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charts/style5.xml" ContentType="application/vnd.ms-office.chart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charts/colors5.xml" ContentType="application/vnd.ms-office.chartcolor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80" r:id="rId4"/>
    <p:sldId id="266" r:id="rId5"/>
    <p:sldId id="260" r:id="rId6"/>
    <p:sldId id="282" r:id="rId7"/>
    <p:sldId id="285" r:id="rId8"/>
    <p:sldId id="287" r:id="rId9"/>
    <p:sldId id="283" r:id="rId10"/>
    <p:sldId id="263" r:id="rId11"/>
    <p:sldId id="264" r:id="rId12"/>
    <p:sldId id="265" r:id="rId13"/>
    <p:sldId id="275" r:id="rId14"/>
    <p:sldId id="274" r:id="rId15"/>
    <p:sldId id="261" r:id="rId16"/>
    <p:sldId id="262" r:id="rId17"/>
    <p:sldId id="267" r:id="rId18"/>
    <p:sldId id="268" r:id="rId19"/>
    <p:sldId id="269" r:id="rId20"/>
    <p:sldId id="270" r:id="rId21"/>
    <p:sldId id="271" r:id="rId22"/>
    <p:sldId id="279" r:id="rId23"/>
    <p:sldId id="277" r:id="rId24"/>
  </p:sldIdLst>
  <p:sldSz cx="21759863" cy="12239625"/>
  <p:notesSz cx="9144000" cy="6858000"/>
  <p:defaultTextStyle>
    <a:defPPr>
      <a:defRPr lang="ru-RU"/>
    </a:defPPr>
    <a:lvl1pPr marL="0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3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55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06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59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10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62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14" algn="l" defTabSz="91430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855" userDrawn="1">
          <p15:clr>
            <a:srgbClr val="A4A3A4"/>
          </p15:clr>
        </p15:guide>
        <p15:guide id="2" pos="6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7609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8444" autoAdjust="0"/>
    <p:restoredTop sz="94868" autoAdjust="0"/>
  </p:normalViewPr>
  <p:slideViewPr>
    <p:cSldViewPr>
      <p:cViewPr>
        <p:scale>
          <a:sx n="47" d="100"/>
          <a:sy n="47" d="100"/>
        </p:scale>
        <p:origin x="-252" y="-156"/>
      </p:cViewPr>
      <p:guideLst>
        <p:guide orient="horz" pos="3855"/>
        <p:guide pos="685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4.3035870516185473E-2"/>
          <c:y val="9.1570557844163E-2"/>
          <c:w val="0.80007589676290469"/>
          <c:h val="0.8411618645379375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городские кенеши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</c:v>
                </c:pt>
                <c:pt idx="1">
                  <c:v>1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  <c:pt idx="5">
                  <c:v>6</c:v>
                </c:pt>
                <c:pt idx="6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F51-464E-BF1D-740BA538C9C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айылные кенеши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105</c:v>
                </c:pt>
                <c:pt idx="1">
                  <c:v>63</c:v>
                </c:pt>
                <c:pt idx="2">
                  <c:v>68</c:v>
                </c:pt>
                <c:pt idx="3">
                  <c:v>61</c:v>
                </c:pt>
                <c:pt idx="4">
                  <c:v>37</c:v>
                </c:pt>
                <c:pt idx="5">
                  <c:v>31</c:v>
                </c:pt>
                <c:pt idx="6">
                  <c:v>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F51-464E-BF1D-740BA538C9C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г. Бишкек и г.Ош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Чуй</c:v>
                </c:pt>
                <c:pt idx="1">
                  <c:v>Нарын</c:v>
                </c:pt>
                <c:pt idx="2">
                  <c:v>Джалал-Абад</c:v>
                </c:pt>
                <c:pt idx="3">
                  <c:v>Иссык-Куль</c:v>
                </c:pt>
                <c:pt idx="4">
                  <c:v>Талас</c:v>
                </c:pt>
                <c:pt idx="5">
                  <c:v>Баткен</c:v>
                </c:pt>
                <c:pt idx="6">
                  <c:v>Ош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F51-464E-BF1D-740BA538C9C8}"/>
            </c:ext>
          </c:extLst>
        </c:ser>
        <c:dLbls/>
        <c:axId val="85574784"/>
        <c:axId val="85552512"/>
      </c:barChart>
      <c:valAx>
        <c:axId val="855525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85574784"/>
        <c:crosses val="autoZero"/>
        <c:crossBetween val="between"/>
      </c:valAx>
      <c:catAx>
        <c:axId val="8557478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85552512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lang="ky-KG" sz="2400"/>
          </a:pPr>
          <a:endParaRPr lang="ru-RU"/>
        </a:p>
      </c:txPr>
    </c:legend>
    <c:plotVisOnly val="1"/>
    <c:dispBlanksAs val="gap"/>
  </c:chart>
  <c:txPr>
    <a:bodyPr/>
    <a:lstStyle/>
    <a:p>
      <a:pPr>
        <a:defRPr sz="32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ky-KG" sz="3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3600" b="0" i="0" u="none" strike="noStrike" kern="1200" baseline="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Избран </a:t>
            </a:r>
            <a:r>
              <a:rPr lang="ru-RU" sz="3600" b="0" kern="12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21 депутат</a:t>
            </a:r>
            <a:endParaRPr lang="ky-KG" sz="3600" b="0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30267245356002781"/>
          <c:y val="0.16052000918622236"/>
          <c:w val="0.45304509209834654"/>
          <c:h val="0.729834956609760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48B1-420C-8E6E-CDC8B5021E0C}"/>
              </c:ext>
            </c:extLst>
          </c:dPt>
          <c:dPt>
            <c:idx val="1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B1-420C-8E6E-CDC8B5021E0C}"/>
              </c:ext>
            </c:extLst>
          </c:dPt>
          <c:dLbls>
            <c:dLbl>
              <c:idx val="0"/>
              <c:layout>
                <c:manualLayout>
                  <c:x val="-0.14731597863999094"/>
                  <c:y val="-9.7644152411507645E-2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12</a:t>
                    </a:r>
                    <a:endParaRPr lang="ky-KG" sz="3600" dirty="0" smtClean="0"/>
                  </a:p>
                  <a:p>
                    <a:r>
                      <a:rPr lang="ky-KG" dirty="0" smtClean="0"/>
                      <a:t>--------</a:t>
                    </a:r>
                    <a:endParaRPr lang="en-US" dirty="0" smtClean="0"/>
                  </a:p>
                  <a:p>
                    <a:r>
                      <a:rPr lang="ru-RU" dirty="0" smtClean="0"/>
                      <a:t>57,2%</a:t>
                    </a:r>
                    <a:endParaRPr lang="ru-RU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0.15963668700355085"/>
                  <c:y val="-8.1953856978854382E-3"/>
                </c:manualLayout>
              </c:layout>
              <c:tx>
                <c:rich>
                  <a:bodyPr/>
                  <a:lstStyle/>
                  <a:p>
                    <a:r>
                      <a:rPr lang="en-US" sz="3600" dirty="0" smtClean="0"/>
                      <a:t>9 </a:t>
                    </a:r>
                    <a:endParaRPr lang="ky-KG" sz="3600" dirty="0" smtClean="0"/>
                  </a:p>
                  <a:p>
                    <a:r>
                      <a:rPr lang="ky-KG" dirty="0" smtClean="0"/>
                      <a:t>--------</a:t>
                    </a:r>
                    <a:endParaRPr lang="en-US" dirty="0" smtClean="0"/>
                  </a:p>
                  <a:p>
                    <a:r>
                      <a:rPr lang="ru-RU" dirty="0" smtClean="0"/>
                      <a:t>42,8%</a:t>
                    </a:r>
                    <a:endParaRPr lang="ru-RU" dirty="0"/>
                  </a:p>
                </c:rich>
              </c:tx>
              <c:showPercent val="1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lang="ky-KG" sz="3200" b="1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</c:v>
                </c:pt>
                <c:pt idx="1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8B1-420C-8E6E-CDC8B5021E0C}"/>
            </c:ext>
          </c:extLst>
        </c:ser>
        <c:dLbls>
          <c:showPercent val="1"/>
        </c:dLbls>
        <c:firstSliceAng val="0"/>
      </c:pieChart>
    </c:plotArea>
    <c:legend>
      <c:legendPos val="t"/>
      <c:layout>
        <c:manualLayout>
          <c:xMode val="edge"/>
          <c:yMode val="edge"/>
          <c:x val="0.32336680413603552"/>
          <c:y val="0.90026725425569998"/>
          <c:w val="0.32893703381869088"/>
          <c:h val="6.8223763043066959E-2"/>
        </c:manualLayout>
      </c:layout>
      <c:txPr>
        <a:bodyPr/>
        <a:lstStyle/>
        <a:p>
          <a:pPr>
            <a:defRPr lang="ky-KG" sz="2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lang="ky-KG"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800" dirty="0" smtClean="0"/>
              <a:t>Избиратели – 3</a:t>
            </a:r>
            <a:r>
              <a:rPr lang="ru-RU" sz="2800" baseline="0" dirty="0" smtClean="0"/>
              <a:t> 025 770 избирателей</a:t>
            </a:r>
            <a:endParaRPr lang="ru-RU" sz="2800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Избиратели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D7-4430-8A71-E6066CADE0EE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D7-4430-8A71-E6066CADE0EE}"/>
              </c:ext>
            </c:extLst>
          </c:dPt>
          <c:dLbls>
            <c:dLbl>
              <c:idx val="0"/>
              <c:layout>
                <c:manualLayout>
                  <c:x val="-6.819499758590479E-2"/>
                  <c:y val="-0.312667886211193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tx2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</c:dLbl>
            <c:dLbl>
              <c:idx val="1"/>
              <c:layout>
                <c:manualLayout>
                  <c:x val="2.0953026900770041E-2"/>
                  <c:y val="0.2398732734165803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lang="ky-KG" sz="3600" b="0" i="0" u="none" strike="noStrike" kern="1200" baseline="0">
                        <a:solidFill>
                          <a:schemeClr val="accent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ky-KG" sz="3600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5</a:t>
                    </a:r>
                    <a:r>
                      <a:rPr lang="ky-KG" b="1" dirty="0" smtClean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3%</a:t>
                    </a:r>
                    <a:endParaRPr lang="ru-RU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Percent val="1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ky-KG" sz="36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</c:v>
                </c:pt>
                <c:pt idx="1">
                  <c:v>Женщин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1424873</c:v>
                </c:pt>
                <c:pt idx="1">
                  <c:v>1600897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7D7-4430-8A71-E6066CADE0EE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lang="ky-KG"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 smtClean="0"/>
              <a:t>Приняли участие – 1 702 940 /</a:t>
            </a:r>
            <a:r>
              <a:rPr lang="ru-RU" sz="2400" baseline="0" dirty="0" smtClean="0"/>
              <a:t> 56,32%</a:t>
            </a:r>
            <a:endParaRPr lang="ru-RU" sz="2400" dirty="0"/>
          </a:p>
        </c:rich>
      </c:tx>
      <c:layout/>
      <c:spPr>
        <a:noFill/>
        <a:ln>
          <a:noFill/>
        </a:ln>
        <a:effectLst/>
      </c:spPr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Принявшие участие</c:v>
                </c:pt>
              </c:strCache>
            </c:strRef>
          </c:tx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B184-44D9-8E1F-C7D36B27A2BC}"/>
              </c:ext>
            </c:extLst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184-44D9-8E1F-C7D36B27A2BC}"/>
              </c:ext>
            </c:extLst>
          </c:dPt>
          <c:dLbls>
            <c:dLbl>
              <c:idx val="0"/>
              <c:layout>
                <c:manualLayout>
                  <c:x val="-2.7495833093856021E-2"/>
                  <c:y val="-0.29931281317108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tx2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184-44D9-8E1F-C7D36B27A2BC}"/>
                </c:ext>
              </c:extLst>
            </c:dLbl>
            <c:dLbl>
              <c:idx val="1"/>
              <c:layout>
                <c:manualLayout>
                  <c:x val="4.731008380643436E-2"/>
                  <c:y val="0.300592804687292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ky-KG" sz="36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184-44D9-8E1F-C7D36B27A2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ky-KG" sz="3600" b="1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809838</c:v>
                </c:pt>
                <c:pt idx="1">
                  <c:v>893102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184-44D9-8E1F-C7D36B27A2BC}"/>
            </c:ext>
          </c:extLst>
        </c:ser>
        <c:dLbls>
          <c:showPercent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ky-KG"/>
            </a:pPr>
            <a:r>
              <a:rPr lang="ru-RU"/>
              <a:t>Главы ОМСУ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МСУ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461</a:t>
                    </a:r>
                  </a:p>
                  <a:p>
                    <a:r>
                      <a:rPr lang="en-US" i="1" dirty="0" smtClean="0"/>
                      <a:t>(95%)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DF2-437C-B0AD-EB11338E576B}"/>
                </c:ext>
              </c:extLst>
            </c:dLbl>
            <c:dLbl>
              <c:idx val="1"/>
              <c:layout>
                <c:manualLayout>
                  <c:x val="-8.9656890633598468E-2"/>
                  <c:y val="2.302567708902710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</a:t>
                    </a:r>
                    <a:r>
                      <a:rPr lang="en-US" baseline="0" dirty="0" smtClean="0"/>
                      <a:t> </a:t>
                    </a:r>
                    <a:endParaRPr lang="en-US" dirty="0" smtClean="0"/>
                  </a:p>
                  <a:p>
                    <a:r>
                      <a:rPr lang="en-US" i="1" dirty="0" smtClean="0"/>
                      <a:t>(5%)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DF2-437C-B0AD-EB11338E5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461</c:v>
                </c:pt>
                <c:pt idx="1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DF2-437C-B0AD-EB11338E576B}"/>
            </c:ext>
          </c:extLst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zero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 lang="ky-KG"/>
            </a:pPr>
            <a:r>
              <a:rPr lang="ru-RU" dirty="0"/>
              <a:t>Председатели </a:t>
            </a:r>
            <a:r>
              <a:rPr lang="ru-RU" dirty="0" smtClean="0"/>
              <a:t>местных кенешей</a:t>
            </a:r>
            <a:endParaRPr lang="ru-RU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Местные кенеши</c:v>
                </c:pt>
              </c:strCache>
            </c:strRef>
          </c:tx>
          <c:explosion val="25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466</a:t>
                    </a:r>
                  </a:p>
                  <a:p>
                    <a:r>
                      <a:rPr lang="en-US" i="1" smtClean="0"/>
                      <a:t>(96%)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9C5-47F9-96D3-8F1861D0A597}"/>
                </c:ext>
              </c:extLst>
            </c:dLbl>
            <c:dLbl>
              <c:idx val="1"/>
              <c:layout>
                <c:manualLayout>
                  <c:x val="-0.17272284546758221"/>
                  <c:y val="5.568573312754111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</a:p>
                  <a:p>
                    <a:r>
                      <a:rPr lang="en-US" i="1" dirty="0" smtClean="0"/>
                      <a:t>(4%)</a:t>
                    </a:r>
                    <a:endParaRPr lang="en-US" i="1" dirty="0"/>
                  </a:p>
                </c:rich>
              </c:tx>
              <c:showPercent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9C5-47F9-96D3-8F1861D0A5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/>
                </a:pPr>
                <a:endParaRPr lang="ru-RU"/>
              </a:p>
            </c:tx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466</c:v>
                </c:pt>
                <c:pt idx="1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9C5-47F9-96D3-8F1861D0A597}"/>
            </c:ext>
          </c:extLst>
        </c:ser>
        <c:dLbls>
          <c:showPercent val="1"/>
        </c:dLbls>
        <c:firstSliceAng val="0"/>
      </c:pieChart>
    </c:plotArea>
    <c:legend>
      <c:legendPos val="r"/>
      <c:layout/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zero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7"/>
  <c:chart>
    <c:plotArea>
      <c:layout>
        <c:manualLayout>
          <c:layoutTarget val="inner"/>
          <c:xMode val="edge"/>
          <c:yMode val="edge"/>
          <c:x val="1.5277777777777781E-2"/>
          <c:y val="0.13743786399052191"/>
          <c:w val="0.96944444444444555"/>
          <c:h val="0.6683132811519604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мужчин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602</a:t>
                    </a:r>
                  </a:p>
                  <a:p>
                    <a:r>
                      <a:rPr lang="en-US" dirty="0" smtClean="0"/>
                      <a:t>(88,4%) 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8CC-4CFD-87DD-15135A4E29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7</a:t>
                    </a:r>
                    <a:r>
                      <a:rPr lang="en-US" smtClean="0"/>
                      <a:t>06</a:t>
                    </a:r>
                  </a:p>
                  <a:p>
                    <a:r>
                      <a:rPr lang="en-US" smtClean="0"/>
                      <a:t>(84,7%)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8CC-4CFD-87DD-15135A4E29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482</a:t>
                    </a:r>
                  </a:p>
                  <a:p>
                    <a:r>
                      <a:rPr lang="en-US" dirty="0" smtClean="0"/>
                      <a:t>(90%)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8CC-4CFD-87DD-15135A4E29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8</a:t>
                    </a:r>
                    <a:r>
                      <a:rPr lang="en-US" dirty="0" smtClean="0"/>
                      <a:t>89</a:t>
                    </a:r>
                  </a:p>
                  <a:p>
                    <a:r>
                      <a:rPr lang="en-US" dirty="0" smtClean="0"/>
                      <a:t>(88,5%)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8CC-4CFD-87DD-15135A4E29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5</a:t>
                    </a:r>
                    <a:r>
                      <a:rPr lang="en-US" smtClean="0"/>
                      <a:t>31</a:t>
                    </a:r>
                  </a:p>
                  <a:p>
                    <a:r>
                      <a:rPr lang="en-US" smtClean="0"/>
                      <a:t>(90,3%)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8CC-4CFD-87DD-15135A4E29F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7</a:t>
                    </a:r>
                    <a:r>
                      <a:rPr lang="en-US" smtClean="0"/>
                      <a:t>05</a:t>
                    </a:r>
                  </a:p>
                  <a:p>
                    <a:r>
                      <a:rPr lang="en-US" smtClean="0"/>
                      <a:t>(88,4%)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8CC-4CFD-87DD-15135A4E29F4}"/>
                </c:ext>
              </c:extLst>
            </c:dLbl>
            <c:dLbl>
              <c:idx val="6"/>
              <c:layout>
                <c:manualLayout>
                  <c:x val="0"/>
                  <c:y val="1.1820385977485451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792</a:t>
                    </a:r>
                  </a:p>
                  <a:p>
                    <a:r>
                      <a:rPr lang="en-US" dirty="0" smtClean="0"/>
                      <a:t>(</a:t>
                    </a:r>
                    <a:r>
                      <a:rPr lang="en-US" i="1" dirty="0" smtClean="0"/>
                      <a:t>91,8%)</a:t>
                    </a:r>
                    <a:endParaRPr lang="en-US" i="1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8CC-4CFD-87DD-15135A4E29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Чуйская </c:v>
                </c:pt>
                <c:pt idx="1">
                  <c:v>Нарынская</c:v>
                </c:pt>
                <c:pt idx="2">
                  <c:v>Джалал-Абадская</c:v>
                </c:pt>
                <c:pt idx="3">
                  <c:v>Иссык-Кульская</c:v>
                </c:pt>
                <c:pt idx="4">
                  <c:v>Таласская</c:v>
                </c:pt>
                <c:pt idx="5">
                  <c:v>Баткенская</c:v>
                </c:pt>
                <c:pt idx="6">
                  <c:v>Ошская</c:v>
                </c:pt>
                <c:pt idx="7">
                  <c:v>г.Бишкек</c:v>
                </c:pt>
                <c:pt idx="8">
                  <c:v>г.Ош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1619</c:v>
                </c:pt>
                <c:pt idx="1">
                  <c:v>703</c:v>
                </c:pt>
                <c:pt idx="2">
                  <c:v>1484</c:v>
                </c:pt>
                <c:pt idx="3">
                  <c:v>883</c:v>
                </c:pt>
                <c:pt idx="4">
                  <c:v>497</c:v>
                </c:pt>
                <c:pt idx="5">
                  <c:v>706</c:v>
                </c:pt>
                <c:pt idx="6">
                  <c:v>1812</c:v>
                </c:pt>
                <c:pt idx="7">
                  <c:v>38</c:v>
                </c:pt>
                <c:pt idx="8">
                  <c:v>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F8CC-4CFD-87DD-15135A4E29F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количество женщин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2</a:t>
                    </a:r>
                    <a:r>
                      <a:rPr lang="en-US" smtClean="0"/>
                      <a:t>09</a:t>
                    </a:r>
                  </a:p>
                  <a:p>
                    <a:r>
                      <a:rPr lang="en-US" smtClean="0"/>
                      <a:t>(11,5%)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8CC-4CFD-87DD-15135A4E29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1</a:t>
                    </a:r>
                    <a:r>
                      <a:rPr lang="en-US" smtClean="0"/>
                      <a:t>27</a:t>
                    </a:r>
                  </a:p>
                  <a:p>
                    <a:r>
                      <a:rPr lang="en-US" smtClean="0"/>
                      <a:t>(15,2%)</a:t>
                    </a:r>
                    <a:endParaRPr lang="en-US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8CC-4CFD-87DD-15135A4E29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1</a:t>
                    </a:r>
                    <a:r>
                      <a:rPr lang="en-US" smtClean="0"/>
                      <a:t>64</a:t>
                    </a:r>
                  </a:p>
                  <a:p>
                    <a:r>
                      <a:rPr lang="en-US" smtClean="0"/>
                      <a:t>(9,9%)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8CC-4CFD-87DD-15135A4E29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</a:t>
                    </a:r>
                    <a:r>
                      <a:rPr lang="en-US" dirty="0" smtClean="0"/>
                      <a:t>15</a:t>
                    </a:r>
                  </a:p>
                  <a:p>
                    <a:r>
                      <a:rPr lang="en-US" dirty="0" smtClean="0"/>
                      <a:t>(11,4%)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8CC-4CFD-87DD-15135A4E29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5</a:t>
                    </a:r>
                    <a:r>
                      <a:rPr lang="en-US" smtClean="0"/>
                      <a:t>7</a:t>
                    </a:r>
                  </a:p>
                  <a:p>
                    <a:r>
                      <a:rPr lang="en-US" smtClean="0"/>
                      <a:t>(9,7%)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F8CC-4CFD-87DD-15135A4E29F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800" smtClean="0"/>
                      <a:t>9</a:t>
                    </a:r>
                    <a:r>
                      <a:rPr lang="en-US" smtClean="0"/>
                      <a:t>1</a:t>
                    </a:r>
                  </a:p>
                  <a:p>
                    <a:r>
                      <a:rPr lang="en-US" smtClean="0"/>
                      <a:t>(11,4%)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F8CC-4CFD-87DD-15135A4E29F4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156</a:t>
                    </a:r>
                    <a:endParaRPr lang="en-US" sz="1400" dirty="0" smtClean="0"/>
                  </a:p>
                  <a:p>
                    <a:r>
                      <a:rPr lang="en-US" dirty="0" smtClean="0"/>
                      <a:t>(</a:t>
                    </a:r>
                    <a:r>
                      <a:rPr lang="en-US" i="1" dirty="0" smtClean="0"/>
                      <a:t>7,9%</a:t>
                    </a:r>
                    <a:r>
                      <a:rPr lang="en-US" dirty="0" smtClean="0"/>
                      <a:t>)</a:t>
                    </a:r>
                    <a:endParaRPr lang="en-US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F8CC-4CFD-87DD-15135A4E29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Чуйская </c:v>
                </c:pt>
                <c:pt idx="1">
                  <c:v>Нарынская</c:v>
                </c:pt>
                <c:pt idx="2">
                  <c:v>Джалал-Абадская</c:v>
                </c:pt>
                <c:pt idx="3">
                  <c:v>Иссык-Кульская</c:v>
                </c:pt>
                <c:pt idx="4">
                  <c:v>Таласская</c:v>
                </c:pt>
                <c:pt idx="5">
                  <c:v>Баткенская</c:v>
                </c:pt>
                <c:pt idx="6">
                  <c:v>Ошская</c:v>
                </c:pt>
                <c:pt idx="7">
                  <c:v>г.Бишкек</c:v>
                </c:pt>
                <c:pt idx="8">
                  <c:v>г.Ош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193</c:v>
                </c:pt>
                <c:pt idx="1">
                  <c:v>131</c:v>
                </c:pt>
                <c:pt idx="2">
                  <c:v>162</c:v>
                </c:pt>
                <c:pt idx="3">
                  <c:v>121</c:v>
                </c:pt>
                <c:pt idx="4">
                  <c:v>91</c:v>
                </c:pt>
                <c:pt idx="5">
                  <c:v>91</c:v>
                </c:pt>
                <c:pt idx="6">
                  <c:v>139</c:v>
                </c:pt>
                <c:pt idx="7">
                  <c:v>7</c:v>
                </c:pt>
                <c:pt idx="8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F8CC-4CFD-87DD-15135A4E29F4}"/>
            </c:ext>
          </c:extLst>
        </c:ser>
        <c:dLbls/>
        <c:gapWidth val="95"/>
        <c:axId val="97025024"/>
        <c:axId val="97043200"/>
      </c:barChart>
      <c:catAx>
        <c:axId val="9702502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/>
            </a:pPr>
            <a:endParaRPr lang="ru-RU"/>
          </a:p>
        </c:txPr>
        <c:crossAx val="97043200"/>
        <c:crosses val="autoZero"/>
        <c:auto val="1"/>
        <c:lblAlgn val="ctr"/>
        <c:lblOffset val="100"/>
      </c:catAx>
      <c:valAx>
        <c:axId val="97043200"/>
        <c:scaling>
          <c:orientation val="minMax"/>
        </c:scaling>
        <c:delete val="1"/>
        <c:axPos val="l"/>
        <c:numFmt formatCode="General" sourceLinked="1"/>
        <c:tickLblPos val="none"/>
        <c:crossAx val="9702502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3742353500359482"/>
          <c:y val="9.2232144731183505E-3"/>
          <c:w val="0.56257646499640457"/>
          <c:h val="7.8707696045222694E-2"/>
        </c:manualLayout>
      </c:layout>
      <c:txPr>
        <a:bodyPr/>
        <a:lstStyle/>
        <a:p>
          <a:pPr>
            <a:defRPr lang="ky-KG"/>
          </a:pPr>
          <a:endParaRPr lang="ru-RU"/>
        </a:p>
      </c:txPr>
    </c:legend>
    <c:plotVisOnly val="1"/>
    <c:dispBlanksAs val="gap"/>
  </c:chart>
  <c:txPr>
    <a:bodyPr/>
    <a:lstStyle/>
    <a:p>
      <a:pPr>
        <a:defRPr sz="2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6.4200771852286221E-3"/>
          <c:y val="0.18162567022121673"/>
          <c:w val="0.98715984562954284"/>
          <c:h val="0.64774801717131913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мандатов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4</a:t>
                    </a:r>
                    <a:r>
                      <a:rPr lang="en-US" dirty="0" smtClean="0"/>
                      <a:t>5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Лист1!$A$2:$A$12</c:f>
              <c:strCache>
                <c:ptCount val="11"/>
                <c:pt idx="0">
                  <c:v>Бишкек</c:v>
                </c:pt>
                <c:pt idx="1">
                  <c:v>Ош</c:v>
                </c:pt>
                <c:pt idx="2">
                  <c:v>Токмок</c:v>
                </c:pt>
                <c:pt idx="3">
                  <c:v>Талас</c:v>
                </c:pt>
                <c:pt idx="4">
                  <c:v>Нарын</c:v>
                </c:pt>
                <c:pt idx="5">
                  <c:v>Балыкчи</c:v>
                </c:pt>
                <c:pt idx="6">
                  <c:v>Каракол</c:v>
                </c:pt>
                <c:pt idx="7">
                  <c:v>Жалал-Абад</c:v>
                </c:pt>
                <c:pt idx="8">
                  <c:v>Майлуу-Суу</c:v>
                </c:pt>
                <c:pt idx="9">
                  <c:v>Кара-Куль</c:v>
                </c:pt>
                <c:pt idx="10">
                  <c:v>Таш-Кумыр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45</c:v>
                </c:pt>
                <c:pt idx="1">
                  <c:v>45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31</c:v>
                </c:pt>
                <c:pt idx="8">
                  <c:v>31</c:v>
                </c:pt>
                <c:pt idx="9">
                  <c:v>31</c:v>
                </c:pt>
                <c:pt idx="10">
                  <c:v>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депутаты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>
                <c:manualLayout>
                  <c:x val="-5.8364338047532769E-4"/>
                  <c:y val="4.5317114197681189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Лист1!$A$2:$A$12</c:f>
              <c:strCache>
                <c:ptCount val="11"/>
                <c:pt idx="0">
                  <c:v>Бишкек</c:v>
                </c:pt>
                <c:pt idx="1">
                  <c:v>Ош</c:v>
                </c:pt>
                <c:pt idx="2">
                  <c:v>Токмок</c:v>
                </c:pt>
                <c:pt idx="3">
                  <c:v>Талас</c:v>
                </c:pt>
                <c:pt idx="4">
                  <c:v>Нарын</c:v>
                </c:pt>
                <c:pt idx="5">
                  <c:v>Балыкчи</c:v>
                </c:pt>
                <c:pt idx="6">
                  <c:v>Каракол</c:v>
                </c:pt>
                <c:pt idx="7">
                  <c:v>Жалал-Абад</c:v>
                </c:pt>
                <c:pt idx="8">
                  <c:v>Майлуу-Суу</c:v>
                </c:pt>
                <c:pt idx="9">
                  <c:v>Кара-Куль</c:v>
                </c:pt>
                <c:pt idx="10">
                  <c:v>Таш-Кумыр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7</c:v>
                </c:pt>
                <c:pt idx="1">
                  <c:v>7</c:v>
                </c:pt>
                <c:pt idx="2">
                  <c:v>5</c:v>
                </c:pt>
                <c:pt idx="3">
                  <c:v>5</c:v>
                </c:pt>
                <c:pt idx="4">
                  <c:v>7</c:v>
                </c:pt>
                <c:pt idx="5">
                  <c:v>8</c:v>
                </c:pt>
                <c:pt idx="6">
                  <c:v>9</c:v>
                </c:pt>
                <c:pt idx="7">
                  <c:v>2</c:v>
                </c:pt>
                <c:pt idx="8">
                  <c:v>7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</c:ser>
        <c:dLbls>
          <c:showVal val="1"/>
        </c:dLbls>
        <c:overlap val="-25"/>
        <c:axId val="96971008"/>
        <c:axId val="97099776"/>
      </c:barChart>
      <c:catAx>
        <c:axId val="9697100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 sz="2400"/>
            </a:pPr>
            <a:endParaRPr lang="ru-RU"/>
          </a:p>
        </c:txPr>
        <c:crossAx val="97099776"/>
        <c:crosses val="autoZero"/>
        <c:auto val="1"/>
        <c:lblAlgn val="ctr"/>
        <c:lblOffset val="100"/>
      </c:catAx>
      <c:valAx>
        <c:axId val="97099776"/>
        <c:scaling>
          <c:orientation val="minMax"/>
        </c:scaling>
        <c:delete val="1"/>
        <c:axPos val="l"/>
        <c:numFmt formatCode="General" sourceLinked="1"/>
        <c:tickLblPos val="none"/>
        <c:crossAx val="969710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5714512540818844"/>
          <c:y val="0.95736921952433729"/>
          <c:w val="0.29621533003217893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2.2386405396142006E-3"/>
          <c:y val="7.6872886885343281E-3"/>
          <c:w val="0.98715984562954284"/>
          <c:h val="0.7327015027075356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мандатов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2800" dirty="0" smtClean="0"/>
                      <a:t>21</a:t>
                    </a:r>
                    <a:endParaRPr lang="en-US" dirty="0" smtClean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Кемин</c:v>
                </c:pt>
                <c:pt idx="1">
                  <c:v>Орловка</c:v>
                </c:pt>
                <c:pt idx="2">
                  <c:v>Кант</c:v>
                </c:pt>
                <c:pt idx="3">
                  <c:v>Шопоков</c:v>
                </c:pt>
                <c:pt idx="4">
                  <c:v>Кара-Балта</c:v>
                </c:pt>
                <c:pt idx="5">
                  <c:v>Кайынды</c:v>
                </c:pt>
                <c:pt idx="6">
                  <c:v>Кербен</c:v>
                </c:pt>
                <c:pt idx="7">
                  <c:v>Кочкор-Ата</c:v>
                </c:pt>
                <c:pt idx="8">
                  <c:v>Кок-Жангак</c:v>
                </c:pt>
                <c:pt idx="9">
                  <c:v>Токтогул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21</c:v>
                </c:pt>
                <c:pt idx="1">
                  <c:v>21</c:v>
                </c:pt>
                <c:pt idx="2">
                  <c:v>31</c:v>
                </c:pt>
                <c:pt idx="3">
                  <c:v>21</c:v>
                </c:pt>
                <c:pt idx="4">
                  <c:v>31</c:v>
                </c:pt>
                <c:pt idx="5">
                  <c:v>21</c:v>
                </c:pt>
                <c:pt idx="6">
                  <c:v>31</c:v>
                </c:pt>
                <c:pt idx="7">
                  <c:v>21</c:v>
                </c:pt>
                <c:pt idx="8">
                  <c:v>21</c:v>
                </c:pt>
                <c:pt idx="9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депутаты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7"/>
              <c:layout>
                <c:manualLayout>
                  <c:x val="-5.9734709219666699E-4"/>
                  <c:y val="1.2248891692309772E-3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9"/>
              <c:layout>
                <c:manualLayout>
                  <c:x val="5.9734709219666699E-4"/>
                  <c:y val="2.9397340061543455E-2"/>
                </c:manualLayout>
              </c:layout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  <a:p>
                    <a:endParaRPr lang="en-US" i="1" dirty="0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2400" smtClean="0"/>
                      <a:t>5</a:t>
                    </a:r>
                    <a:endParaRPr lang="en-US" smtClean="0"/>
                  </a:p>
                  <a:p>
                    <a:r>
                      <a:rPr lang="en-US" i="1" smtClean="0"/>
                      <a:t>16.1%</a:t>
                    </a:r>
                    <a:endParaRPr lang="en-US" i="1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Кемин</c:v>
                </c:pt>
                <c:pt idx="1">
                  <c:v>Орловка</c:v>
                </c:pt>
                <c:pt idx="2">
                  <c:v>Кант</c:v>
                </c:pt>
                <c:pt idx="3">
                  <c:v>Шопоков</c:v>
                </c:pt>
                <c:pt idx="4">
                  <c:v>Кара-Балта</c:v>
                </c:pt>
                <c:pt idx="5">
                  <c:v>Кайынды</c:v>
                </c:pt>
                <c:pt idx="6">
                  <c:v>Кербен</c:v>
                </c:pt>
                <c:pt idx="7">
                  <c:v>Кочкор-Ата</c:v>
                </c:pt>
                <c:pt idx="8">
                  <c:v>Кок-Жангак</c:v>
                </c:pt>
                <c:pt idx="9">
                  <c:v>Токтогул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3</c:v>
                </c:pt>
                <c:pt idx="1">
                  <c:v>5</c:v>
                </c:pt>
                <c:pt idx="2">
                  <c:v>9</c:v>
                </c:pt>
                <c:pt idx="3">
                  <c:v>5</c:v>
                </c:pt>
                <c:pt idx="4">
                  <c:v>6</c:v>
                </c:pt>
                <c:pt idx="5">
                  <c:v>4</c:v>
                </c:pt>
                <c:pt idx="6">
                  <c:v>7</c:v>
                </c:pt>
                <c:pt idx="7">
                  <c:v>3</c:v>
                </c:pt>
                <c:pt idx="8">
                  <c:v>4</c:v>
                </c:pt>
                <c:pt idx="9">
                  <c:v>7</c:v>
                </c:pt>
              </c:numCache>
            </c:numRef>
          </c:val>
        </c:ser>
        <c:dLbls>
          <c:showVal val="1"/>
        </c:dLbls>
        <c:overlap val="-25"/>
        <c:axId val="97531392"/>
        <c:axId val="97532928"/>
      </c:barChart>
      <c:catAx>
        <c:axId val="9753139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0" vert="horz"/>
          <a:lstStyle/>
          <a:p>
            <a:pPr>
              <a:defRPr lang="ky-KG" sz="2400"/>
            </a:pPr>
            <a:endParaRPr lang="ru-RU"/>
          </a:p>
        </c:txPr>
        <c:crossAx val="97532928"/>
        <c:crosses val="autoZero"/>
        <c:auto val="1"/>
        <c:lblAlgn val="ctr"/>
        <c:lblOffset val="100"/>
      </c:catAx>
      <c:valAx>
        <c:axId val="97532928"/>
        <c:scaling>
          <c:orientation val="minMax"/>
        </c:scaling>
        <c:delete val="1"/>
        <c:axPos val="l"/>
        <c:numFmt formatCode="General" sourceLinked="1"/>
        <c:tickLblPos val="none"/>
        <c:crossAx val="97531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9817600770925823"/>
          <c:y val="0.90285828369879895"/>
          <c:w val="0.29621533003217893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6.4200771852286221E-3"/>
          <c:y val="0.11471722533976635"/>
          <c:w val="0.98715984562954284"/>
          <c:h val="0.6850447852068805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мандатов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800" dirty="0" smtClean="0"/>
                      <a:t>4</a:t>
                    </a:r>
                    <a:r>
                      <a:rPr lang="en-US" dirty="0" smtClean="0"/>
                      <a:t>5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8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Кадамжай</c:v>
                </c:pt>
                <c:pt idx="1">
                  <c:v>Айдаркен</c:v>
                </c:pt>
                <c:pt idx="2">
                  <c:v>Исфана</c:v>
                </c:pt>
                <c:pt idx="3">
                  <c:v>Сулукту</c:v>
                </c:pt>
                <c:pt idx="4">
                  <c:v>Кызыл-Кия</c:v>
                </c:pt>
                <c:pt idx="5">
                  <c:v>Баткен</c:v>
                </c:pt>
                <c:pt idx="6">
                  <c:v>Кара-Суу</c:v>
                </c:pt>
                <c:pt idx="7">
                  <c:v>Чолпон Ата</c:v>
                </c:pt>
                <c:pt idx="8">
                  <c:v>Узген</c:v>
                </c:pt>
                <c:pt idx="9">
                  <c:v>Ноокат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21</c:v>
                </c:pt>
                <c:pt idx="1">
                  <c:v>21</c:v>
                </c:pt>
                <c:pt idx="2">
                  <c:v>31</c:v>
                </c:pt>
                <c:pt idx="3">
                  <c:v>31</c:v>
                </c:pt>
                <c:pt idx="4">
                  <c:v>31</c:v>
                </c:pt>
                <c:pt idx="5">
                  <c:v>31</c:v>
                </c:pt>
                <c:pt idx="6">
                  <c:v>31</c:v>
                </c:pt>
                <c:pt idx="7">
                  <c:v>21</c:v>
                </c:pt>
                <c:pt idx="8">
                  <c:v>31</c:v>
                </c:pt>
                <c:pt idx="9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депутаты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8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9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2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7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 sz="2400" dirty="0" smtClean="0"/>
                      <a:t>5</a:t>
                    </a:r>
                    <a:endParaRPr lang="en-US" dirty="0" smtClean="0"/>
                  </a:p>
                </c:rich>
              </c:tx>
              <c:showVal val="1"/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2400" smtClean="0"/>
                      <a:t>5</a:t>
                    </a:r>
                    <a:endParaRPr lang="en-US" smtClean="0"/>
                  </a:p>
                  <a:p>
                    <a:r>
                      <a:rPr lang="en-US" i="1" smtClean="0"/>
                      <a:t>16.1%</a:t>
                    </a:r>
                    <a:endParaRPr lang="en-US" i="1"/>
                  </a:p>
                </c:rich>
              </c:tx>
              <c:showVal val="1"/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/>
                  </a:p>
                </c:rich>
              </c:tx>
              <c:showVal val="1"/>
            </c:dLbl>
            <c:dLbl>
              <c:idx val="12"/>
              <c:tx>
                <c:rich>
                  <a:bodyPr/>
                  <a:lstStyle/>
                  <a:p>
                    <a:r>
                      <a:rPr lang="en-US" sz="2400" smtClean="0"/>
                      <a:t>7</a:t>
                    </a:r>
                    <a:endParaRPr lang="en-US" smtClean="0"/>
                  </a:p>
                  <a:p>
                    <a:r>
                      <a:rPr lang="en-US" i="1" smtClean="0"/>
                      <a:t>22.6%</a:t>
                    </a:r>
                    <a:endParaRPr lang="en-US" i="1"/>
                  </a:p>
                </c:rich>
              </c:tx>
              <c:showVal val="1"/>
            </c:dLbl>
            <c:dLbl>
              <c:idx val="13"/>
              <c:tx>
                <c:rich>
                  <a:bodyPr/>
                  <a:lstStyle/>
                  <a:p>
                    <a:r>
                      <a:rPr lang="en-US" sz="2400" smtClean="0"/>
                      <a:t>8</a:t>
                    </a:r>
                    <a:endParaRPr lang="en-US" smtClean="0"/>
                  </a:p>
                  <a:p>
                    <a:r>
                      <a:rPr lang="en-US" i="1" smtClean="0"/>
                      <a:t>25.8%</a:t>
                    </a:r>
                    <a:endParaRPr lang="en-US" i="1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2400"/>
                </a:pPr>
                <a:endParaRPr lang="ru-RU"/>
              </a:p>
            </c:txPr>
            <c:showVal val="1"/>
          </c:dLbls>
          <c:cat>
            <c:strRef>
              <c:f>Лист1!$A$2:$A$11</c:f>
              <c:strCache>
                <c:ptCount val="10"/>
                <c:pt idx="0">
                  <c:v>Кадамжай</c:v>
                </c:pt>
                <c:pt idx="1">
                  <c:v>Айдаркен</c:v>
                </c:pt>
                <c:pt idx="2">
                  <c:v>Исфана</c:v>
                </c:pt>
                <c:pt idx="3">
                  <c:v>Сулукту</c:v>
                </c:pt>
                <c:pt idx="4">
                  <c:v>Кызыл-Кия</c:v>
                </c:pt>
                <c:pt idx="5">
                  <c:v>Баткен</c:v>
                </c:pt>
                <c:pt idx="6">
                  <c:v>Кара-Суу</c:v>
                </c:pt>
                <c:pt idx="7">
                  <c:v>Чолпон Ата</c:v>
                </c:pt>
                <c:pt idx="8">
                  <c:v>Узген</c:v>
                </c:pt>
                <c:pt idx="9">
                  <c:v>Ноокат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4</c:v>
                </c:pt>
                <c:pt idx="1">
                  <c:v>7</c:v>
                </c:pt>
                <c:pt idx="2">
                  <c:v>1</c:v>
                </c:pt>
                <c:pt idx="3">
                  <c:v>8</c:v>
                </c:pt>
                <c:pt idx="4">
                  <c:v>7</c:v>
                </c:pt>
                <c:pt idx="5">
                  <c:v>8</c:v>
                </c:pt>
                <c:pt idx="6">
                  <c:v>8</c:v>
                </c:pt>
                <c:pt idx="7">
                  <c:v>7</c:v>
                </c:pt>
                <c:pt idx="8">
                  <c:v>8</c:v>
                </c:pt>
                <c:pt idx="9">
                  <c:v>5</c:v>
                </c:pt>
              </c:numCache>
            </c:numRef>
          </c:val>
        </c:ser>
        <c:dLbls>
          <c:showVal val="1"/>
        </c:dLbls>
        <c:overlap val="-25"/>
        <c:axId val="89703168"/>
        <c:axId val="89704704"/>
      </c:barChart>
      <c:catAx>
        <c:axId val="89703168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lang="ky-KG" sz="2400"/>
            </a:pPr>
            <a:endParaRPr lang="ru-RU"/>
          </a:p>
        </c:txPr>
        <c:crossAx val="89704704"/>
        <c:crosses val="autoZero"/>
        <c:auto val="1"/>
        <c:lblAlgn val="ctr"/>
        <c:lblOffset val="100"/>
      </c:catAx>
      <c:valAx>
        <c:axId val="89704704"/>
        <c:scaling>
          <c:orientation val="minMax"/>
        </c:scaling>
        <c:delete val="1"/>
        <c:axPos val="l"/>
        <c:numFmt formatCode="General" sourceLinked="1"/>
        <c:tickLblPos val="none"/>
        <c:crossAx val="8970316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5714512540818838"/>
          <c:y val="0.929654039397809"/>
          <c:w val="0.30788819764168562"/>
          <c:h val="3.9571899377297146E-2"/>
        </c:manualLayout>
      </c:layout>
      <c:txPr>
        <a:bodyPr/>
        <a:lstStyle/>
        <a:p>
          <a:pPr>
            <a:defRPr lang="ky-KG" sz="2800"/>
          </a:pPr>
          <a:endParaRPr lang="ru-RU"/>
        </a:p>
      </c:txPr>
    </c:legend>
    <c:plotVisOnly val="1"/>
    <c:dispBlanksAs val="gap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мандат</c:v>
                </c:pt>
              </c:strCache>
            </c:strRef>
          </c:tx>
          <c:dLbls>
            <c:txPr>
              <a:bodyPr/>
              <a:lstStyle/>
              <a:p>
                <a:pPr>
                  <a:defRPr lang="ky-KG" sz="40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Нарынская</c:v>
                </c:pt>
                <c:pt idx="1">
                  <c:v>Чуйская</c:v>
                </c:pt>
                <c:pt idx="2">
                  <c:v>Таласская</c:v>
                </c:pt>
                <c:pt idx="3">
                  <c:v>Баткенская</c:v>
                </c:pt>
                <c:pt idx="4">
                  <c:v>Джалал-Абадская</c:v>
                </c:pt>
                <c:pt idx="5">
                  <c:v>Ысык-Кульская</c:v>
                </c:pt>
                <c:pt idx="6">
                  <c:v>Ошская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803</c:v>
                </c:pt>
                <c:pt idx="1">
                  <c:v>1635</c:v>
                </c:pt>
                <c:pt idx="2">
                  <c:v>557</c:v>
                </c:pt>
                <c:pt idx="3">
                  <c:v>631</c:v>
                </c:pt>
                <c:pt idx="4">
                  <c:v>1428</c:v>
                </c:pt>
                <c:pt idx="5">
                  <c:v>921</c:v>
                </c:pt>
                <c:pt idx="6">
                  <c:v>1868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 депутаты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121</a:t>
                    </a:r>
                  </a:p>
                  <a:p>
                    <a:r>
                      <a:rPr lang="en-US" i="1" smtClean="0"/>
                      <a:t>15.1%</a:t>
                    </a:r>
                    <a:endParaRPr lang="en-US" i="1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159</a:t>
                    </a:r>
                  </a:p>
                  <a:p>
                    <a:r>
                      <a:rPr lang="en-US" i="1" smtClean="0"/>
                      <a:t>9.7%</a:t>
                    </a:r>
                    <a:endParaRPr lang="en-US" i="1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51</a:t>
                    </a:r>
                  </a:p>
                  <a:p>
                    <a:r>
                      <a:rPr lang="en-US" i="1" smtClean="0"/>
                      <a:t>9.2%</a:t>
                    </a:r>
                    <a:endParaRPr lang="en-US" i="1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56</a:t>
                    </a:r>
                  </a:p>
                  <a:p>
                    <a:r>
                      <a:rPr lang="en-US" i="1" smtClean="0"/>
                      <a:t>8.9%</a:t>
                    </a:r>
                    <a:endParaRPr lang="en-US" i="1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123</a:t>
                    </a:r>
                  </a:p>
                  <a:p>
                    <a:r>
                      <a:rPr lang="en-US" i="1" smtClean="0"/>
                      <a:t>8.6%</a:t>
                    </a:r>
                    <a:endParaRPr lang="en-US" i="1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76</a:t>
                    </a:r>
                  </a:p>
                  <a:p>
                    <a:r>
                      <a:rPr lang="en-US" i="1" smtClean="0"/>
                      <a:t>8.3%</a:t>
                    </a:r>
                    <a:endParaRPr lang="en-US" i="1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132</a:t>
                    </a:r>
                  </a:p>
                  <a:p>
                    <a:r>
                      <a:rPr lang="en-US" i="1" smtClean="0"/>
                      <a:t>7.1%</a:t>
                    </a:r>
                    <a:endParaRPr lang="en-US" i="1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lang="ky-KG" sz="3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Лист1!$A$2:$A$8</c:f>
              <c:strCache>
                <c:ptCount val="7"/>
                <c:pt idx="0">
                  <c:v>Нарынская</c:v>
                </c:pt>
                <c:pt idx="1">
                  <c:v>Чуйская</c:v>
                </c:pt>
                <c:pt idx="2">
                  <c:v>Таласская</c:v>
                </c:pt>
                <c:pt idx="3">
                  <c:v>Баткенская</c:v>
                </c:pt>
                <c:pt idx="4">
                  <c:v>Джалал-Абадская</c:v>
                </c:pt>
                <c:pt idx="5">
                  <c:v>Ысык-Кульская</c:v>
                </c:pt>
                <c:pt idx="6">
                  <c:v>Ошская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121</c:v>
                </c:pt>
                <c:pt idx="1">
                  <c:v>159</c:v>
                </c:pt>
                <c:pt idx="2">
                  <c:v>51</c:v>
                </c:pt>
                <c:pt idx="3">
                  <c:v>56</c:v>
                </c:pt>
                <c:pt idx="4">
                  <c:v>123</c:v>
                </c:pt>
                <c:pt idx="5">
                  <c:v>76</c:v>
                </c:pt>
                <c:pt idx="6">
                  <c:v>132</c:v>
                </c:pt>
              </c:numCache>
            </c:numRef>
          </c:val>
        </c:ser>
        <c:dLbls>
          <c:showVal val="1"/>
        </c:dLbls>
        <c:gapWidth val="75"/>
        <c:axId val="98965376"/>
        <c:axId val="98966912"/>
      </c:barChart>
      <c:catAx>
        <c:axId val="989653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ky-KG" sz="28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966912"/>
        <c:crosses val="autoZero"/>
        <c:auto val="1"/>
        <c:lblAlgn val="ctr"/>
        <c:lblOffset val="100"/>
      </c:catAx>
      <c:valAx>
        <c:axId val="9896691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ky-KG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96537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ky-KG" sz="28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"/>
  <c:chart>
    <c:autoTitleDeleted val="1"/>
    <c:plotArea>
      <c:layout>
        <c:manualLayout>
          <c:layoutTarget val="inner"/>
          <c:xMode val="edge"/>
          <c:yMode val="edge"/>
          <c:x val="0.13312201422064179"/>
          <c:y val="0"/>
          <c:w val="0.6156891951006126"/>
          <c:h val="0.8687093409374266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DE9-4207-80A0-7705DF45B9C7}"/>
              </c:ext>
            </c:extLst>
          </c:dPt>
          <c:dPt>
            <c:idx val="1"/>
            <c:explosion val="11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DE9-4207-80A0-7705DF45B9C7}"/>
              </c:ext>
            </c:extLst>
          </c:dPt>
          <c:dLbls>
            <c:dLbl>
              <c:idx val="0"/>
              <c:layout>
                <c:manualLayout>
                  <c:x val="-0.13002280360502166"/>
                  <c:y val="-0.25982872203360347"/>
                </c:manualLayout>
              </c:layout>
              <c:tx>
                <c:rich>
                  <a:bodyPr/>
                  <a:lstStyle/>
                  <a:p>
                    <a:r>
                      <a:rPr lang="ru-RU" sz="3600" dirty="0" smtClean="0"/>
                      <a:t>63</a:t>
                    </a:r>
                  </a:p>
                  <a:p>
                    <a:r>
                      <a:rPr lang="ky-KG" sz="2800" dirty="0" smtClean="0"/>
                      <a:t>---------</a:t>
                    </a:r>
                    <a:endParaRPr lang="ru-RU" dirty="0" smtClean="0"/>
                  </a:p>
                  <a:p>
                    <a:r>
                      <a:rPr lang="ky-KG" dirty="0" smtClean="0"/>
                      <a:t>79,8</a:t>
                    </a:r>
                    <a:r>
                      <a:rPr lang="en-US" dirty="0" smtClean="0"/>
                      <a:t>%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0.13049400082191359"/>
                  <c:y val="9.8083230051009343E-2"/>
                </c:manualLayout>
              </c:layout>
              <c:tx>
                <c:rich>
                  <a:bodyPr/>
                  <a:lstStyle/>
                  <a:p>
                    <a:r>
                      <a:rPr lang="ky-KG" sz="3600" b="1" i="0" u="none" dirty="0" smtClean="0">
                        <a:solidFill>
                          <a:schemeClr val="bg1"/>
                        </a:solidFill>
                      </a:rPr>
                      <a:t>16</a:t>
                    </a:r>
                  </a:p>
                  <a:p>
                    <a:r>
                      <a:rPr lang="ky-KG" sz="2800" b="1" i="0" u="none" dirty="0" smtClean="0">
                        <a:solidFill>
                          <a:schemeClr val="bg1"/>
                        </a:solidFill>
                      </a:rPr>
                      <a:t>---------</a:t>
                    </a:r>
                    <a:r>
                      <a:rPr lang="en-US" b="1" i="0" u="none" dirty="0" smtClean="0"/>
                      <a:t> </a:t>
                    </a:r>
                    <a:endParaRPr lang="ru-RU" b="1" i="0" u="none" dirty="0" smtClean="0"/>
                  </a:p>
                  <a:p>
                    <a:r>
                      <a:rPr lang="ky-KG" b="1" dirty="0" smtClean="0"/>
                      <a:t>20</a:t>
                    </a:r>
                    <a:r>
                      <a:rPr lang="en-US" b="1" dirty="0" smtClean="0"/>
                      <a:t>,</a:t>
                    </a:r>
                    <a:r>
                      <a:rPr lang="ky-KG" b="1" dirty="0" smtClean="0"/>
                      <a:t>2</a:t>
                    </a:r>
                    <a:r>
                      <a:rPr lang="en-US" b="1" dirty="0" smtClean="0"/>
                      <a:t>%</a:t>
                    </a:r>
                    <a:endParaRPr lang="en-US" b="1" dirty="0"/>
                  </a:p>
                </c:rich>
              </c:tx>
              <c:showVal val="1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3200" dirty="0">
                        <a:solidFill>
                          <a:schemeClr val="bg1"/>
                        </a:solidFill>
                      </a:rPr>
                      <a:t>7</a:t>
                    </a:r>
                    <a:r>
                      <a:rPr lang="en-US" dirty="0"/>
                      <a:t>9</a:t>
                    </a:r>
                  </a:p>
                </c:rich>
              </c:tx>
              <c:showVal val="1"/>
            </c:dLbl>
            <c:delete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63</c:v>
                </c:pt>
                <c:pt idx="1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DE9-4207-80A0-7705DF45B9C7}"/>
            </c:ext>
          </c:extLst>
        </c:ser>
        <c:dLbls/>
        <c:firstSliceAng val="0"/>
      </c:pieChart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ky-KG" sz="2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1E2B0B-7F1F-405D-986D-5BF77FEF47BD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ky-KG"/>
        </a:p>
      </dgm:t>
    </dgm:pt>
    <dgm:pt modelId="{2400AEAC-9963-465D-92EB-BC85B5F735DF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7 </a:t>
          </a:r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мандатов 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для женщин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0F8DD4-6E8E-4505-A940-905FDC670738}" type="parTrans" cxnId="{4A433294-F6DD-4CD7-AF1A-084E1D48E49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500EE6-7690-4C10-832D-D9B616FF14D9}" type="sibTrans" cxnId="{4A433294-F6DD-4CD7-AF1A-084E1D48E49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EA4B3B-E4CA-4CF8-AC7A-1A8A4366D776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избирательный округ №</a:t>
          </a:r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169ED-6801-4839-BE0A-10B35E3560B2}" type="parTrans" cxnId="{BB4B137C-85EE-41DF-B6DE-E7B97BB193C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272C42-8360-4A11-B9BC-AFB07662BFD1}" type="sibTrans" cxnId="{BB4B137C-85EE-41DF-B6DE-E7B97BB193C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BA1607-16AA-4BFB-8371-AA2BF804FF18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мандатов 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для женщин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778CFD-C766-4449-AF6E-097F11FEDC4D}" type="parTrans" cxnId="{630CB14D-DDE8-4DB1-8210-EC001EC4E57B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D90F6C-F1BC-4F97-9535-2DFA56FF2497}" type="sibTrans" cxnId="{630CB14D-DDE8-4DB1-8210-EC001EC4E57B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F0B22B-46E5-47CF-8BF3-952D6421A2C7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избирательный округ №2</a:t>
          </a:r>
        </a:p>
      </dgm:t>
    </dgm:pt>
    <dgm:pt modelId="{077F2AF4-E8E5-4F2A-9D09-C8DB7E396D92}" type="parTrans" cxnId="{305E29BA-6F68-4301-9C0C-E706EDE84C5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11D6F3-9DFE-4FD6-9F23-49CE32072133}" type="sibTrans" cxnId="{305E29BA-6F68-4301-9C0C-E706EDE84C5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4AD1E5-131F-48C7-A4A0-0E61BB181BEA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УИК №3190, 3192</a:t>
          </a:r>
        </a:p>
      </dgm:t>
    </dgm:pt>
    <dgm:pt modelId="{26F9D5C1-6C8F-4ABD-BAF1-CF733D1AE039}" type="parTrans" cxnId="{E1845B8B-99EA-4A3C-B78D-A6DC1A2A23A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710F1F-15F4-42BA-BE14-FC63CFF10C82}" type="sibTrans" cxnId="{E1845B8B-99EA-4A3C-B78D-A6DC1A2A23A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02B596-B737-4601-882C-515D86EEEB97}">
      <dgm:prSet phldrT="[Текст]"/>
      <dgm:spPr/>
      <dgm:t>
        <a:bodyPr/>
        <a:lstStyle/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 мандатов /</a:t>
          </a:r>
        </a:p>
        <a:p>
          <a:r>
            <a:rPr lang="ky-K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3 - для женщин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A4710C-6217-4709-990A-DEB0F68E33F9}" type="parTrans" cxnId="{4C8B4116-6EFE-404B-B07A-0D25178A5B0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B5A70-6520-46E5-8F46-0DA616A5FE6C}" type="sibTrans" cxnId="{4C8B4116-6EFE-404B-B07A-0D25178A5B08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FA731C-4C8E-4D59-BFF5-AC1483297397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избирательный округ №3</a:t>
          </a:r>
        </a:p>
      </dgm:t>
    </dgm:pt>
    <dgm:pt modelId="{B10C380D-59F4-483E-9F06-3ED36638F9BD}" type="parTrans" cxnId="{AAF47597-A694-4237-874C-F0B21510526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2A78F4-F24D-43D2-902E-FDDE88894B8C}" type="sibTrans" cxnId="{AAF47597-A694-4237-874C-F0B215105263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C5F893-3831-47B4-B272-F01923D99251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УИК №3249</a:t>
          </a:r>
        </a:p>
      </dgm:t>
    </dgm:pt>
    <dgm:pt modelId="{70753DCE-65A1-46DA-894C-AA3E102E1850}" type="parTrans" cxnId="{EBD28866-3E04-4FF5-94CB-AF04E47B732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0DB36C-9437-4481-8DA6-3E058C867BE6}" type="sibTrans" cxnId="{EBD28866-3E04-4FF5-94CB-AF04E47B732F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BDCBCC-5F77-48FA-A18E-279884435689}">
      <dgm:prSet phldrT="[Текст]"/>
      <dgm:spPr/>
      <dgm:t>
        <a:bodyPr/>
        <a:lstStyle/>
        <a:p>
          <a:r>
            <a:rPr lang="ky-KG" dirty="0">
              <a:latin typeface="Times New Roman" panose="02020603050405020304" pitchFamily="18" charset="0"/>
              <a:cs typeface="Times New Roman" panose="02020603050405020304" pitchFamily="18" charset="0"/>
            </a:rPr>
            <a:t>УИК №</a:t>
          </a:r>
          <a:r>
            <a:rPr lang="ky-KG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3191</a:t>
          </a:r>
          <a:endParaRPr lang="ky-KG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140B0-AF7D-47FB-A313-02FFCDB806D1}" type="sibTrans" cxnId="{9ECC9E63-FF42-4CF8-8436-70606377378D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2518B5-33E2-41BE-BB47-7D032620C580}" type="parTrans" cxnId="{9ECC9E63-FF42-4CF8-8436-70606377378D}">
      <dgm:prSet/>
      <dgm:spPr/>
      <dgm:t>
        <a:bodyPr/>
        <a:lstStyle/>
        <a:p>
          <a:endParaRPr lang="ky-KG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8C8EF8-53B7-4869-B31D-BD061E7A659F}" type="pres">
      <dgm:prSet presAssocID="{661E2B0B-7F1F-405D-986D-5BF77FEF47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953567-497D-4985-8554-12853C03CBBA}" type="pres">
      <dgm:prSet presAssocID="{2400AEAC-9963-465D-92EB-BC85B5F735DF}" presName="linNode" presStyleCnt="0"/>
      <dgm:spPr/>
      <dgm:t>
        <a:bodyPr/>
        <a:lstStyle/>
        <a:p>
          <a:endParaRPr lang="ru-RU"/>
        </a:p>
      </dgm:t>
    </dgm:pt>
    <dgm:pt modelId="{2DF3344E-8DDC-497B-A2A4-09565A2082BD}" type="pres">
      <dgm:prSet presAssocID="{2400AEAC-9963-465D-92EB-BC85B5F735DF}" presName="parentText" presStyleLbl="node1" presStyleIdx="0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6D77072A-BCE6-4F35-94DD-E09E560DD73E}" type="pres">
      <dgm:prSet presAssocID="{2400AEAC-9963-465D-92EB-BC85B5F735DF}" presName="descendantText" presStyleLbl="alignAccFollowNode1" presStyleIdx="0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AF49034A-4345-4A9B-8E12-DC44413FB70F}" type="pres">
      <dgm:prSet presAssocID="{16500EE6-7690-4C10-832D-D9B616FF14D9}" presName="sp" presStyleCnt="0"/>
      <dgm:spPr/>
      <dgm:t>
        <a:bodyPr/>
        <a:lstStyle/>
        <a:p>
          <a:endParaRPr lang="ru-RU"/>
        </a:p>
      </dgm:t>
    </dgm:pt>
    <dgm:pt modelId="{1AC0D4DA-9B2C-41D8-8C25-5AAFF2AA4126}" type="pres">
      <dgm:prSet presAssocID="{9ABA1607-16AA-4BFB-8371-AA2BF804FF18}" presName="linNode" presStyleCnt="0"/>
      <dgm:spPr/>
      <dgm:t>
        <a:bodyPr/>
        <a:lstStyle/>
        <a:p>
          <a:endParaRPr lang="ru-RU"/>
        </a:p>
      </dgm:t>
    </dgm:pt>
    <dgm:pt modelId="{52F12315-CAAA-40CA-B6B2-1FB3C17AADBA}" type="pres">
      <dgm:prSet presAssocID="{9ABA1607-16AA-4BFB-8371-AA2BF804FF18}" presName="parentText" presStyleLbl="node1" presStyleIdx="1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79C69-FE03-4612-BF48-0D85425A1640}" type="pres">
      <dgm:prSet presAssocID="{9ABA1607-16AA-4BFB-8371-AA2BF804FF18}" presName="descendantText" presStyleLbl="alignAccFollowNode1" presStyleIdx="1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ky-KG"/>
        </a:p>
      </dgm:t>
    </dgm:pt>
    <dgm:pt modelId="{199944BB-FC9E-4BCD-80EF-7FAAFC6647CE}" type="pres">
      <dgm:prSet presAssocID="{3CD90F6C-F1BC-4F97-9535-2DFA56FF2497}" presName="sp" presStyleCnt="0"/>
      <dgm:spPr/>
      <dgm:t>
        <a:bodyPr/>
        <a:lstStyle/>
        <a:p>
          <a:endParaRPr lang="ru-RU"/>
        </a:p>
      </dgm:t>
    </dgm:pt>
    <dgm:pt modelId="{6BFE28D4-5B68-4E5A-B402-95EEFF890ECF}" type="pres">
      <dgm:prSet presAssocID="{F202B596-B737-4601-882C-515D86EEEB97}" presName="linNode" presStyleCnt="0"/>
      <dgm:spPr/>
      <dgm:t>
        <a:bodyPr/>
        <a:lstStyle/>
        <a:p>
          <a:endParaRPr lang="ru-RU"/>
        </a:p>
      </dgm:t>
    </dgm:pt>
    <dgm:pt modelId="{C56B70CD-8217-47BB-8D0E-59214BEC2BDC}" type="pres">
      <dgm:prSet presAssocID="{F202B596-B737-4601-882C-515D86EEEB97}" presName="parentText" presStyleLbl="node1" presStyleIdx="2" presStyleCnt="3" custLinFactNeighborX="-428" custLinFactNeighborY="21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0A8996-B361-4CDC-AD79-EA08CC64CEF3}" type="pres">
      <dgm:prSet presAssocID="{F202B596-B737-4601-882C-515D86EEEB97}" presName="descendantText" presStyleLbl="alignAccFollowNode1" presStyleIdx="2" presStyleCnt="3" custLinFactNeighborX="-760" custLinFactNeighborY="27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8B4116-6EFE-404B-B07A-0D25178A5B08}" srcId="{661E2B0B-7F1F-405D-986D-5BF77FEF47BD}" destId="{F202B596-B737-4601-882C-515D86EEEB97}" srcOrd="2" destOrd="0" parTransId="{C7A4710C-6217-4709-990A-DEB0F68E33F9}" sibTransId="{7BAB5A70-6520-46E5-8F46-0DA616A5FE6C}"/>
    <dgm:cxn modelId="{4A433294-F6DD-4CD7-AF1A-084E1D48E49F}" srcId="{661E2B0B-7F1F-405D-986D-5BF77FEF47BD}" destId="{2400AEAC-9963-465D-92EB-BC85B5F735DF}" srcOrd="0" destOrd="0" parTransId="{8E0F8DD4-6E8E-4505-A940-905FDC670738}" sibTransId="{16500EE6-7690-4C10-832D-D9B616FF14D9}"/>
    <dgm:cxn modelId="{9ECC9E63-FF42-4CF8-8436-70606377378D}" srcId="{2400AEAC-9963-465D-92EB-BC85B5F735DF}" destId="{56BDCBCC-5F77-48FA-A18E-279884435689}" srcOrd="1" destOrd="0" parTransId="{722518B5-33E2-41BE-BB47-7D032620C580}" sibTransId="{A7D140B0-AF7D-47FB-A313-02FFCDB806D1}"/>
    <dgm:cxn modelId="{F5C67812-F50A-46B7-8796-D3EE3B47DEA8}" type="presOf" srcId="{5B4AD1E5-131F-48C7-A4A0-0E61BB181BEA}" destId="{D0279C69-FE03-4612-BF48-0D85425A1640}" srcOrd="0" destOrd="1" presId="urn:microsoft.com/office/officeart/2005/8/layout/vList5"/>
    <dgm:cxn modelId="{E1845B8B-99EA-4A3C-B78D-A6DC1A2A23AF}" srcId="{9ABA1607-16AA-4BFB-8371-AA2BF804FF18}" destId="{5B4AD1E5-131F-48C7-A4A0-0E61BB181BEA}" srcOrd="1" destOrd="0" parTransId="{26F9D5C1-6C8F-4ABD-BAF1-CF733D1AE039}" sibTransId="{2D710F1F-15F4-42BA-BE14-FC63CFF10C82}"/>
    <dgm:cxn modelId="{DB5FAD53-721F-4260-A152-F0B8B940E583}" type="presOf" srcId="{F202B596-B737-4601-882C-515D86EEEB97}" destId="{C56B70CD-8217-47BB-8D0E-59214BEC2BDC}" srcOrd="0" destOrd="0" presId="urn:microsoft.com/office/officeart/2005/8/layout/vList5"/>
    <dgm:cxn modelId="{6663C05E-1F03-4E89-9DF9-6E374CE67B5D}" type="presOf" srcId="{661E2B0B-7F1F-405D-986D-5BF77FEF47BD}" destId="{E98C8EF8-53B7-4869-B31D-BD061E7A659F}" srcOrd="0" destOrd="0" presId="urn:microsoft.com/office/officeart/2005/8/layout/vList5"/>
    <dgm:cxn modelId="{A8457673-8CB2-4C65-A79F-207C204923B3}" type="presOf" srcId="{F9C5F893-3831-47B4-B272-F01923D99251}" destId="{3E0A8996-B361-4CDC-AD79-EA08CC64CEF3}" srcOrd="0" destOrd="1" presId="urn:microsoft.com/office/officeart/2005/8/layout/vList5"/>
    <dgm:cxn modelId="{305E29BA-6F68-4301-9C0C-E706EDE84C58}" srcId="{9ABA1607-16AA-4BFB-8371-AA2BF804FF18}" destId="{50F0B22B-46E5-47CF-8BF3-952D6421A2C7}" srcOrd="0" destOrd="0" parTransId="{077F2AF4-E8E5-4F2A-9D09-C8DB7E396D92}" sibTransId="{4311D6F3-9DFE-4FD6-9F23-49CE32072133}"/>
    <dgm:cxn modelId="{EBD28866-3E04-4FF5-94CB-AF04E47B732F}" srcId="{F202B596-B737-4601-882C-515D86EEEB97}" destId="{F9C5F893-3831-47B4-B272-F01923D99251}" srcOrd="1" destOrd="0" parTransId="{70753DCE-65A1-46DA-894C-AA3E102E1850}" sibTransId="{2C0DB36C-9437-4481-8DA6-3E058C867BE6}"/>
    <dgm:cxn modelId="{3ADCD06B-20FE-4B12-9150-1F4DEC3071A1}" type="presOf" srcId="{2400AEAC-9963-465D-92EB-BC85B5F735DF}" destId="{2DF3344E-8DDC-497B-A2A4-09565A2082BD}" srcOrd="0" destOrd="0" presId="urn:microsoft.com/office/officeart/2005/8/layout/vList5"/>
    <dgm:cxn modelId="{BB4B137C-85EE-41DF-B6DE-E7B97BB193C3}" srcId="{2400AEAC-9963-465D-92EB-BC85B5F735DF}" destId="{52EA4B3B-E4CA-4CF8-AC7A-1A8A4366D776}" srcOrd="0" destOrd="0" parTransId="{3AA169ED-6801-4839-BE0A-10B35E3560B2}" sibTransId="{57272C42-8360-4A11-B9BC-AFB07662BFD1}"/>
    <dgm:cxn modelId="{00949229-9AE5-4A00-9768-06DDEB283191}" type="presOf" srcId="{50F0B22B-46E5-47CF-8BF3-952D6421A2C7}" destId="{D0279C69-FE03-4612-BF48-0D85425A1640}" srcOrd="0" destOrd="0" presId="urn:microsoft.com/office/officeart/2005/8/layout/vList5"/>
    <dgm:cxn modelId="{53145F0B-5DCD-45CE-B395-A0C1BEAAEE7A}" type="presOf" srcId="{9ABA1607-16AA-4BFB-8371-AA2BF804FF18}" destId="{52F12315-CAAA-40CA-B6B2-1FB3C17AADBA}" srcOrd="0" destOrd="0" presId="urn:microsoft.com/office/officeart/2005/8/layout/vList5"/>
    <dgm:cxn modelId="{AAF47597-A694-4237-874C-F0B215105263}" srcId="{F202B596-B737-4601-882C-515D86EEEB97}" destId="{B8FA731C-4C8E-4D59-BFF5-AC1483297397}" srcOrd="0" destOrd="0" parTransId="{B10C380D-59F4-483E-9F06-3ED36638F9BD}" sibTransId="{E72A78F4-F24D-43D2-902E-FDDE88894B8C}"/>
    <dgm:cxn modelId="{3B258674-C49F-440E-839E-5228D5A7006F}" type="presOf" srcId="{52EA4B3B-E4CA-4CF8-AC7A-1A8A4366D776}" destId="{6D77072A-BCE6-4F35-94DD-E09E560DD73E}" srcOrd="0" destOrd="0" presId="urn:microsoft.com/office/officeart/2005/8/layout/vList5"/>
    <dgm:cxn modelId="{68F017D8-5144-4F41-A3C3-0EA3A26B4872}" type="presOf" srcId="{56BDCBCC-5F77-48FA-A18E-279884435689}" destId="{6D77072A-BCE6-4F35-94DD-E09E560DD73E}" srcOrd="0" destOrd="1" presId="urn:microsoft.com/office/officeart/2005/8/layout/vList5"/>
    <dgm:cxn modelId="{002BEE28-F726-438E-A48D-BE498A03F43B}" type="presOf" srcId="{B8FA731C-4C8E-4D59-BFF5-AC1483297397}" destId="{3E0A8996-B361-4CDC-AD79-EA08CC64CEF3}" srcOrd="0" destOrd="0" presId="urn:microsoft.com/office/officeart/2005/8/layout/vList5"/>
    <dgm:cxn modelId="{630CB14D-DDE8-4DB1-8210-EC001EC4E57B}" srcId="{661E2B0B-7F1F-405D-986D-5BF77FEF47BD}" destId="{9ABA1607-16AA-4BFB-8371-AA2BF804FF18}" srcOrd="1" destOrd="0" parTransId="{21778CFD-C766-4449-AF6E-097F11FEDC4D}" sibTransId="{3CD90F6C-F1BC-4F97-9535-2DFA56FF2497}"/>
    <dgm:cxn modelId="{0ED33616-1E9E-4ADA-85F9-712EABDDB582}" type="presParOf" srcId="{E98C8EF8-53B7-4869-B31D-BD061E7A659F}" destId="{04953567-497D-4985-8554-12853C03CBBA}" srcOrd="0" destOrd="0" presId="urn:microsoft.com/office/officeart/2005/8/layout/vList5"/>
    <dgm:cxn modelId="{67BFAF93-4336-46CC-9CF7-67E1CEC6C99F}" type="presParOf" srcId="{04953567-497D-4985-8554-12853C03CBBA}" destId="{2DF3344E-8DDC-497B-A2A4-09565A2082BD}" srcOrd="0" destOrd="0" presId="urn:microsoft.com/office/officeart/2005/8/layout/vList5"/>
    <dgm:cxn modelId="{CDD1FFDC-91E0-4EF1-A2C4-1865222B51AA}" type="presParOf" srcId="{04953567-497D-4985-8554-12853C03CBBA}" destId="{6D77072A-BCE6-4F35-94DD-E09E560DD73E}" srcOrd="1" destOrd="0" presId="urn:microsoft.com/office/officeart/2005/8/layout/vList5"/>
    <dgm:cxn modelId="{4063DDEA-608D-41A6-9640-71C14E4C7858}" type="presParOf" srcId="{E98C8EF8-53B7-4869-B31D-BD061E7A659F}" destId="{AF49034A-4345-4A9B-8E12-DC44413FB70F}" srcOrd="1" destOrd="0" presId="urn:microsoft.com/office/officeart/2005/8/layout/vList5"/>
    <dgm:cxn modelId="{4D846345-E24F-416C-9D28-7B5A32BD99B1}" type="presParOf" srcId="{E98C8EF8-53B7-4869-B31D-BD061E7A659F}" destId="{1AC0D4DA-9B2C-41D8-8C25-5AAFF2AA4126}" srcOrd="2" destOrd="0" presId="urn:microsoft.com/office/officeart/2005/8/layout/vList5"/>
    <dgm:cxn modelId="{7ABD1C73-9233-4DE1-880C-6924C6AA8C46}" type="presParOf" srcId="{1AC0D4DA-9B2C-41D8-8C25-5AAFF2AA4126}" destId="{52F12315-CAAA-40CA-B6B2-1FB3C17AADBA}" srcOrd="0" destOrd="0" presId="urn:microsoft.com/office/officeart/2005/8/layout/vList5"/>
    <dgm:cxn modelId="{EF95FE4F-67DB-4992-87F6-BC457A10B5C8}" type="presParOf" srcId="{1AC0D4DA-9B2C-41D8-8C25-5AAFF2AA4126}" destId="{D0279C69-FE03-4612-BF48-0D85425A1640}" srcOrd="1" destOrd="0" presId="urn:microsoft.com/office/officeart/2005/8/layout/vList5"/>
    <dgm:cxn modelId="{DCA0CDC7-B3F8-4882-A854-BF33FDC49213}" type="presParOf" srcId="{E98C8EF8-53B7-4869-B31D-BD061E7A659F}" destId="{199944BB-FC9E-4BCD-80EF-7FAAFC6647CE}" srcOrd="3" destOrd="0" presId="urn:microsoft.com/office/officeart/2005/8/layout/vList5"/>
    <dgm:cxn modelId="{1F244A81-6780-42FE-9E97-270BA0398294}" type="presParOf" srcId="{E98C8EF8-53B7-4869-B31D-BD061E7A659F}" destId="{6BFE28D4-5B68-4E5A-B402-95EEFF890ECF}" srcOrd="4" destOrd="0" presId="urn:microsoft.com/office/officeart/2005/8/layout/vList5"/>
    <dgm:cxn modelId="{B1A1E180-9AA5-4CAB-8233-6C5201ED05C7}" type="presParOf" srcId="{6BFE28D4-5B68-4E5A-B402-95EEFF890ECF}" destId="{C56B70CD-8217-47BB-8D0E-59214BEC2BDC}" srcOrd="0" destOrd="0" presId="urn:microsoft.com/office/officeart/2005/8/layout/vList5"/>
    <dgm:cxn modelId="{3A4EEEC1-C390-48F4-976F-B6357E8C6C52}" type="presParOf" srcId="{6BFE28D4-5B68-4E5A-B402-95EEFF890ECF}" destId="{3E0A8996-B361-4CDC-AD79-EA08CC64CEF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CE2970-4F6A-4AA9-B244-1E19D6CA208A}" type="doc">
      <dgm:prSet loTypeId="urn:microsoft.com/office/officeart/2005/8/layout/default#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99A01F0-0738-434F-A030-40FB79C8F87A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Баткенская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область: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32 мандата</a:t>
          </a:r>
        </a:p>
        <a:p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13 резервных мандатов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(41%)</a:t>
          </a:r>
          <a:endParaRPr lang="ru-RU" dirty="0"/>
        </a:p>
      </dgm:t>
    </dgm:pt>
    <dgm:pt modelId="{0B1F51E3-425B-4216-ADA4-4ACC5A22069D}" type="parTrans" cxnId="{96684B89-17A2-4219-BFFD-6A4CA464E128}">
      <dgm:prSet/>
      <dgm:spPr/>
      <dgm:t>
        <a:bodyPr/>
        <a:lstStyle/>
        <a:p>
          <a:endParaRPr lang="ru-RU"/>
        </a:p>
      </dgm:t>
    </dgm:pt>
    <dgm:pt modelId="{408CC570-214B-46DB-BD35-14616ECF3983}" type="sibTrans" cxnId="{96684B89-17A2-4219-BFFD-6A4CA464E128}">
      <dgm:prSet/>
      <dgm:spPr/>
      <dgm:t>
        <a:bodyPr/>
        <a:lstStyle/>
        <a:p>
          <a:endParaRPr lang="ru-RU"/>
        </a:p>
      </dgm:t>
    </dgm:pt>
    <dgm:pt modelId="{2F638322-C1AA-4B46-9064-E0A721B93B6D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Жалал-Абадская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область: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 г/к – 31 мандат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3 а/к – 43 мандата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18 резервных мандатов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(41,9%)</a:t>
          </a:r>
          <a:endParaRPr lang="ru-RU" dirty="0"/>
        </a:p>
      </dgm:t>
    </dgm:pt>
    <dgm:pt modelId="{62119849-BBDB-4605-A1FF-DAEB9455D0FA}" type="parTrans" cxnId="{75DD6BFB-A125-4CFC-9D40-E2508FC4659A}">
      <dgm:prSet/>
      <dgm:spPr/>
      <dgm:t>
        <a:bodyPr/>
        <a:lstStyle/>
        <a:p>
          <a:endParaRPr lang="ru-RU"/>
        </a:p>
      </dgm:t>
    </dgm:pt>
    <dgm:pt modelId="{9474FC0B-7A76-4B49-9FDE-F7CE74994CE3}" type="sibTrans" cxnId="{75DD6BFB-A125-4CFC-9D40-E2508FC4659A}">
      <dgm:prSet/>
      <dgm:spPr/>
      <dgm:t>
        <a:bodyPr/>
        <a:lstStyle/>
        <a:p>
          <a:endParaRPr lang="ru-RU"/>
        </a:p>
      </dgm:t>
    </dgm:pt>
    <dgm:pt modelId="{30C24CEE-442C-4AF4-817C-6CF89AF532C2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Иссык-Кульская область: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г/к – 62 мандата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22 мандата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8 резервных мандатов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(36,4%)</a:t>
          </a:r>
        </a:p>
      </dgm:t>
    </dgm:pt>
    <dgm:pt modelId="{724B5509-C820-4093-9732-0D7793E52959}" type="parTrans" cxnId="{F0326182-D9F1-4CAC-B96D-5480E0157F76}">
      <dgm:prSet/>
      <dgm:spPr/>
      <dgm:t>
        <a:bodyPr/>
        <a:lstStyle/>
        <a:p>
          <a:endParaRPr lang="ru-RU"/>
        </a:p>
      </dgm:t>
    </dgm:pt>
    <dgm:pt modelId="{85C8B6C7-AB00-47A9-9070-BFE91B77FF1C}" type="sibTrans" cxnId="{F0326182-D9F1-4CAC-B96D-5480E0157F76}">
      <dgm:prSet/>
      <dgm:spPr/>
      <dgm:t>
        <a:bodyPr/>
        <a:lstStyle/>
        <a:p>
          <a:endParaRPr lang="ru-RU"/>
        </a:p>
      </dgm:t>
    </dgm:pt>
    <dgm:pt modelId="{C42BF3AD-5BFF-4C82-9977-65C3D933DF2B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Ошская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область: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город Ош – 45 мандатов,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8 а/к – 148 мандатов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56 резервных мандатов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(38%)</a:t>
          </a:r>
        </a:p>
      </dgm:t>
    </dgm:pt>
    <dgm:pt modelId="{EEB8CA6E-31DA-4155-B080-C56D223EA585}" type="parTrans" cxnId="{B3B135EC-D830-4EB1-8CE8-379A6BE12C90}">
      <dgm:prSet/>
      <dgm:spPr/>
      <dgm:t>
        <a:bodyPr/>
        <a:lstStyle/>
        <a:p>
          <a:endParaRPr lang="ru-RU"/>
        </a:p>
      </dgm:t>
    </dgm:pt>
    <dgm:pt modelId="{27DCA7AB-DE1B-45DB-BEE9-27803059A609}" type="sibTrans" cxnId="{B3B135EC-D830-4EB1-8CE8-379A6BE12C90}">
      <dgm:prSet/>
      <dgm:spPr/>
      <dgm:t>
        <a:bodyPr/>
        <a:lstStyle/>
        <a:p>
          <a:endParaRPr lang="ru-RU"/>
        </a:p>
      </dgm:t>
    </dgm:pt>
    <dgm:pt modelId="{88A23F9C-395E-4367-BC45-5F95A2FCA21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Чуйская область :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1 г/к – 31 мандат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 а/к – 22 мандата</a:t>
          </a:r>
        </a:p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9 резервных мандатов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(40,9%)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89F061-3369-48CC-A21C-2A1F065F6A33}" type="parTrans" cxnId="{9FFB3DDF-F13C-4FEA-859B-CF60D239EBA0}">
      <dgm:prSet/>
      <dgm:spPr/>
      <dgm:t>
        <a:bodyPr/>
        <a:lstStyle/>
        <a:p>
          <a:endParaRPr lang="ru-RU"/>
        </a:p>
      </dgm:t>
    </dgm:pt>
    <dgm:pt modelId="{21D2B475-9DB8-48AF-BB11-3279A10581BA}" type="sibTrans" cxnId="{9FFB3DDF-F13C-4FEA-859B-CF60D239EBA0}">
      <dgm:prSet/>
      <dgm:spPr/>
      <dgm:t>
        <a:bodyPr/>
        <a:lstStyle/>
        <a:p>
          <a:endParaRPr lang="ru-RU"/>
        </a:p>
      </dgm:t>
    </dgm:pt>
    <dgm:pt modelId="{B789FEFB-0907-477C-8DE5-2B7587E9FF93}">
      <dgm:prSet phldrT="[Текст]"/>
      <dgm:spPr/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Нарынская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область:</a:t>
          </a:r>
        </a:p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8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а/к – 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98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мандатов</a:t>
          </a: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37</a:t>
          </a:r>
          <a:r>
            <a:rPr lang="ru-RU" b="1" dirty="0" smtClean="0">
              <a:latin typeface="Times New Roman" pitchFamily="18" charset="0"/>
              <a:cs typeface="Times New Roman" pitchFamily="18" charset="0"/>
            </a:rPr>
            <a:t> резервных мандатов 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(3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7,7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%)</a:t>
          </a:r>
        </a:p>
      </dgm:t>
    </dgm:pt>
    <dgm:pt modelId="{E0CF49E6-FF97-4E22-973D-447E1EB7EBDA}" type="parTrans" cxnId="{5349609B-CB63-4951-A3CF-80AB166E5AAE}">
      <dgm:prSet/>
      <dgm:spPr/>
      <dgm:t>
        <a:bodyPr/>
        <a:lstStyle/>
        <a:p>
          <a:endParaRPr lang="ru-RU"/>
        </a:p>
      </dgm:t>
    </dgm:pt>
    <dgm:pt modelId="{E181433A-C9D3-488A-B6B1-EE8B676286AF}" type="sibTrans" cxnId="{5349609B-CB63-4951-A3CF-80AB166E5AAE}">
      <dgm:prSet/>
      <dgm:spPr/>
      <dgm:t>
        <a:bodyPr/>
        <a:lstStyle/>
        <a:p>
          <a:endParaRPr lang="ru-RU"/>
        </a:p>
      </dgm:t>
    </dgm:pt>
    <dgm:pt modelId="{4BBBC670-0535-4050-A9CB-57380554B23A}" type="pres">
      <dgm:prSet presAssocID="{6BCE2970-4F6A-4AA9-B244-1E19D6CA20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A1D960-4939-4F13-B8E1-983BF84BE9B4}" type="pres">
      <dgm:prSet presAssocID="{299A01F0-0738-434F-A030-40FB79C8F87A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8CE087-0018-491D-B423-840CA407F993}" type="pres">
      <dgm:prSet presAssocID="{408CC570-214B-46DB-BD35-14616ECF3983}" presName="sibTrans" presStyleCnt="0"/>
      <dgm:spPr/>
    </dgm:pt>
    <dgm:pt modelId="{86FA6382-BDAF-4597-85EE-A92744B9C5D6}" type="pres">
      <dgm:prSet presAssocID="{2F638322-C1AA-4B46-9064-E0A721B93B6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B54DB-8965-4AB4-98DA-CDF91C37A69D}" type="pres">
      <dgm:prSet presAssocID="{9474FC0B-7A76-4B49-9FDE-F7CE74994CE3}" presName="sibTrans" presStyleCnt="0"/>
      <dgm:spPr/>
    </dgm:pt>
    <dgm:pt modelId="{BD7C5F10-2E3F-4E38-BE48-B372E809AD5B}" type="pres">
      <dgm:prSet presAssocID="{30C24CEE-442C-4AF4-817C-6CF89AF532C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89149-4A8C-466F-A9D6-2BC219260A20}" type="pres">
      <dgm:prSet presAssocID="{85C8B6C7-AB00-47A9-9070-BFE91B77FF1C}" presName="sibTrans" presStyleCnt="0"/>
      <dgm:spPr/>
    </dgm:pt>
    <dgm:pt modelId="{0AA3A1DF-63D8-44D9-8106-9D4B51D0C04F}" type="pres">
      <dgm:prSet presAssocID="{B789FEFB-0907-477C-8DE5-2B7587E9FF9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FA8AC6-0A26-4CD0-AB3C-E954CEA1FC4C}" type="pres">
      <dgm:prSet presAssocID="{E181433A-C9D3-488A-B6B1-EE8B676286AF}" presName="sibTrans" presStyleCnt="0"/>
      <dgm:spPr/>
    </dgm:pt>
    <dgm:pt modelId="{7C0C5A39-4B94-4F8B-A06E-BE4AA4C9F495}" type="pres">
      <dgm:prSet presAssocID="{C42BF3AD-5BFF-4C82-9977-65C3D933DF2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DA92BF-1FB3-49E1-95FB-56EB9D804CE6}" type="pres">
      <dgm:prSet presAssocID="{27DCA7AB-DE1B-45DB-BEE9-27803059A609}" presName="sibTrans" presStyleCnt="0"/>
      <dgm:spPr/>
    </dgm:pt>
    <dgm:pt modelId="{BC5CFF16-9023-4DAA-985B-F47A982179E9}" type="pres">
      <dgm:prSet presAssocID="{88A23F9C-395E-4367-BC45-5F95A2FCA21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AC9F9A-15D4-4FB5-9ADC-4F04D0AF9A42}" type="presOf" srcId="{30C24CEE-442C-4AF4-817C-6CF89AF532C2}" destId="{BD7C5F10-2E3F-4E38-BE48-B372E809AD5B}" srcOrd="0" destOrd="0" presId="urn:microsoft.com/office/officeart/2005/8/layout/default#2"/>
    <dgm:cxn modelId="{5349609B-CB63-4951-A3CF-80AB166E5AAE}" srcId="{6BCE2970-4F6A-4AA9-B244-1E19D6CA208A}" destId="{B789FEFB-0907-477C-8DE5-2B7587E9FF93}" srcOrd="3" destOrd="0" parTransId="{E0CF49E6-FF97-4E22-973D-447E1EB7EBDA}" sibTransId="{E181433A-C9D3-488A-B6B1-EE8B676286AF}"/>
    <dgm:cxn modelId="{B00F56F5-B0E5-4A6D-9F12-25C93AFCB877}" type="presOf" srcId="{B789FEFB-0907-477C-8DE5-2B7587E9FF93}" destId="{0AA3A1DF-63D8-44D9-8106-9D4B51D0C04F}" srcOrd="0" destOrd="0" presId="urn:microsoft.com/office/officeart/2005/8/layout/default#2"/>
    <dgm:cxn modelId="{1DC88ABB-286A-430A-B0DE-833FD4282037}" type="presOf" srcId="{299A01F0-0738-434F-A030-40FB79C8F87A}" destId="{68A1D960-4939-4F13-B8E1-983BF84BE9B4}" srcOrd="0" destOrd="0" presId="urn:microsoft.com/office/officeart/2005/8/layout/default#2"/>
    <dgm:cxn modelId="{9FFB3DDF-F13C-4FEA-859B-CF60D239EBA0}" srcId="{6BCE2970-4F6A-4AA9-B244-1E19D6CA208A}" destId="{88A23F9C-395E-4367-BC45-5F95A2FCA21C}" srcOrd="5" destOrd="0" parTransId="{5889F061-3369-48CC-A21C-2A1F065F6A33}" sibTransId="{21D2B475-9DB8-48AF-BB11-3279A10581BA}"/>
    <dgm:cxn modelId="{96684B89-17A2-4219-BFFD-6A4CA464E128}" srcId="{6BCE2970-4F6A-4AA9-B244-1E19D6CA208A}" destId="{299A01F0-0738-434F-A030-40FB79C8F87A}" srcOrd="0" destOrd="0" parTransId="{0B1F51E3-425B-4216-ADA4-4ACC5A22069D}" sibTransId="{408CC570-214B-46DB-BD35-14616ECF3983}"/>
    <dgm:cxn modelId="{62669BAA-101B-4C8C-AED0-0E9CF9E7A661}" type="presOf" srcId="{6BCE2970-4F6A-4AA9-B244-1E19D6CA208A}" destId="{4BBBC670-0535-4050-A9CB-57380554B23A}" srcOrd="0" destOrd="0" presId="urn:microsoft.com/office/officeart/2005/8/layout/default#2"/>
    <dgm:cxn modelId="{B3B135EC-D830-4EB1-8CE8-379A6BE12C90}" srcId="{6BCE2970-4F6A-4AA9-B244-1E19D6CA208A}" destId="{C42BF3AD-5BFF-4C82-9977-65C3D933DF2B}" srcOrd="4" destOrd="0" parTransId="{EEB8CA6E-31DA-4155-B080-C56D223EA585}" sibTransId="{27DCA7AB-DE1B-45DB-BEE9-27803059A609}"/>
    <dgm:cxn modelId="{F0326182-D9F1-4CAC-B96D-5480E0157F76}" srcId="{6BCE2970-4F6A-4AA9-B244-1E19D6CA208A}" destId="{30C24CEE-442C-4AF4-817C-6CF89AF532C2}" srcOrd="2" destOrd="0" parTransId="{724B5509-C820-4093-9732-0D7793E52959}" sibTransId="{85C8B6C7-AB00-47A9-9070-BFE91B77FF1C}"/>
    <dgm:cxn modelId="{75DD6BFB-A125-4CFC-9D40-E2508FC4659A}" srcId="{6BCE2970-4F6A-4AA9-B244-1E19D6CA208A}" destId="{2F638322-C1AA-4B46-9064-E0A721B93B6D}" srcOrd="1" destOrd="0" parTransId="{62119849-BBDB-4605-A1FF-DAEB9455D0FA}" sibTransId="{9474FC0B-7A76-4B49-9FDE-F7CE74994CE3}"/>
    <dgm:cxn modelId="{5B41F39D-56DD-4B7D-AB75-82914AD46495}" type="presOf" srcId="{C42BF3AD-5BFF-4C82-9977-65C3D933DF2B}" destId="{7C0C5A39-4B94-4F8B-A06E-BE4AA4C9F495}" srcOrd="0" destOrd="0" presId="urn:microsoft.com/office/officeart/2005/8/layout/default#2"/>
    <dgm:cxn modelId="{F6EC9EBA-6AD4-482B-B0E7-52317A784615}" type="presOf" srcId="{2F638322-C1AA-4B46-9064-E0A721B93B6D}" destId="{86FA6382-BDAF-4597-85EE-A92744B9C5D6}" srcOrd="0" destOrd="0" presId="urn:microsoft.com/office/officeart/2005/8/layout/default#2"/>
    <dgm:cxn modelId="{1BC3E403-9B05-481E-8CD5-33BF569EDB70}" type="presOf" srcId="{88A23F9C-395E-4367-BC45-5F95A2FCA21C}" destId="{BC5CFF16-9023-4DAA-985B-F47A982179E9}" srcOrd="0" destOrd="0" presId="urn:microsoft.com/office/officeart/2005/8/layout/default#2"/>
    <dgm:cxn modelId="{1FAAB46B-7F7F-4520-8BE9-57B0113B901F}" type="presParOf" srcId="{4BBBC670-0535-4050-A9CB-57380554B23A}" destId="{68A1D960-4939-4F13-B8E1-983BF84BE9B4}" srcOrd="0" destOrd="0" presId="urn:microsoft.com/office/officeart/2005/8/layout/default#2"/>
    <dgm:cxn modelId="{8502E6F6-4AC6-4854-8596-9605934970D6}" type="presParOf" srcId="{4BBBC670-0535-4050-A9CB-57380554B23A}" destId="{D58CE087-0018-491D-B423-840CA407F993}" srcOrd="1" destOrd="0" presId="urn:microsoft.com/office/officeart/2005/8/layout/default#2"/>
    <dgm:cxn modelId="{B29B66E3-6E36-4EE0-95E9-FD269CEA5351}" type="presParOf" srcId="{4BBBC670-0535-4050-A9CB-57380554B23A}" destId="{86FA6382-BDAF-4597-85EE-A92744B9C5D6}" srcOrd="2" destOrd="0" presId="urn:microsoft.com/office/officeart/2005/8/layout/default#2"/>
    <dgm:cxn modelId="{67005358-8755-4382-8C2D-3EB45BA68295}" type="presParOf" srcId="{4BBBC670-0535-4050-A9CB-57380554B23A}" destId="{408B54DB-8965-4AB4-98DA-CDF91C37A69D}" srcOrd="3" destOrd="0" presId="urn:microsoft.com/office/officeart/2005/8/layout/default#2"/>
    <dgm:cxn modelId="{A23F476F-F394-41AC-852E-721340A8AD38}" type="presParOf" srcId="{4BBBC670-0535-4050-A9CB-57380554B23A}" destId="{BD7C5F10-2E3F-4E38-BE48-B372E809AD5B}" srcOrd="4" destOrd="0" presId="urn:microsoft.com/office/officeart/2005/8/layout/default#2"/>
    <dgm:cxn modelId="{097DDA84-1BCD-47B7-A56B-77DA92BA43C9}" type="presParOf" srcId="{4BBBC670-0535-4050-A9CB-57380554B23A}" destId="{98989149-4A8C-466F-A9D6-2BC219260A20}" srcOrd="5" destOrd="0" presId="urn:microsoft.com/office/officeart/2005/8/layout/default#2"/>
    <dgm:cxn modelId="{396F28E5-6DE8-4FCB-8C90-1E61FE981823}" type="presParOf" srcId="{4BBBC670-0535-4050-A9CB-57380554B23A}" destId="{0AA3A1DF-63D8-44D9-8106-9D4B51D0C04F}" srcOrd="6" destOrd="0" presId="urn:microsoft.com/office/officeart/2005/8/layout/default#2"/>
    <dgm:cxn modelId="{015FFEDD-A7E2-46DB-9684-87B439276604}" type="presParOf" srcId="{4BBBC670-0535-4050-A9CB-57380554B23A}" destId="{2FFA8AC6-0A26-4CD0-AB3C-E954CEA1FC4C}" srcOrd="7" destOrd="0" presId="urn:microsoft.com/office/officeart/2005/8/layout/default#2"/>
    <dgm:cxn modelId="{88C1386A-6C28-4698-88EA-11FFAB74DD95}" type="presParOf" srcId="{4BBBC670-0535-4050-A9CB-57380554B23A}" destId="{7C0C5A39-4B94-4F8B-A06E-BE4AA4C9F495}" srcOrd="8" destOrd="0" presId="urn:microsoft.com/office/officeart/2005/8/layout/default#2"/>
    <dgm:cxn modelId="{DD76599B-D8FD-4920-BBA7-43B17BA3C44B}" type="presParOf" srcId="{4BBBC670-0535-4050-A9CB-57380554B23A}" destId="{D7DA92BF-1FB3-49E1-95FB-56EB9D804CE6}" srcOrd="9" destOrd="0" presId="urn:microsoft.com/office/officeart/2005/8/layout/default#2"/>
    <dgm:cxn modelId="{F54080FA-F61A-4B51-B288-3C2ABB3A7989}" type="presParOf" srcId="{4BBBC670-0535-4050-A9CB-57380554B23A}" destId="{BC5CFF16-9023-4DAA-985B-F47A982179E9}" srcOrd="1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9941D-0DFF-47DE-AA97-AF8BFE7ECF3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FF9751-9D5B-417B-B8F9-A172A7A816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395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4E1D7-3506-44F4-BDED-5E305D4F876B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4A684-0485-47F6-9C54-B7A4184011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702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3607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4A684-0485-47F6-9C54-B7A4184011D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1991" y="3802227"/>
            <a:ext cx="18495883" cy="262358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63980" y="6935788"/>
            <a:ext cx="15231904" cy="312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2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05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58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1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6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17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70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23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5775904" y="407989"/>
            <a:ext cx="4895968" cy="87037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87998" y="407989"/>
            <a:ext cx="14325243" cy="87037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8882" y="7865103"/>
            <a:ext cx="18495883" cy="2430926"/>
          </a:xfrm>
        </p:spPr>
        <p:txBody>
          <a:bodyPr anchor="t"/>
          <a:lstStyle>
            <a:lvl1pPr algn="l">
              <a:defRPr sz="8337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8882" y="5187677"/>
            <a:ext cx="18495883" cy="2677417"/>
          </a:xfrm>
        </p:spPr>
        <p:txBody>
          <a:bodyPr anchor="b"/>
          <a:lstStyle>
            <a:lvl1pPr marL="0" indent="0">
              <a:buNone/>
              <a:defRPr sz="4169">
                <a:solidFill>
                  <a:schemeClr val="tx1">
                    <a:tint val="75000"/>
                  </a:schemeClr>
                </a:solidFill>
              </a:defRPr>
            </a:lvl1pPr>
            <a:lvl2pPr marL="952899" indent="0">
              <a:buNone/>
              <a:defRPr sz="3752">
                <a:solidFill>
                  <a:schemeClr val="tx1">
                    <a:tint val="75000"/>
                  </a:schemeClr>
                </a:solidFill>
              </a:defRPr>
            </a:lvl2pPr>
            <a:lvl3pPr marL="1905795" indent="0">
              <a:buNone/>
              <a:defRPr sz="3336">
                <a:solidFill>
                  <a:schemeClr val="tx1">
                    <a:tint val="75000"/>
                  </a:schemeClr>
                </a:solidFill>
              </a:defRPr>
            </a:lvl3pPr>
            <a:lvl4pPr marL="2858695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4pPr>
            <a:lvl5pPr marL="3811591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5pPr>
            <a:lvl6pPr marL="4764490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6pPr>
            <a:lvl7pPr marL="5717389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7pPr>
            <a:lvl8pPr marL="6670285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8pPr>
            <a:lvl9pPr marL="7623183" indent="0">
              <a:buNone/>
              <a:defRPr sz="29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87998" y="2379929"/>
            <a:ext cx="9610606" cy="6731793"/>
          </a:xfrm>
        </p:spPr>
        <p:txBody>
          <a:bodyPr/>
          <a:lstStyle>
            <a:lvl1pPr>
              <a:defRPr sz="5836"/>
            </a:lvl1pPr>
            <a:lvl2pPr>
              <a:defRPr sz="5002"/>
            </a:lvl2pPr>
            <a:lvl3pPr>
              <a:defRPr sz="4169"/>
            </a:lvl3pPr>
            <a:lvl4pPr>
              <a:defRPr sz="3752"/>
            </a:lvl4pPr>
            <a:lvl5pPr>
              <a:defRPr sz="3752"/>
            </a:lvl5pPr>
            <a:lvl6pPr>
              <a:defRPr sz="3752"/>
            </a:lvl6pPr>
            <a:lvl7pPr>
              <a:defRPr sz="3752"/>
            </a:lvl7pPr>
            <a:lvl8pPr>
              <a:defRPr sz="3752"/>
            </a:lvl8pPr>
            <a:lvl9pPr>
              <a:defRPr sz="37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061270" y="2379929"/>
            <a:ext cx="9610606" cy="6731793"/>
          </a:xfrm>
        </p:spPr>
        <p:txBody>
          <a:bodyPr/>
          <a:lstStyle>
            <a:lvl1pPr>
              <a:defRPr sz="5836"/>
            </a:lvl1pPr>
            <a:lvl2pPr>
              <a:defRPr sz="5002"/>
            </a:lvl2pPr>
            <a:lvl3pPr>
              <a:defRPr sz="4169"/>
            </a:lvl3pPr>
            <a:lvl4pPr>
              <a:defRPr sz="3752"/>
            </a:lvl4pPr>
            <a:lvl5pPr>
              <a:defRPr sz="3752"/>
            </a:lvl5pPr>
            <a:lvl6pPr>
              <a:defRPr sz="3752"/>
            </a:lvl6pPr>
            <a:lvl7pPr>
              <a:defRPr sz="3752"/>
            </a:lvl7pPr>
            <a:lvl8pPr>
              <a:defRPr sz="3752"/>
            </a:lvl8pPr>
            <a:lvl9pPr>
              <a:defRPr sz="375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7994" y="490154"/>
            <a:ext cx="19583877" cy="203993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7994" y="2739762"/>
            <a:ext cx="9614385" cy="1141797"/>
          </a:xfrm>
        </p:spPr>
        <p:txBody>
          <a:bodyPr anchor="b"/>
          <a:lstStyle>
            <a:lvl1pPr marL="0" indent="0">
              <a:buNone/>
              <a:defRPr sz="5002" b="1"/>
            </a:lvl1pPr>
            <a:lvl2pPr marL="952899" indent="0">
              <a:buNone/>
              <a:defRPr sz="4169" b="1"/>
            </a:lvl2pPr>
            <a:lvl3pPr marL="1905795" indent="0">
              <a:buNone/>
              <a:defRPr sz="3752" b="1"/>
            </a:lvl3pPr>
            <a:lvl4pPr marL="2858695" indent="0">
              <a:buNone/>
              <a:defRPr sz="3336" b="1"/>
            </a:lvl4pPr>
            <a:lvl5pPr marL="3811591" indent="0">
              <a:buNone/>
              <a:defRPr sz="3336" b="1"/>
            </a:lvl5pPr>
            <a:lvl6pPr marL="4764490" indent="0">
              <a:buNone/>
              <a:defRPr sz="3336" b="1"/>
            </a:lvl6pPr>
            <a:lvl7pPr marL="5717389" indent="0">
              <a:buNone/>
              <a:defRPr sz="3336" b="1"/>
            </a:lvl7pPr>
            <a:lvl8pPr marL="6670285" indent="0">
              <a:buNone/>
              <a:defRPr sz="3336" b="1"/>
            </a:lvl8pPr>
            <a:lvl9pPr marL="7623183" indent="0">
              <a:buNone/>
              <a:defRPr sz="33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87994" y="3881550"/>
            <a:ext cx="9614385" cy="7051952"/>
          </a:xfrm>
        </p:spPr>
        <p:txBody>
          <a:bodyPr/>
          <a:lstStyle>
            <a:lvl1pPr>
              <a:defRPr sz="5002"/>
            </a:lvl1pPr>
            <a:lvl2pPr>
              <a:defRPr sz="4169"/>
            </a:lvl2pPr>
            <a:lvl3pPr>
              <a:defRPr sz="3752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1053715" y="2739762"/>
            <a:ext cx="9618161" cy="1141797"/>
          </a:xfrm>
        </p:spPr>
        <p:txBody>
          <a:bodyPr anchor="b"/>
          <a:lstStyle>
            <a:lvl1pPr marL="0" indent="0">
              <a:buNone/>
              <a:defRPr sz="5002" b="1"/>
            </a:lvl1pPr>
            <a:lvl2pPr marL="952899" indent="0">
              <a:buNone/>
              <a:defRPr sz="4169" b="1"/>
            </a:lvl2pPr>
            <a:lvl3pPr marL="1905795" indent="0">
              <a:buNone/>
              <a:defRPr sz="3752" b="1"/>
            </a:lvl3pPr>
            <a:lvl4pPr marL="2858695" indent="0">
              <a:buNone/>
              <a:defRPr sz="3336" b="1"/>
            </a:lvl4pPr>
            <a:lvl5pPr marL="3811591" indent="0">
              <a:buNone/>
              <a:defRPr sz="3336" b="1"/>
            </a:lvl5pPr>
            <a:lvl6pPr marL="4764490" indent="0">
              <a:buNone/>
              <a:defRPr sz="3336" b="1"/>
            </a:lvl6pPr>
            <a:lvl7pPr marL="5717389" indent="0">
              <a:buNone/>
              <a:defRPr sz="3336" b="1"/>
            </a:lvl7pPr>
            <a:lvl8pPr marL="6670285" indent="0">
              <a:buNone/>
              <a:defRPr sz="3336" b="1"/>
            </a:lvl8pPr>
            <a:lvl9pPr marL="7623183" indent="0">
              <a:buNone/>
              <a:defRPr sz="333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1053715" y="3881550"/>
            <a:ext cx="9618161" cy="7051952"/>
          </a:xfrm>
        </p:spPr>
        <p:txBody>
          <a:bodyPr/>
          <a:lstStyle>
            <a:lvl1pPr>
              <a:defRPr sz="5002"/>
            </a:lvl1pPr>
            <a:lvl2pPr>
              <a:defRPr sz="4169"/>
            </a:lvl2pPr>
            <a:lvl3pPr>
              <a:defRPr sz="3752"/>
            </a:lvl3pPr>
            <a:lvl4pPr>
              <a:defRPr sz="3336"/>
            </a:lvl4pPr>
            <a:lvl5pPr>
              <a:defRPr sz="3336"/>
            </a:lvl5pPr>
            <a:lvl6pPr>
              <a:defRPr sz="3336"/>
            </a:lvl6pPr>
            <a:lvl7pPr>
              <a:defRPr sz="3336"/>
            </a:lvl7pPr>
            <a:lvl8pPr>
              <a:defRPr sz="3336"/>
            </a:lvl8pPr>
            <a:lvl9pPr>
              <a:defRPr sz="3336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8006" y="487329"/>
            <a:ext cx="7158845" cy="2073936"/>
          </a:xfrm>
        </p:spPr>
        <p:txBody>
          <a:bodyPr anchor="b"/>
          <a:lstStyle>
            <a:lvl1pPr algn="l">
              <a:defRPr sz="416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07506" y="487322"/>
            <a:ext cx="12164369" cy="10446181"/>
          </a:xfrm>
        </p:spPr>
        <p:txBody>
          <a:bodyPr/>
          <a:lstStyle>
            <a:lvl1pPr>
              <a:defRPr sz="6671"/>
            </a:lvl1pPr>
            <a:lvl2pPr>
              <a:defRPr sz="5836"/>
            </a:lvl2pPr>
            <a:lvl3pPr>
              <a:defRPr sz="5002"/>
            </a:lvl3pPr>
            <a:lvl4pPr>
              <a:defRPr sz="4169"/>
            </a:lvl4pPr>
            <a:lvl5pPr>
              <a:defRPr sz="4169"/>
            </a:lvl5pPr>
            <a:lvl6pPr>
              <a:defRPr sz="4169"/>
            </a:lvl6pPr>
            <a:lvl7pPr>
              <a:defRPr sz="4169"/>
            </a:lvl7pPr>
            <a:lvl8pPr>
              <a:defRPr sz="4169"/>
            </a:lvl8pPr>
            <a:lvl9pPr>
              <a:defRPr sz="416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88006" y="2561263"/>
            <a:ext cx="7158845" cy="8372244"/>
          </a:xfrm>
        </p:spPr>
        <p:txBody>
          <a:bodyPr/>
          <a:lstStyle>
            <a:lvl1pPr marL="0" indent="0">
              <a:buNone/>
              <a:defRPr sz="2917"/>
            </a:lvl1pPr>
            <a:lvl2pPr marL="952899" indent="0">
              <a:buNone/>
              <a:defRPr sz="2501"/>
            </a:lvl2pPr>
            <a:lvl3pPr marL="1905795" indent="0">
              <a:buNone/>
              <a:defRPr sz="2084"/>
            </a:lvl3pPr>
            <a:lvl4pPr marL="2858695" indent="0">
              <a:buNone/>
              <a:defRPr sz="1875"/>
            </a:lvl4pPr>
            <a:lvl5pPr marL="3811591" indent="0">
              <a:buNone/>
              <a:defRPr sz="1875"/>
            </a:lvl5pPr>
            <a:lvl6pPr marL="4764490" indent="0">
              <a:buNone/>
              <a:defRPr sz="1875"/>
            </a:lvl6pPr>
            <a:lvl7pPr marL="5717389" indent="0">
              <a:buNone/>
              <a:defRPr sz="1875"/>
            </a:lvl7pPr>
            <a:lvl8pPr marL="6670285" indent="0">
              <a:buNone/>
              <a:defRPr sz="1875"/>
            </a:lvl8pPr>
            <a:lvl9pPr marL="7623183" indent="0">
              <a:buNone/>
              <a:defRPr sz="18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5084" y="8567738"/>
            <a:ext cx="13055918" cy="1011471"/>
          </a:xfrm>
        </p:spPr>
        <p:txBody>
          <a:bodyPr anchor="b"/>
          <a:lstStyle>
            <a:lvl1pPr algn="l">
              <a:defRPr sz="4169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65084" y="1093637"/>
            <a:ext cx="13055918" cy="7343775"/>
          </a:xfrm>
        </p:spPr>
        <p:txBody>
          <a:bodyPr/>
          <a:lstStyle>
            <a:lvl1pPr marL="0" indent="0">
              <a:buNone/>
              <a:defRPr sz="6671"/>
            </a:lvl1pPr>
            <a:lvl2pPr marL="952899" indent="0">
              <a:buNone/>
              <a:defRPr sz="5836"/>
            </a:lvl2pPr>
            <a:lvl3pPr marL="1905795" indent="0">
              <a:buNone/>
              <a:defRPr sz="5002"/>
            </a:lvl3pPr>
            <a:lvl4pPr marL="2858695" indent="0">
              <a:buNone/>
              <a:defRPr sz="4169"/>
            </a:lvl4pPr>
            <a:lvl5pPr marL="3811591" indent="0">
              <a:buNone/>
              <a:defRPr sz="4169"/>
            </a:lvl5pPr>
            <a:lvl6pPr marL="4764490" indent="0">
              <a:buNone/>
              <a:defRPr sz="4169"/>
            </a:lvl6pPr>
            <a:lvl7pPr marL="5717389" indent="0">
              <a:buNone/>
              <a:defRPr sz="4169"/>
            </a:lvl7pPr>
            <a:lvl8pPr marL="6670285" indent="0">
              <a:buNone/>
              <a:defRPr sz="4169"/>
            </a:lvl8pPr>
            <a:lvl9pPr marL="7623183" indent="0">
              <a:buNone/>
              <a:defRPr sz="4169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65084" y="9579208"/>
            <a:ext cx="13055918" cy="1436454"/>
          </a:xfrm>
        </p:spPr>
        <p:txBody>
          <a:bodyPr/>
          <a:lstStyle>
            <a:lvl1pPr marL="0" indent="0">
              <a:buNone/>
              <a:defRPr sz="2917"/>
            </a:lvl1pPr>
            <a:lvl2pPr marL="952899" indent="0">
              <a:buNone/>
              <a:defRPr sz="2501"/>
            </a:lvl2pPr>
            <a:lvl3pPr marL="1905795" indent="0">
              <a:buNone/>
              <a:defRPr sz="2084"/>
            </a:lvl3pPr>
            <a:lvl4pPr marL="2858695" indent="0">
              <a:buNone/>
              <a:defRPr sz="1875"/>
            </a:lvl4pPr>
            <a:lvl5pPr marL="3811591" indent="0">
              <a:buNone/>
              <a:defRPr sz="1875"/>
            </a:lvl5pPr>
            <a:lvl6pPr marL="4764490" indent="0">
              <a:buNone/>
              <a:defRPr sz="1875"/>
            </a:lvl6pPr>
            <a:lvl7pPr marL="5717389" indent="0">
              <a:buNone/>
              <a:defRPr sz="1875"/>
            </a:lvl7pPr>
            <a:lvl8pPr marL="6670285" indent="0">
              <a:buNone/>
              <a:defRPr sz="1875"/>
            </a:lvl8pPr>
            <a:lvl9pPr marL="7623183" indent="0">
              <a:buNone/>
              <a:defRPr sz="18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7994" y="490154"/>
            <a:ext cx="19583877" cy="2039937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87994" y="2855914"/>
            <a:ext cx="19583877" cy="8077587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87994" y="11344332"/>
            <a:ext cx="5077301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B792C-F845-40A1-97A7-1E6B892AED42}" type="datetimeFigureOut">
              <a:rPr lang="ru-RU" smtClean="0"/>
              <a:pPr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7434620" y="11344332"/>
            <a:ext cx="6890624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594568" y="11344332"/>
            <a:ext cx="5077301" cy="651647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25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070D3-7C4D-47C3-95E3-27F511456A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905795" rtl="0" eaLnBrk="1" latinLnBrk="0" hangingPunct="1">
        <a:spcBef>
          <a:spcPct val="0"/>
        </a:spcBef>
        <a:buNone/>
        <a:defRPr sz="91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4674" indent="-714674" algn="l" defTabSz="1905795" rtl="0" eaLnBrk="1" latinLnBrk="0" hangingPunct="1">
        <a:spcBef>
          <a:spcPct val="20000"/>
        </a:spcBef>
        <a:buFont typeface="Arial" pitchFamily="34" charset="0"/>
        <a:buChar char="•"/>
        <a:defRPr sz="6671" kern="1200">
          <a:solidFill>
            <a:schemeClr val="tx1"/>
          </a:solidFill>
          <a:latin typeface="+mn-lt"/>
          <a:ea typeface="+mn-ea"/>
          <a:cs typeface="+mn-cs"/>
        </a:defRPr>
      </a:lvl1pPr>
      <a:lvl2pPr marL="1548460" indent="-595563" algn="l" defTabSz="1905795" rtl="0" eaLnBrk="1" latinLnBrk="0" hangingPunct="1">
        <a:spcBef>
          <a:spcPct val="20000"/>
        </a:spcBef>
        <a:buFont typeface="Arial" pitchFamily="34" charset="0"/>
        <a:buChar char="–"/>
        <a:defRPr sz="5836" kern="1200">
          <a:solidFill>
            <a:schemeClr val="tx1"/>
          </a:solidFill>
          <a:latin typeface="+mn-lt"/>
          <a:ea typeface="+mn-ea"/>
          <a:cs typeface="+mn-cs"/>
        </a:defRPr>
      </a:lvl2pPr>
      <a:lvl3pPr marL="2382242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5002" kern="1200">
          <a:solidFill>
            <a:schemeClr val="tx1"/>
          </a:solidFill>
          <a:latin typeface="+mn-lt"/>
          <a:ea typeface="+mn-ea"/>
          <a:cs typeface="+mn-cs"/>
        </a:defRPr>
      </a:lvl3pPr>
      <a:lvl4pPr marL="3335143" indent="-476448" algn="l" defTabSz="1905795" rtl="0" eaLnBrk="1" latinLnBrk="0" hangingPunct="1">
        <a:spcBef>
          <a:spcPct val="20000"/>
        </a:spcBef>
        <a:buFont typeface="Arial" pitchFamily="34" charset="0"/>
        <a:buChar char="–"/>
        <a:defRPr sz="4169" kern="1200">
          <a:solidFill>
            <a:schemeClr val="tx1"/>
          </a:solidFill>
          <a:latin typeface="+mn-lt"/>
          <a:ea typeface="+mn-ea"/>
          <a:cs typeface="+mn-cs"/>
        </a:defRPr>
      </a:lvl4pPr>
      <a:lvl5pPr marL="4288042" indent="-476448" algn="l" defTabSz="1905795" rtl="0" eaLnBrk="1" latinLnBrk="0" hangingPunct="1">
        <a:spcBef>
          <a:spcPct val="20000"/>
        </a:spcBef>
        <a:buFont typeface="Arial" pitchFamily="34" charset="0"/>
        <a:buChar char="»"/>
        <a:defRPr sz="4169" kern="1200">
          <a:solidFill>
            <a:schemeClr val="tx1"/>
          </a:solidFill>
          <a:latin typeface="+mn-lt"/>
          <a:ea typeface="+mn-ea"/>
          <a:cs typeface="+mn-cs"/>
        </a:defRPr>
      </a:lvl5pPr>
      <a:lvl6pPr marL="5240939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6pPr>
      <a:lvl7pPr marL="6193837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7pPr>
      <a:lvl8pPr marL="7146734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8pPr>
      <a:lvl9pPr marL="8099631" indent="-476448" algn="l" defTabSz="1905795" rtl="0" eaLnBrk="1" latinLnBrk="0" hangingPunct="1">
        <a:spcBef>
          <a:spcPct val="20000"/>
        </a:spcBef>
        <a:buFont typeface="Arial" pitchFamily="34" charset="0"/>
        <a:buChar char="•"/>
        <a:defRPr sz="41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1pPr>
      <a:lvl2pPr marL="952899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2pPr>
      <a:lvl3pPr marL="190579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3pPr>
      <a:lvl4pPr marL="285869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4pPr>
      <a:lvl5pPr marL="3811591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5pPr>
      <a:lvl6pPr marL="4764490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6pPr>
      <a:lvl7pPr marL="5717389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7pPr>
      <a:lvl8pPr marL="6670285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8pPr>
      <a:lvl9pPr marL="7623183" algn="l" defTabSz="1905795" rtl="0" eaLnBrk="1" latinLnBrk="0" hangingPunct="1">
        <a:defRPr sz="37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chart" Target="../charts/char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icture 3" descr="C:\Users\цик\Downloads\i2.png"/>
          <p:cNvPicPr>
            <a:picLocks noChangeAspect="1" noChangeArrowheads="1"/>
          </p:cNvPicPr>
          <p:nvPr/>
        </p:nvPicPr>
        <p:blipFill>
          <a:blip r:embed="rId3" cstate="print"/>
          <a:srcRect l="975" t="7692" r="948" b="7692"/>
          <a:stretch>
            <a:fillRect/>
          </a:stretch>
        </p:blipFill>
        <p:spPr bwMode="auto">
          <a:xfrm>
            <a:off x="16883664" y="422252"/>
            <a:ext cx="4502799" cy="194238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5796" y="2119869"/>
            <a:ext cx="20862970" cy="2952329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Активизация участия женщин</a:t>
            </a:r>
            <a:b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выборах и выборных органах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3306" y="416268"/>
            <a:ext cx="1951213" cy="194836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3675452" y="416271"/>
            <a:ext cx="12457745" cy="541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917" dirty="0"/>
              <a:t>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43371" y="11162101"/>
            <a:ext cx="7111562" cy="6056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336" b="1" dirty="0">
                <a:latin typeface="Times New Roman" pitchFamily="18" charset="0"/>
                <a:cs typeface="Times New Roman" pitchFamily="18" charset="0"/>
              </a:rPr>
              <a:t>16 октября 2019 года, город Бишкек</a:t>
            </a:r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2166963" y="5471740"/>
            <a:ext cx="17641960" cy="4968552"/>
          </a:xfrm>
        </p:spPr>
        <p:txBody>
          <a:bodyPr>
            <a:noAutofit/>
          </a:bodyPr>
          <a:lstStyle/>
          <a:p>
            <a:r>
              <a:rPr lang="ru-RU" sz="5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Общественный диалог</a:t>
            </a:r>
          </a:p>
          <a:p>
            <a:endParaRPr lang="ru-RU" sz="10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169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Организаторы: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	Центральная комиссия </a:t>
            </a:r>
            <a:r>
              <a:rPr lang="ru-RU" sz="4169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выборам и </a:t>
            </a:r>
            <a:r>
              <a:rPr lang="ru-RU" sz="4169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проведению 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				референдумов </a:t>
            </a:r>
            <a:r>
              <a:rPr lang="ru-RU" sz="4169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Кыргызской 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Республики, ООН-Женщины</a:t>
            </a:r>
          </a:p>
          <a:p>
            <a:pPr algn="l"/>
            <a:endParaRPr lang="ru-RU" sz="1100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4169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Участники: 	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представители </a:t>
            </a:r>
            <a:r>
              <a:rPr lang="ru-RU" sz="4169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гражданского общества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работающие 			по вопросам </a:t>
            </a:r>
            <a:r>
              <a:rPr lang="ru-RU" sz="4169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гендерного</a:t>
            </a:r>
            <a:r>
              <a:rPr lang="ru-RU" sz="4169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равенства и расширения прав и 			возможностей женщин, международные партнеры, СМИ.</a:t>
            </a:r>
            <a:endParaRPr lang="ru-RU" sz="4169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3931" y="678040"/>
            <a:ext cx="19362257" cy="1985388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 Стратегии совершенствования 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законодательства</a:t>
            </a:r>
            <a:b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Кыргызской </a:t>
            </a:r>
            <a:r>
              <a:rPr lang="ru-RU" sz="4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Республики о выборах на 2018-2020 гг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.,</a:t>
            </a:r>
            <a:b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одобренной Национальным советом по устойчивому развитию Кыргызской Республики</a:t>
            </a:r>
            <a:endParaRPr lang="ru-RU" sz="4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400" y="7343948"/>
            <a:ext cx="20562785" cy="453650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98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Наблюдается недостаточное участие женщин</a:t>
            </a:r>
            <a:r>
              <a:rPr lang="en-US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качестве кандидатов на выборах. Так, за последнее десятилетие доля женщин в местных </a:t>
            </a:r>
            <a:r>
              <a:rPr lang="ru-RU" sz="3980" i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кенешах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сократилась </a:t>
            </a:r>
            <a:r>
              <a:rPr lang="ru-RU" sz="3980" b="1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24 % до 11 %.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Отсутствуют механизмы обеспечения их </a:t>
            </a:r>
            <a:r>
              <a:rPr lang="ru-RU" sz="3980" i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представленности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980" i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айылных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кенешей.</a:t>
            </a:r>
            <a:endParaRPr lang="ru-RU" sz="3980" b="1" i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	Законодательная </a:t>
            </a:r>
            <a:r>
              <a:rPr lang="ru-RU" sz="3980" i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неурегулированность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порядка замещения вакантного мандата приводит к нарушению требований по квоте к спискам кандидатов от партий до и после дня голосования, приводит к вымыванию из списка кандидатов женщин</a:t>
            </a:r>
            <a:r>
              <a:rPr lang="en-US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980" i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судебным тяжбам о правомерности исключения из списка кандидатов.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6763" y="3441522"/>
            <a:ext cx="20562785" cy="390242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buNone/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Стратегическая цель №1. </a:t>
            </a:r>
          </a:p>
          <a:p>
            <a:pPr algn="just">
              <a:buNone/>
            </a:pP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	«Повышение </a:t>
            </a:r>
            <a:r>
              <a:rPr lang="ru-RU" sz="3752" dirty="0" err="1">
                <a:latin typeface="Times New Roman" pitchFamily="18" charset="0"/>
                <a:cs typeface="Times New Roman" pitchFamily="18" charset="0"/>
              </a:rPr>
              <a:t>инклюзивности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 выборного процесса путем улучшения условий для полной реализации активного и пассивного избирательного права граждан, в том числе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женщин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, молодежи, этнических меньшинств, ЛОВЗ, граждан КР, временно пребывающих или проживающих за рубежом, и иных отдельных категорий граждан»</a:t>
            </a:r>
          </a:p>
          <a:p>
            <a:pPr algn="ctr"/>
            <a:endParaRPr lang="ru-RU" sz="3752" dirty="0"/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7586" y="566560"/>
            <a:ext cx="19583876" cy="1985388"/>
          </a:xfrm>
        </p:spPr>
        <p:txBody>
          <a:bodyPr>
            <a:noAutofit/>
          </a:bodyPr>
          <a:lstStyle/>
          <a:p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 Стратегии совершенствования законодательства </a:t>
            </a:r>
            <a:r>
              <a:rPr lang="ru-RU" sz="5836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836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Кыргызской Республики о выборах на 2018-2020 гг.</a:t>
            </a:r>
            <a:endParaRPr lang="ru-RU" sz="5836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542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СВЯЗИ С ЭТИМ НЕОБХОДИМО: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Внедрение механизмов обеспечения 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стабильности списка кандидатов в депутаты от политических партий </a:t>
            </a:r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местных выборах.  </a:t>
            </a:r>
          </a:p>
          <a:p>
            <a:pPr algn="just"/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Внедрение механизма гарантированного минимального 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представительства женщин в составах </a:t>
            </a:r>
            <a:r>
              <a:rPr lang="ru-RU" sz="4585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айылных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кенешей</a:t>
            </a:r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и установление 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порядка передачи мандата депутата городского </a:t>
            </a:r>
            <a:r>
              <a:rPr lang="ru-RU" sz="4585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в случае досрочного прекращения полномочий депутата 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женского пола кандидатам женского пола</a:t>
            </a:r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также с учетом низкой активности самих женщин </a:t>
            </a:r>
            <a:r>
              <a:rPr lang="ru-RU" sz="4585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реализовать </a:t>
            </a:r>
            <a:r>
              <a:rPr lang="ru-RU" sz="4585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комплекс информационных и образовательных мероприятий для активизации участия женщин в выборах</a:t>
            </a:r>
            <a:r>
              <a:rPr lang="ru-RU" sz="4585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4985" y="416272"/>
            <a:ext cx="17153761" cy="1459347"/>
          </a:xfrm>
        </p:spPr>
        <p:txBody>
          <a:bodyPr>
            <a:noAutofit/>
          </a:bodyPr>
          <a:lstStyle/>
          <a:p>
            <a:r>
              <a:rPr lang="ru-RU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 Плана мероприятий по достижению целей </a:t>
            </a:r>
            <a: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5002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тратегии</a:t>
            </a:r>
            <a:r>
              <a:rPr lang="ru-RU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09040663"/>
              </p:ext>
            </p:extLst>
          </p:nvPr>
        </p:nvGraphicFramePr>
        <p:xfrm>
          <a:off x="1608099" y="2019253"/>
          <a:ext cx="19567388" cy="9402839"/>
        </p:xfrm>
        <a:graphic>
          <a:graphicData uri="http://schemas.openxmlformats.org/drawingml/2006/table">
            <a:tbl>
              <a:tblPr/>
              <a:tblGrid>
                <a:gridCol w="19567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9383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Обеспечение </a:t>
                      </a: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стабильности списка кандидатов в депутаты от ПП до и после голосования (изменение </a:t>
                      </a:r>
                      <a:r>
                        <a:rPr lang="ru-RU" sz="3300" dirty="0" smtClean="0">
                          <a:latin typeface="Times New Roman"/>
                          <a:ea typeface="Calibri"/>
                          <a:cs typeface="Times New Roman"/>
                        </a:rPr>
                        <a:t>очередности</a:t>
                      </a: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, исключение из списка кандидатов только на основании личной подачи заявления или передачи через уполномоченных лиц нотариально заверенного заявления о выходе из списка кандидатов, смене очередности).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i="1" dirty="0">
                          <a:latin typeface="Times New Roman"/>
                          <a:ea typeface="Calibri"/>
                          <a:cs typeface="Times New Roman"/>
                        </a:rPr>
                        <a:t>Унификация норм местного и парламентского уровня выборов в данном аспекте</a:t>
                      </a:r>
                      <a:r>
                        <a:rPr lang="ky-KG" sz="3300" i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6303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Женщины в местных </a:t>
                      </a:r>
                      <a:r>
                        <a:rPr lang="ru-RU" sz="3300" b="1" dirty="0" err="1">
                          <a:latin typeface="Times New Roman"/>
                          <a:ea typeface="Calibri"/>
                          <a:cs typeface="Times New Roman"/>
                        </a:rPr>
                        <a:t>кенешах</a:t>
                      </a: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Создание механизма гарантированного минимального представительства женщин в составах </a:t>
                      </a:r>
                      <a:r>
                        <a:rPr lang="ru-RU" sz="3300" dirty="0" err="1">
                          <a:latin typeface="Times New Roman"/>
                          <a:ea typeface="Calibri"/>
                          <a:cs typeface="Times New Roman"/>
                        </a:rPr>
                        <a:t>айылных</a:t>
                      </a: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 кенешей через резервирование 30% мандатов для женщин</a:t>
                      </a:r>
                      <a:r>
                        <a:rPr lang="ky-KG" sz="33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2606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Женщины в местных </a:t>
                      </a:r>
                      <a:r>
                        <a:rPr lang="ru-RU" sz="3300" b="1" dirty="0" err="1">
                          <a:latin typeface="Times New Roman"/>
                          <a:ea typeface="Calibri"/>
                          <a:cs typeface="Times New Roman"/>
                        </a:rPr>
                        <a:t>кенешах</a:t>
                      </a: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Установление порядка передачи мандата депутата городского </a:t>
                      </a:r>
                      <a:r>
                        <a:rPr lang="ru-RU" sz="3300" dirty="0" err="1">
                          <a:latin typeface="Times New Roman"/>
                          <a:ea typeface="Calibri"/>
                          <a:cs typeface="Times New Roman"/>
                        </a:rPr>
                        <a:t>кенеша</a:t>
                      </a: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, в случае досрочного прекращения полномочий депутата местного </a:t>
                      </a:r>
                      <a:r>
                        <a:rPr lang="ru-RU" sz="3300" dirty="0" err="1">
                          <a:latin typeface="Times New Roman"/>
                          <a:ea typeface="Calibri"/>
                          <a:cs typeface="Times New Roman"/>
                        </a:rPr>
                        <a:t>кенеша</a:t>
                      </a:r>
                      <a:r>
                        <a:rPr lang="ru-RU" sz="3300" dirty="0">
                          <a:latin typeface="Times New Roman"/>
                          <a:ea typeface="Calibri"/>
                          <a:cs typeface="Times New Roman"/>
                        </a:rPr>
                        <a:t> по следующему принципу: в случае выбытия женщины- мандат передается следующей по списку женщине, в случае выбытия мужчины -мужчине. 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3300" i="1" dirty="0">
                          <a:latin typeface="Times New Roman"/>
                          <a:ea typeface="Calibri"/>
                          <a:cs typeface="Times New Roman"/>
                        </a:rPr>
                        <a:t>Унификация норм местного и парламентского уровня выборов в данном аспекте</a:t>
                      </a:r>
                      <a:r>
                        <a:rPr lang="ky-KG" sz="3300" i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753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Поощрение активного участия женщин, молодежи, ЛОВЗ в выборах в качестве кандидатов через дополнительные юридические, </a:t>
                      </a:r>
                      <a:r>
                        <a:rPr lang="ky-KG" sz="3300" b="1" dirty="0">
                          <a:latin typeface="Times New Roman"/>
                          <a:ea typeface="Calibri"/>
                          <a:cs typeface="Times New Roman"/>
                        </a:rPr>
                        <a:t>информационные</a:t>
                      </a:r>
                      <a:r>
                        <a:rPr lang="ru-RU" sz="3300" b="1" dirty="0">
                          <a:latin typeface="Times New Roman"/>
                          <a:ea typeface="Calibri"/>
                          <a:cs typeface="Times New Roman"/>
                        </a:rPr>
                        <a:t>, образовательные инициативы</a:t>
                      </a:r>
                      <a:r>
                        <a:rPr lang="ky-KG" sz="33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33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29512" marR="12951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66763" y="2015356"/>
            <a:ext cx="1136850" cy="891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1.2.1.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1.2.2.</a:t>
            </a: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5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1.2.3.</a:t>
            </a: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>1.2.4.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24426" y="381704"/>
            <a:ext cx="18947630" cy="1459347"/>
          </a:xfrm>
        </p:spPr>
        <p:txBody>
          <a:bodyPr>
            <a:noAutofit/>
          </a:bodyPr>
          <a:lstStyle/>
          <a:p>
            <a:r>
              <a:rPr lang="ru-RU" sz="8337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Законодательные меры реализованы: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42827" y="2087364"/>
            <a:ext cx="19583876" cy="9735994"/>
          </a:xfrm>
        </p:spPr>
        <p:txBody>
          <a:bodyPr>
            <a:noAutofit/>
          </a:bodyPr>
          <a:lstStyle/>
          <a:p>
            <a:pPr marL="1072084" indent="-1072084" algn="just">
              <a:buAutoNum type="arabicPeriod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резервирования 30% мандатов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айылных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кенешах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женщин – принят 27.06.2019, подписан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8.08.2019 </a:t>
            </a:r>
          </a:p>
          <a:p>
            <a:pPr marL="1072084" indent="-1072084" algn="just">
              <a:buNone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72084" indent="-1072084" algn="just">
              <a:buAutoNum type="arabicPeriod" startAt="2"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Защитные меры по сохранению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гендерных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квот -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    передачи вакантного мандата от женщины к женщине:</a:t>
            </a:r>
          </a:p>
          <a:p>
            <a:pPr marL="1072084" indent="-1072084" algn="just">
              <a:buNone/>
            </a:pPr>
            <a:endParaRPr lang="ru-RU" sz="1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 </a:t>
            </a:r>
            <a:r>
              <a:rPr lang="ru-RU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Жогорку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Кенеша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изменения в конституционный Закон КР «О выборах Президента КР и депутатов ЖК КР» (</a:t>
            </a:r>
            <a:r>
              <a:rPr lang="ky-KG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65) 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 31.05.2017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г., </a:t>
            </a:r>
            <a:r>
              <a:rPr lang="ky-K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подписан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5.06.2017 года,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вступает в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силу с 01.01.2020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уровне местных (городских и </a:t>
            </a:r>
            <a:r>
              <a:rPr lang="ru-RU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айылных</a:t>
            </a:r>
            <a:r>
              <a:rPr lang="ru-RU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кенешей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принят 27.06.2019г., подписан 8.08.2019г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52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КР «О выборах депутатов местных кенешей»</a:t>
            </a:r>
          </a:p>
          <a:p>
            <a:pPr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892175">
              <a:buNone/>
              <a:tabLst>
                <a:tab pos="1069975" algn="l"/>
              </a:tabLst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Кроме того, сохранению гендерных квот способствует принятие норм по обязательной личной подаче заявления о выходе из списка кандидатов и досрочном прекращении полномочий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(ЖК-2016 г., местные </a:t>
            </a:r>
            <a:r>
              <a:rPr lang="ru-RU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кенеши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2019 г.),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нормы об обязательном учете избирательными комиссиями отсутствия возражения кандидатов в случае решения партии о передаче мандата внеочередному кандидату в городских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кенешах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 г.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0505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402" y="2015356"/>
            <a:ext cx="20412691" cy="8855506"/>
          </a:xfrm>
          <a:noFill/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Наряду с принятыми законами и их исполнением, Стратегия предусматривает проведение </a:t>
            </a:r>
            <a:r>
              <a:rPr lang="ru-RU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постоянной основе </a:t>
            </a:r>
            <a:r>
              <a:rPr lang="ru-RU" sz="5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информационных, разъяснительных и образовательных мер</a:t>
            </a:r>
            <a:r>
              <a:rPr lang="ru-RU" sz="5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активизации участия женщин в выборах и, соответственно, в выборных органах.</a:t>
            </a:r>
          </a:p>
          <a:p>
            <a:pPr marL="0" indent="0" algn="just">
              <a:buNone/>
            </a:pP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комплекс мер будет реализован ЦИК во взаимодействии с:</a:t>
            </a:r>
          </a:p>
          <a:p>
            <a:pPr algn="just"/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органами и органами МСУ</a:t>
            </a:r>
          </a:p>
          <a:p>
            <a:pPr algn="just"/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 гражданского общества</a:t>
            </a:r>
          </a:p>
          <a:p>
            <a:pPr algn="just"/>
            <a:r>
              <a:rPr lang="ru-RU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международными партнерами</a:t>
            </a:r>
          </a:p>
          <a:p>
            <a:pPr marL="0" indent="0" algn="just">
              <a:buNone/>
            </a:pPr>
            <a:r>
              <a:rPr lang="ru-RU" sz="5836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Образовательный компонент будет реализован в рамках программ Центра гражданского образования ЦИК КР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774893" y="416266"/>
            <a:ext cx="16681919" cy="1350839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Дальнейшие действия</a:t>
            </a:r>
            <a:endParaRPr lang="ru-RU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8043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573930" y="360479"/>
            <a:ext cx="19212163" cy="3057653"/>
          </a:xfrm>
        </p:spPr>
        <p:txBody>
          <a:bodyPr>
            <a:noAutofit/>
          </a:bodyPr>
          <a:lstStyle/>
          <a:p>
            <a:r>
              <a:rPr lang="ru-RU" sz="7504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Имплементация на практике:</a:t>
            </a:r>
            <a:br>
              <a:rPr lang="ru-RU" sz="7504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836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1-ый </a:t>
            </a:r>
            <a:r>
              <a:rPr lang="ru-RU" sz="5836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 - </a:t>
            </a:r>
            <a:r>
              <a:rPr lang="ky-KG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селе Саруу Жети-Огузского района,</a:t>
            </a:r>
            <a:br>
              <a:rPr lang="ky-KG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Иссык-Кульской области, 22 сентября 2019 года</a:t>
            </a:r>
            <a:endParaRPr lang="ru-RU" sz="5836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692376" y="3671540"/>
            <a:ext cx="20412691" cy="254247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ky-KG" sz="4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y-KG" sz="4400" dirty="0">
                <a:latin typeface="Times New Roman" pitchFamily="18" charset="0"/>
                <a:cs typeface="Times New Roman" pitchFamily="18" charset="0"/>
              </a:rPr>
              <a:t>Для досрочных выборов 21 депутата айылного кенеша образованы</a:t>
            </a:r>
          </a:p>
          <a:p>
            <a:pPr algn="just">
              <a:buNone/>
            </a:pPr>
            <a:r>
              <a:rPr lang="ky-KG" sz="4400" dirty="0">
                <a:latin typeface="Times New Roman" pitchFamily="18" charset="0"/>
                <a:cs typeface="Times New Roman" pitchFamily="18" charset="0"/>
              </a:rPr>
              <a:t>3 многомандатных избирательных округа по 7 депутатских мандатов</a:t>
            </a:r>
            <a:r>
              <a:rPr lang="ky-KG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ky-KG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y-KG" sz="4400" dirty="0" smtClean="0">
                <a:latin typeface="Times New Roman" pitchFamily="18" charset="0"/>
                <a:cs typeface="Times New Roman" pitchFamily="18" charset="0"/>
              </a:rPr>
              <a:t>	Согласно законодательству, зарезервировано:</a:t>
            </a:r>
            <a:endParaRPr lang="ky-KG" sz="4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4065430451"/>
              </p:ext>
            </p:extLst>
          </p:nvPr>
        </p:nvGraphicFramePr>
        <p:xfrm>
          <a:off x="2324612" y="6435824"/>
          <a:ext cx="17110639" cy="52286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0538" y="163647"/>
            <a:ext cx="19583876" cy="198538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1-ый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опыт: </a:t>
            </a:r>
            <a: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Саруйского айылного кенеша</a:t>
            </a:r>
            <a:b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Жети-Огузского района, Иссык-Кульской области,</a:t>
            </a:r>
            <a:b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4169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состоявшихся 22 сентября 2019 года</a:t>
            </a:r>
            <a:endParaRPr lang="ru-RU" sz="4169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403" y="2251760"/>
            <a:ext cx="20934715" cy="2367118"/>
          </a:xfrm>
          <a:solidFill>
            <a:schemeClr val="tx2">
              <a:lumMod val="60000"/>
              <a:lumOff val="40000"/>
            </a:schemeClr>
          </a:solidFill>
        </p:spPr>
        <p:txBody>
          <a:bodyPr anchor="ctr">
            <a:noAutofit/>
          </a:bodyPr>
          <a:lstStyle/>
          <a:p>
            <a:pPr algn="just">
              <a:tabLst>
                <a:tab pos="751150" algn="l"/>
              </a:tabLst>
            </a:pPr>
            <a:r>
              <a:rPr lang="ky-KG" sz="3752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Зарегистрированы 79 кандидатов, 67 кандидатов путем самовыдвижения и 12 кандидатов от политической партии  “Мекен Ынтымагы”, из них 63 кандидата мужчин и 16 кандидатов женщин</a:t>
            </a:r>
          </a:p>
          <a:p>
            <a:pPr algn="just">
              <a:tabLst>
                <a:tab pos="751150" algn="l"/>
              </a:tabLst>
            </a:pPr>
            <a:r>
              <a:rPr lang="ky-KG" sz="3752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 квоте из 21 депутата в айылный кенеш избраны 9 женщин, что составляет</a:t>
            </a:r>
            <a:r>
              <a:rPr lang="ky-KG" sz="3752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42,85%</a:t>
            </a:r>
            <a:endParaRPr lang="ru-RU" sz="3752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4023551300"/>
              </p:ext>
            </p:extLst>
          </p:nvPr>
        </p:nvGraphicFramePr>
        <p:xfrm>
          <a:off x="1350063" y="6119812"/>
          <a:ext cx="9229681" cy="5956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2057172565"/>
              </p:ext>
            </p:extLst>
          </p:nvPr>
        </p:nvGraphicFramePr>
        <p:xfrm>
          <a:off x="9529092" y="5069159"/>
          <a:ext cx="10880707" cy="7006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13317" y="5167424"/>
            <a:ext cx="6657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y-KG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Зарегистрировано 79 кандидатов</a:t>
            </a:r>
            <a:endParaRPr lang="ky-KG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9480" y="431180"/>
            <a:ext cx="19586176" cy="1944216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1-ый </a:t>
            </a:r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опыт: 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</a:t>
            </a:r>
            <a:r>
              <a:rPr lang="ru-RU" sz="5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Саруйского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айылного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сентября 2019 года </a:t>
            </a:r>
            <a:endParaRPr lang="ru-RU" sz="3336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" y="3959573"/>
            <a:ext cx="20786090" cy="7863786"/>
          </a:xfrm>
        </p:spPr>
        <p:txBody>
          <a:bodyPr anchor="ctr">
            <a:noAutofit/>
          </a:bodyPr>
          <a:lstStyle/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1. Применена процедура резервирования </a:t>
            </a:r>
            <a:r>
              <a:rPr lang="ru-RU" sz="4169" b="1" dirty="0">
                <a:latin typeface="Times New Roman" pitchFamily="18" charset="0"/>
                <a:cs typeface="Times New Roman" pitchFamily="18" charset="0"/>
              </a:rPr>
              <a:t>не менее 30% мандатов для женщин 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в каждом избирательном округе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айылного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169" b="1" dirty="0">
                <a:latin typeface="Times New Roman" pitchFamily="18" charset="0"/>
                <a:cs typeface="Times New Roman" pitchFamily="18" charset="0"/>
              </a:rPr>
              <a:t>Введен избирательный залог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айылные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кенеши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десятикратном размере установленного законодательством расчетного показателя (1000 сомов);</a:t>
            </a: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течении 5 дней со дня регистрации, кандидаты в депутаты представили 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программы, которые опубликованы на сайте ЦИК КР </a:t>
            </a:r>
            <a:r>
              <a:rPr lang="ru-RU" sz="4169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вывешены на избирательных участках.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169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en-US" sz="4169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Исключен запрет на совмещение полномочий депутата </a:t>
            </a:r>
            <a:r>
              <a:rPr lang="ru-RU" sz="4169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4169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должностью руководителя государственного или муниципального учреждения образования и здравоохранения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55941" y="2663428"/>
            <a:ext cx="204371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Наряду с резервированием мандатов для женщин, был впервые применен ряд новых норм</a:t>
            </a:r>
          </a:p>
          <a:p>
            <a:pPr algn="just"/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и требований Закона Кыргызской Республики «О выборах депутатов местных кенешей»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095476"/>
            <a:ext cx="21177075" cy="8405358"/>
          </a:xfrm>
        </p:spPr>
        <p:txBody>
          <a:bodyPr>
            <a:noAutofit/>
          </a:bodyPr>
          <a:lstStyle/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Проверка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действительности паспортных данных кандидата, а также проверка сведений кандидатов об образовании, судимости, гражданстве осуществлена 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через систему электронного взаимодействия между государственными органами «</a:t>
            </a:r>
            <a:r>
              <a:rPr lang="ru-RU" sz="4169" b="1" dirty="0" err="1" smtClean="0">
                <a:latin typeface="Times New Roman" pitchFamily="18" charset="0"/>
                <a:cs typeface="Times New Roman" pitchFamily="18" charset="0"/>
              </a:rPr>
              <a:t>Түндүк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4169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4169" dirty="0" smtClean="0">
                <a:latin typeface="Times New Roman" pitchFamily="18" charset="0"/>
                <a:cs typeface="Times New Roman" pitchFamily="18" charset="0"/>
              </a:rPr>
              <a:t>Ответственность за комплекс 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действий по уточнению списков избирателей и идентификации избирателей </a:t>
            </a:r>
            <a:r>
              <a:rPr lang="ru-RU" sz="4169" b="1" dirty="0">
                <a:latin typeface="Times New Roman" pitchFamily="18" charset="0"/>
                <a:cs typeface="Times New Roman" pitchFamily="18" charset="0"/>
              </a:rPr>
              <a:t>переходит от ГРС при ПКР в ведение </a:t>
            </a: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ЦИК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757768" indent="0" algn="just">
              <a:buNone/>
            </a:pP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7. Для оперативного реагирования на нарушения избирательного законодательства и информирования граждан о принимаемых мерах, сформированы и провели свою работу </a:t>
            </a:r>
            <a:r>
              <a:rPr lang="ru-RU" sz="4169" b="1" dirty="0">
                <a:latin typeface="Times New Roman" pitchFamily="18" charset="0"/>
                <a:cs typeface="Times New Roman" pitchFamily="18" charset="0"/>
              </a:rPr>
              <a:t>Координационные группы оперативного реагирования и информирования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, в состав которых вошли сотрудники центрального аппарата ЦИК КР, члены территориальных и участковых избирательных комиссий, представители прокуратуры, МВД КР областных и районных, а также руководство районной государственной администрации.</a:t>
            </a:r>
            <a:endParaRPr lang="ru-RU" sz="5836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13201" y="94310"/>
            <a:ext cx="19212163" cy="2663428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1-ый </a:t>
            </a:r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опыт: 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</a:t>
            </a:r>
            <a:r>
              <a:rPr lang="ru-RU" sz="5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Саруйского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айылного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 </a:t>
            </a:r>
            <a:r>
              <a:rPr lang="ru-RU" sz="5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сентября 2019 года </a:t>
            </a:r>
            <a:r>
              <a:rPr lang="ru-RU" sz="5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4893" y="416266"/>
            <a:ext cx="16681919" cy="1350839"/>
          </a:xfrm>
        </p:spPr>
        <p:txBody>
          <a:bodyPr>
            <a:noAutofit/>
          </a:bodyPr>
          <a:lstStyle/>
          <a:p>
            <a:r>
              <a:rPr lang="ky-KG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2-ой этап. </a:t>
            </a:r>
            <a:r>
              <a:rPr lang="ru-RU" sz="4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местных </a:t>
            </a:r>
            <a:r>
              <a:rPr lang="ru-RU" sz="4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кенешей</a:t>
            </a:r>
            <a:r>
              <a:rPr lang="ru-RU" sz="4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4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апреля 2020 года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399" y="1669970"/>
            <a:ext cx="20412691" cy="2401494"/>
          </a:xfrm>
        </p:spPr>
        <p:txBody>
          <a:bodyPr>
            <a:noAutofit/>
          </a:bodyPr>
          <a:lstStyle/>
          <a:p>
            <a:pPr marL="0" indent="0" algn="ctr">
              <a:buNone/>
              <a:tabLst>
                <a:tab pos="367301" algn="l"/>
              </a:tabLst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Всего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кенешей в 6 областях: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>
                <a:latin typeface="Times New Roman" pitchFamily="18" charset="0"/>
                <a:cs typeface="Times New Roman" pitchFamily="18" charset="0"/>
              </a:rPr>
              <a:t>айылных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 и 5 городских кенешей</a:t>
            </a:r>
          </a:p>
          <a:p>
            <a:pPr marL="0" indent="0" algn="just">
              <a:tabLst>
                <a:tab pos="552608" algn="l"/>
              </a:tabLst>
            </a:pP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	Общее количество мандатов -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169 - по городским </a:t>
            </a:r>
            <a:r>
              <a:rPr lang="ru-RU" sz="3752" dirty="0" err="1">
                <a:latin typeface="Times New Roman" pitchFamily="18" charset="0"/>
                <a:cs typeface="Times New Roman" pitchFamily="18" charset="0"/>
              </a:rPr>
              <a:t>кенешам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752" dirty="0" smtClean="0">
                <a:latin typeface="Times New Roman" pitchFamily="18" charset="0"/>
                <a:cs typeface="Times New Roman" pitchFamily="18" charset="0"/>
              </a:rPr>
              <a:t>65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- по </a:t>
            </a:r>
            <a:r>
              <a:rPr lang="ru-RU" sz="3752" dirty="0" err="1">
                <a:latin typeface="Times New Roman" pitchFamily="18" charset="0"/>
                <a:cs typeface="Times New Roman" pitchFamily="18" charset="0"/>
              </a:rPr>
              <a:t>айылным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dirty="0" err="1">
                <a:latin typeface="Times New Roman" pitchFamily="18" charset="0"/>
                <a:cs typeface="Times New Roman" pitchFamily="18" charset="0"/>
              </a:rPr>
              <a:t>кенешам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buNone/>
              <a:tabLst>
                <a:tab pos="552608" algn="l"/>
              </a:tabLst>
            </a:pP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из которых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для женщин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будет зарезервировано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(предварительно) 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мандатов (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38,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%)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117805117"/>
              </p:ext>
            </p:extLst>
          </p:nvPr>
        </p:nvGraphicFramePr>
        <p:xfrm>
          <a:off x="823678" y="3955951"/>
          <a:ext cx="20262599" cy="7934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204337570"/>
              </p:ext>
            </p:extLst>
          </p:nvPr>
        </p:nvGraphicFramePr>
        <p:xfrm>
          <a:off x="726803" y="2517574"/>
          <a:ext cx="20234247" cy="735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303051" y="416267"/>
            <a:ext cx="17153761" cy="1985388"/>
          </a:xfrm>
        </p:spPr>
        <p:txBody>
          <a:bodyPr>
            <a:noAutofit/>
          </a:bodyPr>
          <a:lstStyle/>
          <a:p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 количестве местных кенешей Кыргызской Республики</a:t>
            </a:r>
            <a:endParaRPr lang="ru-RU" sz="5836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806923" y="10296276"/>
            <a:ext cx="189323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Всего 484 местных кенешей, из них </a:t>
            </a:r>
            <a:r>
              <a:rPr lang="ru-RU" sz="4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 городских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453 </a:t>
            </a:r>
            <a:r>
              <a:rPr lang="ru-RU" sz="44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айылных</a:t>
            </a:r>
            <a:r>
              <a:rPr lang="ru-RU" sz="4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кенешей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4798" y="416267"/>
            <a:ext cx="17153761" cy="1985388"/>
          </a:xfrm>
        </p:spPr>
        <p:txBody>
          <a:bodyPr>
            <a:noAutofit/>
          </a:bodyPr>
          <a:lstStyle/>
          <a:p>
            <a:r>
              <a:rPr lang="ru-RU" sz="5836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3-й этап. 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</a:t>
            </a:r>
            <a:r>
              <a:rPr lang="ru-RU" sz="5836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Кыргызской Республики 4 октября 2020 года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3399" y="2667666"/>
            <a:ext cx="20412691" cy="8705412"/>
          </a:xfrm>
        </p:spPr>
        <p:txBody>
          <a:bodyPr>
            <a:noAutofit/>
          </a:bodyPr>
          <a:lstStyle/>
          <a:p>
            <a:pPr marL="757768" indent="0" algn="just">
              <a:buNone/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Порядок выдвижения списков кандидатов в депутаты </a:t>
            </a:r>
            <a:r>
              <a:rPr lang="ru-RU" sz="3752" b="1" dirty="0" err="1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 err="1"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Общее число кандидатов, выдвигаемых политической партией по списку, не может быть менее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75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 и более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200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 кандидатов.</a:t>
            </a:r>
          </a:p>
          <a:p>
            <a:pPr marL="757768" indent="0" algn="just">
              <a:buNone/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При определении списка кандидатов политическая партия обязана учесть представительство: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pPr marL="757768" indent="0" algn="just">
              <a:buNone/>
            </a:pP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- не более 70 процентов кандидатов одного пола, при этом разница очередности в списках кандидатов женщин и мужчин, выдвинутых от политических партий, не должна превышать трех позиций;</a:t>
            </a:r>
          </a:p>
          <a:p>
            <a:pPr marL="757768" indent="0" algn="just">
              <a:buNone/>
            </a:pPr>
            <a:r>
              <a:rPr lang="ru-RU" sz="3336" dirty="0">
                <a:latin typeface="Times New Roman" pitchFamily="18" charset="0"/>
                <a:cs typeface="Times New Roman" pitchFamily="18" charset="0"/>
              </a:rPr>
              <a:t>- не менее 15 процентов кандидатов не старше 35 лет, при этом не менее 5 кандидатов из них должны быть включены в список первых 65 кандидатов;</a:t>
            </a:r>
          </a:p>
          <a:p>
            <a:pPr marL="757768" indent="0" algn="just">
              <a:buNone/>
            </a:pPr>
            <a:r>
              <a:rPr lang="ru-RU" sz="3336" dirty="0">
                <a:latin typeface="Times New Roman" pitchFamily="18" charset="0"/>
                <a:cs typeface="Times New Roman" pitchFamily="18" charset="0"/>
              </a:rPr>
              <a:t>- не менее 15 процентов кандидатов, имеющих различную этническую принадлежность, при этом не менее 5 кандидатов из них должны быть включены в список первых 65 кандидатов;</a:t>
            </a:r>
          </a:p>
          <a:p>
            <a:pPr marL="757768" indent="0" algn="just">
              <a:buNone/>
            </a:pP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менее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кандидатов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лица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с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ограниченными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возможностями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здоровья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при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этом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один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из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них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должен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быть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включен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список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первых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336" dirty="0" err="1">
                <a:latin typeface="Times New Roman" pitchFamily="18" charset="0"/>
                <a:cs typeface="Times New Roman" pitchFamily="18" charset="0"/>
              </a:rPr>
              <a:t>кандидатов</a:t>
            </a:r>
            <a:r>
              <a:rPr lang="en-US" sz="3336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336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89142" y="4114435"/>
            <a:ext cx="19583877" cy="726196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169" b="1" dirty="0" smtClean="0">
                <a:latin typeface="Times New Roman" pitchFamily="18" charset="0"/>
                <a:cs typeface="Times New Roman" pitchFamily="18" charset="0"/>
              </a:rPr>
              <a:t>	В </a:t>
            </a:r>
            <a:r>
              <a:rPr lang="ru-RU" sz="4169" b="1" dirty="0">
                <a:latin typeface="Times New Roman" pitchFamily="18" charset="0"/>
                <a:cs typeface="Times New Roman" pitchFamily="18" charset="0"/>
              </a:rPr>
              <a:t>случае досрочного прекращения полномочий депутата его мандат передается следующему зарегистрированному кандидату:</a:t>
            </a:r>
            <a:endParaRPr lang="ru-RU" sz="4169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1) из числа кандидатов женского пола, в случае прекращения полномочий депутата женского пола;</a:t>
            </a:r>
          </a:p>
          <a:p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2) из числа кандидатов мужского пола, в случае прекращения полномочий депутата мужского пола.</a:t>
            </a:r>
          </a:p>
          <a:p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В случае отсутствия в списке кандидатов указанных лиц соответствующего пола мандат депутата передается следующему по очереди кандидату из того же списка.</a:t>
            </a:r>
          </a:p>
          <a:p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В случае если в списке политической партии кандидатов не осталось, мандат остается вакантным до следующих выборов в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169" dirty="0" err="1">
                <a:latin typeface="Times New Roman" pitchFamily="18" charset="0"/>
                <a:cs typeface="Times New Roman" pitchFamily="18" charset="0"/>
              </a:rPr>
              <a:t>Кенеш</a:t>
            </a:r>
            <a:r>
              <a:rPr lang="ru-RU" sz="4169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169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624798" y="416267"/>
            <a:ext cx="17153761" cy="1985388"/>
          </a:xfrm>
        </p:spPr>
        <p:txBody>
          <a:bodyPr>
            <a:noAutofit/>
          </a:bodyPr>
          <a:lstStyle/>
          <a:p>
            <a:r>
              <a:rPr lang="ru-RU" sz="5836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3-й этап. 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</a:t>
            </a:r>
            <a:r>
              <a:rPr lang="ru-RU" sz="5836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836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836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Кыргызской</a:t>
            </a:r>
            <a:r>
              <a:rPr lang="ru-RU" sz="5836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Республики 4 октября 2020 года </a:t>
            </a: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70819" y="2663428"/>
            <a:ext cx="205351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(Данная норма статьи 65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конст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. ЗКР «О выборах Президента КР и депутатов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Жогорку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Кенеша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КР» </a:t>
            </a:r>
            <a:endParaRPr lang="ru-RU" sz="3600" i="1" dirty="0" smtClean="0"/>
          </a:p>
          <a:p>
            <a:pPr algn="ctr"/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вступает в силу с 1 января 2020 года.)</a:t>
            </a:r>
            <a:endParaRPr lang="ru-RU" sz="3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462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4-й этап. </a:t>
            </a:r>
            <a:r>
              <a:rPr lang="ru-RU" sz="646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Выборы депутатов </a:t>
            </a:r>
            <a:r>
              <a:rPr lang="ru-RU" sz="646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418 местных </a:t>
            </a:r>
            <a:r>
              <a:rPr lang="ru-RU" sz="646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кенешей</a:t>
            </a:r>
            <a:br>
              <a:rPr lang="ru-RU" sz="646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46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11 апреля 2021 года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79450551"/>
              </p:ext>
            </p:extLst>
          </p:nvPr>
        </p:nvGraphicFramePr>
        <p:xfrm>
          <a:off x="582787" y="2879452"/>
          <a:ext cx="20562795" cy="8856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6048">
                  <a:extLst>
                    <a:ext uri="{9D8B030D-6E8A-4147-A177-3AD203B41FA5}">
                      <a16:colId xmlns:a16="http://schemas.microsoft.com/office/drawing/2014/main" xmlns="" val="2431621764"/>
                    </a:ext>
                  </a:extLst>
                </a:gridCol>
                <a:gridCol w="2035756">
                  <a:extLst>
                    <a:ext uri="{9D8B030D-6E8A-4147-A177-3AD203B41FA5}">
                      <a16:colId xmlns:a16="http://schemas.microsoft.com/office/drawing/2014/main" xmlns="" val="2655769294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xmlns="" val="339397333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407823037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353731446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3813724323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116655298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1598660507"/>
                    </a:ext>
                  </a:extLst>
                </a:gridCol>
                <a:gridCol w="1271279">
                  <a:extLst>
                    <a:ext uri="{9D8B030D-6E8A-4147-A177-3AD203B41FA5}">
                      <a16:colId xmlns:a16="http://schemas.microsoft.com/office/drawing/2014/main" xmlns="" val="4121204903"/>
                    </a:ext>
                  </a:extLst>
                </a:gridCol>
              </a:tblGrid>
              <a:tr h="1538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айылных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кенешей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городских кенешей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Области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 изб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округов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мандатов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337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изб. участков</a:t>
                      </a: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избирателей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 мандатов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для женщин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b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2625804687"/>
                  </a:ext>
                </a:extLst>
              </a:tr>
              <a:tr h="14237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Общий 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 ТИК</a:t>
                      </a: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418 </a:t>
                      </a: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м/к (</a:t>
                      </a: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396а/к </a:t>
                      </a: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22 г/к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1246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7502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1931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2633911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2658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35,43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2415945298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Бишкек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366726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3731144798"/>
                  </a:ext>
                </a:extLst>
              </a:tr>
              <a:tr h="88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Иссык-Кульская обл.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213606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36,25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4233509240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Нарынская область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163203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36,66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3612055897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Таласская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область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139050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36,85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2144612048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Чуйская область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1621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436848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35,90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2560528019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Ошская область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1615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554298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37,89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764605178"/>
                  </a:ext>
                </a:extLst>
              </a:tr>
              <a:tr h="8810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Жалал-Абадская обл.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1435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524413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34,91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1595378484"/>
                  </a:ext>
                </a:extLst>
              </a:tr>
              <a:tr h="688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Баткенская область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681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235767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29,07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42947" marR="142947" marT="0" marB="0" anchor="ctr"/>
                </a:tc>
                <a:extLst>
                  <a:ext uri="{0D108BD9-81ED-4DB2-BD59-A6C34878D82A}">
                    <a16:rowId xmlns:a16="http://schemas.microsoft.com/office/drawing/2014/main" xmlns="" val="3800684784"/>
                  </a:ext>
                </a:extLst>
              </a:tr>
            </a:tbl>
          </a:graphicData>
        </a:graphic>
      </p:graphicFrame>
      <p:pic>
        <p:nvPicPr>
          <p:cNvPr id="5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4201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3927" y="360479"/>
            <a:ext cx="19583876" cy="1556721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Потенциал женщин избирателей</a:t>
            </a:r>
          </a:p>
        </p:txBody>
      </p:sp>
      <p:pic>
        <p:nvPicPr>
          <p:cNvPr id="4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85981271"/>
              </p:ext>
            </p:extLst>
          </p:nvPr>
        </p:nvGraphicFramePr>
        <p:xfrm>
          <a:off x="1088658" y="2195775"/>
          <a:ext cx="9791276" cy="752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xmlns="" val="210806447"/>
              </p:ext>
            </p:extLst>
          </p:nvPr>
        </p:nvGraphicFramePr>
        <p:xfrm>
          <a:off x="10879932" y="2195775"/>
          <a:ext cx="9791939" cy="7526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382987" y="6119812"/>
            <a:ext cx="2108269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1 600 897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17788" y="5819626"/>
            <a:ext cx="2108269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1 424 873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082547" y="5802866"/>
            <a:ext cx="1747594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809 838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21279" y="6187783"/>
            <a:ext cx="1747594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893 102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99959" y="9612778"/>
            <a:ext cx="201610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явка избирателей составила 56,32</a:t>
            </a:r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женщин, включенных в список избирателей, приняли участие 893 102 или 55,78%</a:t>
            </a:r>
            <a:endParaRPr lang="ru-RU" sz="4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приняли участие </a:t>
            </a:r>
            <a:r>
              <a:rPr lang="ky-KG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женщин </a:t>
            </a:r>
            <a:r>
              <a:rPr lang="ru-RU" sz="40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707 795 или 44,22</a:t>
            </a:r>
            <a:r>
              <a:rPr lang="ru-RU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%.</a:t>
            </a:r>
          </a:p>
        </p:txBody>
      </p:sp>
    </p:spTree>
    <p:extLst>
      <p:ext uri="{BB962C8B-B14F-4D97-AF65-F5344CB8AC3E}">
        <p14:creationId xmlns:p14="http://schemas.microsoft.com/office/powerpoint/2010/main" xmlns="" val="261018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46457" y="372949"/>
            <a:ext cx="17153761" cy="1985388"/>
          </a:xfrm>
        </p:spPr>
        <p:txBody>
          <a:bodyPr>
            <a:noAutofit/>
          </a:bodyPr>
          <a:lstStyle/>
          <a:p>
            <a: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Женщины в Жогорку Кенеше </a:t>
            </a:r>
            <a:r>
              <a:rPr lang="en-US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-го созыва</a:t>
            </a: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86261452"/>
              </p:ext>
            </p:extLst>
          </p:nvPr>
        </p:nvGraphicFramePr>
        <p:xfrm>
          <a:off x="973661" y="2122822"/>
          <a:ext cx="19840908" cy="789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0227">
                  <a:extLst>
                    <a:ext uri="{9D8B030D-6E8A-4147-A177-3AD203B41FA5}">
                      <a16:colId xmlns:a16="http://schemas.microsoft.com/office/drawing/2014/main" xmlns="" val="1010339548"/>
                    </a:ext>
                  </a:extLst>
                </a:gridCol>
                <a:gridCol w="4960227">
                  <a:extLst>
                    <a:ext uri="{9D8B030D-6E8A-4147-A177-3AD203B41FA5}">
                      <a16:colId xmlns:a16="http://schemas.microsoft.com/office/drawing/2014/main" xmlns="" val="2967851057"/>
                    </a:ext>
                  </a:extLst>
                </a:gridCol>
                <a:gridCol w="4960227">
                  <a:extLst>
                    <a:ext uri="{9D8B030D-6E8A-4147-A177-3AD203B41FA5}">
                      <a16:colId xmlns:a16="http://schemas.microsoft.com/office/drawing/2014/main" xmlns="" val="305459864"/>
                    </a:ext>
                  </a:extLst>
                </a:gridCol>
                <a:gridCol w="4960227">
                  <a:extLst>
                    <a:ext uri="{9D8B030D-6E8A-4147-A177-3AD203B41FA5}">
                      <a16:colId xmlns:a16="http://schemas.microsoft.com/office/drawing/2014/main" xmlns="" val="3509190301"/>
                    </a:ext>
                  </a:extLst>
                </a:gridCol>
              </a:tblGrid>
              <a:tr h="2480946"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Фракции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Женщины</a:t>
                      </a:r>
                      <a:r>
                        <a:rPr lang="en-US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депутаты</a:t>
                      </a:r>
                      <a:endParaRPr lang="en-US" sz="3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Женщины-кандидаты,</a:t>
                      </a:r>
                      <a:r>
                        <a:rPr lang="ru-RU" sz="3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выбывшие из списка кандидатов партий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Женщины-депутаты, досрочно прекратившие полномочия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187318232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СДПК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212475804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Республика-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Журт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2719340069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pPr marL="0" marR="0" indent="0" algn="l" defTabSz="91433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Кыргызстан</a:t>
                      </a: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933622155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Онугуу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Прогресс 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1698739187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Бир</a:t>
                      </a:r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1116932818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Ата-Мекен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3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298551892"/>
                  </a:ext>
                </a:extLst>
              </a:tr>
              <a:tr h="763185">
                <a:tc>
                  <a:txBody>
                    <a:bodyPr/>
                    <a:lstStyle/>
                    <a:p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Всего: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98" marR="190598" marT="95299" marB="95299"/>
                </a:tc>
                <a:extLst>
                  <a:ext uri="{0D108BD9-81ED-4DB2-BD59-A6C34878D82A}">
                    <a16:rowId xmlns:a16="http://schemas.microsoft.com/office/drawing/2014/main" xmlns="" val="366755640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662907" y="10872340"/>
            <a:ext cx="18315848" cy="733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169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169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Жогорку</a:t>
            </a:r>
            <a:r>
              <a:rPr lang="ru-RU" sz="4169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169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Кенеше</a:t>
            </a:r>
            <a:r>
              <a:rPr lang="ru-RU" sz="4169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 депутатов, из них 20 женщин, что составляет 16,6%</a:t>
            </a:r>
          </a:p>
        </p:txBody>
      </p:sp>
    </p:spTree>
    <p:extLst>
      <p:ext uri="{BB962C8B-B14F-4D97-AF65-F5344CB8AC3E}">
        <p14:creationId xmlns:p14="http://schemas.microsoft.com/office/powerpoint/2010/main" xmlns="" val="22311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xmlns="" val="3299897015"/>
              </p:ext>
            </p:extLst>
          </p:nvPr>
        </p:nvGraphicFramePr>
        <p:xfrm>
          <a:off x="1350063" y="2667666"/>
          <a:ext cx="9229681" cy="7354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1593302121"/>
              </p:ext>
            </p:extLst>
          </p:nvPr>
        </p:nvGraphicFramePr>
        <p:xfrm>
          <a:off x="10429650" y="2517574"/>
          <a:ext cx="9455880" cy="7954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74519" y="507124"/>
            <a:ext cx="17861105" cy="17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98" tIns="95299" rIns="190598" bIns="95299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1905997" fontAlgn="base">
              <a:spcBef>
                <a:spcPct val="0"/>
              </a:spcBef>
              <a:spcAft>
                <a:spcPct val="0"/>
              </a:spcAft>
            </a:pPr>
            <a:r>
              <a:rPr lang="ru-RU" sz="5002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Информация о количестве женщин глав МСУ</a:t>
            </a:r>
          </a:p>
          <a:p>
            <a:pPr algn="ctr" defTabSz="1905997" fontAlgn="base">
              <a:spcBef>
                <a:spcPct val="0"/>
              </a:spcBef>
              <a:spcAft>
                <a:spcPct val="0"/>
              </a:spcAft>
            </a:pPr>
            <a:r>
              <a:rPr lang="ru-RU" sz="5002" b="1" dirty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председателей местных кенешей Кыргызской Республики</a:t>
            </a:r>
            <a:endParaRPr lang="ru-RU" sz="8337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374875" y="10368284"/>
            <a:ext cx="19549134" cy="669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Всего 484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органа местного самоуправления,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из них </a:t>
            </a:r>
            <a:r>
              <a:rPr lang="ru-RU" sz="375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31 городских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752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453 </a:t>
            </a:r>
            <a:r>
              <a:rPr lang="ru-RU" sz="3752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айылных</a:t>
            </a:r>
            <a:r>
              <a:rPr lang="ru-RU" sz="3752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кенешей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46457" y="372949"/>
            <a:ext cx="17153761" cy="1985388"/>
          </a:xfrm>
        </p:spPr>
        <p:txBody>
          <a:bodyPr>
            <a:noAutofit/>
          </a:bodyPr>
          <a:lstStyle/>
          <a:p>
            <a:r>
              <a:rPr lang="ky-KG" sz="5002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Общая информация </a:t>
            </a:r>
            <a: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 количестве женщин – депутатов</a:t>
            </a:r>
            <a:b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5002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местных кенешей</a:t>
            </a:r>
            <a:endParaRPr lang="ru-RU" sz="5002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360779044"/>
              </p:ext>
            </p:extLst>
          </p:nvPr>
        </p:nvGraphicFramePr>
        <p:xfrm>
          <a:off x="973772" y="2741042"/>
          <a:ext cx="19436026" cy="933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86843" y="2303388"/>
            <a:ext cx="7678128" cy="18245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Всего по республике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8 722 мандата,</a:t>
            </a:r>
          </a:p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из них:	мужчин 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7 783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(89,2%), </a:t>
            </a:r>
          </a:p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женщин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933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(10,8%)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583478" y="8221123"/>
            <a:ext cx="38263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4749" indent="-714749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Ж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(84,4%)	(15,6%)</a:t>
            </a:r>
          </a:p>
        </p:txBody>
      </p:sp>
      <p:pic>
        <p:nvPicPr>
          <p:cNvPr id="7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4"/>
            <a:ext cx="19583877" cy="1272091"/>
          </a:xfrm>
        </p:spPr>
        <p:txBody>
          <a:bodyPr>
            <a:noAutofit/>
          </a:bodyPr>
          <a:lstStyle/>
          <a:p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 количестве женщин – депутатов</a:t>
            </a:r>
            <a:b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городских кенешей</a:t>
            </a:r>
            <a:endParaRPr lang="ru-RU" sz="48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914698382"/>
              </p:ext>
            </p:extLst>
          </p:nvPr>
        </p:nvGraphicFramePr>
        <p:xfrm>
          <a:off x="12491" y="1550107"/>
          <a:ext cx="21759863" cy="10369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67163" y="1607143"/>
            <a:ext cx="15553728" cy="1824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Всего по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республике</a:t>
            </a:r>
            <a:r>
              <a:rPr lang="en-US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dirty="0" smtClean="0">
                <a:latin typeface="Times New Roman" pitchFamily="18" charset="0"/>
                <a:cs typeface="Times New Roman" pitchFamily="18" charset="0"/>
              </a:rPr>
              <a:t>в городских кенешах –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910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мандатов,</a:t>
            </a:r>
            <a:endParaRPr lang="ru-RU" sz="3752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из них:	мужчин 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(79,8%), 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женщин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184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(20,2%)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5"/>
            <a:ext cx="19583877" cy="1656184"/>
          </a:xfrm>
        </p:spPr>
        <p:txBody>
          <a:bodyPr>
            <a:noAutofit/>
          </a:bodyPr>
          <a:lstStyle/>
          <a:p>
            <a:r>
              <a:rPr lang="ky-KG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 количестве женщин – депутатов</a:t>
            </a:r>
            <a:br>
              <a:rPr lang="ky-KG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5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городских кенешей</a:t>
            </a:r>
            <a:endParaRPr lang="ru-RU" sz="54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432059814"/>
              </p:ext>
            </p:extLst>
          </p:nvPr>
        </p:nvGraphicFramePr>
        <p:xfrm>
          <a:off x="726803" y="1871339"/>
          <a:ext cx="21260671" cy="103682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1814927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4875" y="287164"/>
            <a:ext cx="19583877" cy="1272091"/>
          </a:xfrm>
        </p:spPr>
        <p:txBody>
          <a:bodyPr>
            <a:noAutofit/>
          </a:bodyPr>
          <a:lstStyle/>
          <a:p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о количестве женщин – депутатов</a:t>
            </a:r>
            <a:b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y-KG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городских кенешей</a:t>
            </a:r>
            <a:endParaRPr lang="ru-RU" sz="4800" dirty="0"/>
          </a:p>
        </p:txBody>
      </p:sp>
      <p:pic>
        <p:nvPicPr>
          <p:cNvPr id="3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9791890"/>
              </p:ext>
            </p:extLst>
          </p:nvPr>
        </p:nvGraphicFramePr>
        <p:xfrm>
          <a:off x="0" y="1799332"/>
          <a:ext cx="21759863" cy="10081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2554872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086843" y="0"/>
            <a:ext cx="19583877" cy="188524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190579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y-KG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Информация о количестве женщин – депутатов</a:t>
            </a:r>
            <a:br>
              <a:rPr kumimoji="0" lang="ky-KG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ky-KG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айылных кенешей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C:\Users\цик\Downloads\ЛОГО НОВЫЙ июль 2019 г\ЦИК_лого\ЦИК_лого_ру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402" y="360480"/>
            <a:ext cx="1200528" cy="1198775"/>
          </a:xfrm>
          <a:prstGeom prst="rect">
            <a:avLst/>
          </a:prstGeom>
          <a:noFill/>
        </p:spPr>
      </p:pic>
      <p:graphicFrame>
        <p:nvGraphicFramePr>
          <p:cNvPr id="8" name="Диаграмма 7"/>
          <p:cNvGraphicFramePr/>
          <p:nvPr/>
        </p:nvGraphicFramePr>
        <p:xfrm>
          <a:off x="0" y="3167484"/>
          <a:ext cx="21759863" cy="90721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806923" y="1727324"/>
            <a:ext cx="15553728" cy="1824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Всего по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республике</a:t>
            </a:r>
            <a:r>
              <a:rPr lang="en-US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y-KG" sz="3752" dirty="0" smtClean="0">
                <a:latin typeface="Times New Roman" pitchFamily="18" charset="0"/>
                <a:cs typeface="Times New Roman" pitchFamily="18" charset="0"/>
              </a:rPr>
              <a:t>в айылных кенешах -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52" b="1" dirty="0" smtClean="0">
                <a:latin typeface="Times New Roman" pitchFamily="18" charset="0"/>
                <a:cs typeface="Times New Roman" pitchFamily="18" charset="0"/>
              </a:rPr>
              <a:t>7 843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мандата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из них:	мужчин – </a:t>
            </a:r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ky-KG" sz="3752" b="1" dirty="0" smtClean="0">
                <a:latin typeface="Times New Roman" pitchFamily="18" charset="0"/>
                <a:cs typeface="Times New Roman" pitchFamily="18" charset="0"/>
              </a:rPr>
              <a:t>125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(90,4%), 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752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женщин </a:t>
            </a:r>
            <a:r>
              <a:rPr lang="ru-RU" sz="3752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752" b="1" dirty="0" smtClean="0">
                <a:latin typeface="Times New Roman" pitchFamily="18" charset="0"/>
                <a:cs typeface="Times New Roman" pitchFamily="18" charset="0"/>
              </a:rPr>
              <a:t>718 </a:t>
            </a:r>
            <a:r>
              <a:rPr lang="ru-RU" sz="3752" dirty="0" smtClean="0">
                <a:latin typeface="Times New Roman" pitchFamily="18" charset="0"/>
                <a:cs typeface="Times New Roman" pitchFamily="18" charset="0"/>
              </a:rPr>
              <a:t>(9,6%)</a:t>
            </a:r>
            <a:endParaRPr lang="ru-RU" sz="3752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1545</Words>
  <Application>Microsoft Office PowerPoint</Application>
  <PresentationFormat>Произвольный</PresentationFormat>
  <Paragraphs>426</Paragraphs>
  <Slides>23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Активизация участия женщин в выборах и выборных органах</vt:lpstr>
      <vt:lpstr>Информация о количестве местных кенешей Кыргызской Республики</vt:lpstr>
      <vt:lpstr>Женщины в Жогорку Кенеше VI-го созыва</vt:lpstr>
      <vt:lpstr>Слайд 4</vt:lpstr>
      <vt:lpstr>Общая информация о количестве женщин – депутатов местных кенешей</vt:lpstr>
      <vt:lpstr>Информация о количестве женщин – депутатов городских кенешей</vt:lpstr>
      <vt:lpstr>Информация о количестве женщин – депутатов городских кенешей</vt:lpstr>
      <vt:lpstr>Информация о количестве женщин – депутатов городских кенешей</vt:lpstr>
      <vt:lpstr>Слайд 9</vt:lpstr>
      <vt:lpstr>Из Стратегии совершенствования законодательства Кыргызской Республики о выборах на 2018-2020 гг., одобренной Национальным советом по устойчивому развитию Кыргызской Республики</vt:lpstr>
      <vt:lpstr>Из Стратегии совершенствования законодательства  Кыргызской Республики о выборах на 2018-2020 гг.</vt:lpstr>
      <vt:lpstr>Из Плана мероприятий по достижению целей Стратегии:</vt:lpstr>
      <vt:lpstr>Законодательные меры реализованы:</vt:lpstr>
      <vt:lpstr>Дальнейшие действия</vt:lpstr>
      <vt:lpstr>Имплементация на практике: 1-ый опыт - в селе Саруу Жети-Огузского района, Иссык-Кульской области, 22 сентября 2019 года</vt:lpstr>
      <vt:lpstr>1-ый опыт: Выборы депутатов Саруйского айылного кенеша Жети-Огузского района, Иссык-Кульской области, состоявшихся 22 сентября 2019 года</vt:lpstr>
      <vt:lpstr>1-ый опыт: Выборы депутатов Саруйского айылного кенеша 22 сентября 2019 года </vt:lpstr>
      <vt:lpstr>1-ый опыт: Выборы депутатов Саруйского айылного кенеша 22 сентября 2019 года –</vt:lpstr>
      <vt:lpstr>2-ой этап. Выборы депутатов местных кенешей 12 апреля 2020 года</vt:lpstr>
      <vt:lpstr>3-й этап. Выборы депутатов Жогорку Кенеша Кыргызской Республики 4 октября 2020 года </vt:lpstr>
      <vt:lpstr>3-й этап. Выборы депутатов Жогорку Кенеша Кыргызской Республики 4 октября 2020 года </vt:lpstr>
      <vt:lpstr>4-й этап. Выборы депутатов 418 местных кенешей 11 апреля 2021 года</vt:lpstr>
      <vt:lpstr>Потенциал женщин избирателей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Urmat</dc:creator>
  <cp:lastModifiedBy>Admin</cp:lastModifiedBy>
  <cp:revision>135</cp:revision>
  <dcterms:created xsi:type="dcterms:W3CDTF">2019-10-15T05:04:37Z</dcterms:created>
  <dcterms:modified xsi:type="dcterms:W3CDTF">2019-10-25T06:09:29Z</dcterms:modified>
</cp:coreProperties>
</file>