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olors4.xml" ContentType="application/vnd.ms-office.chartcolorstyl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charts/style5.xml" ContentType="application/vnd.ms-office.chart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charts/style4.xml" ContentType="application/vnd.ms-office.chartstyle+xml"/>
  <Override PartName="/ppt/charts/style3.xml" ContentType="application/vnd.ms-office.chart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charts/colors5.xml" ContentType="application/vnd.ms-office.chartcolor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3.xml" ContentType="application/vnd.ms-office.chartcolorstyle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80" r:id="rId4"/>
    <p:sldId id="266" r:id="rId5"/>
    <p:sldId id="260" r:id="rId6"/>
    <p:sldId id="282" r:id="rId7"/>
    <p:sldId id="285" r:id="rId8"/>
    <p:sldId id="287" r:id="rId9"/>
    <p:sldId id="283" r:id="rId10"/>
    <p:sldId id="263" r:id="rId11"/>
    <p:sldId id="264" r:id="rId12"/>
    <p:sldId id="265" r:id="rId13"/>
    <p:sldId id="275" r:id="rId14"/>
    <p:sldId id="274" r:id="rId15"/>
    <p:sldId id="261" r:id="rId16"/>
    <p:sldId id="262" r:id="rId17"/>
    <p:sldId id="267" r:id="rId18"/>
    <p:sldId id="268" r:id="rId19"/>
    <p:sldId id="269" r:id="rId20"/>
    <p:sldId id="270" r:id="rId21"/>
    <p:sldId id="271" r:id="rId22"/>
    <p:sldId id="279" r:id="rId23"/>
    <p:sldId id="277" r:id="rId24"/>
  </p:sldIdLst>
  <p:sldSz cx="21759863" cy="12239625"/>
  <p:notesSz cx="9144000" cy="6858000"/>
  <p:defaultTextStyle>
    <a:defPPr>
      <a:defRPr lang="ru-RU"/>
    </a:defPPr>
    <a:lvl1pPr marL="0" algn="l" defTabSz="91430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2" algn="l" defTabSz="91430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3" algn="l" defTabSz="91430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55" algn="l" defTabSz="91430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06" algn="l" defTabSz="91430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59" algn="l" defTabSz="91430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10" algn="l" defTabSz="91430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62" algn="l" defTabSz="91430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14" algn="l" defTabSz="91430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855" userDrawn="1">
          <p15:clr>
            <a:srgbClr val="A4A3A4"/>
          </p15:clr>
        </p15:guide>
        <p15:guide id="2" pos="685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7609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615" autoAdjust="0"/>
    <p:restoredTop sz="86364" autoAdjust="0"/>
  </p:normalViewPr>
  <p:slideViewPr>
    <p:cSldViewPr>
      <p:cViewPr>
        <p:scale>
          <a:sx n="47" d="100"/>
          <a:sy n="47" d="100"/>
        </p:scale>
        <p:origin x="-372" y="-636"/>
      </p:cViewPr>
      <p:guideLst>
        <p:guide orient="horz" pos="3855"/>
        <p:guide pos="6854"/>
      </p:guideLst>
    </p:cSldViewPr>
  </p:slideViewPr>
  <p:outlineViewPr>
    <p:cViewPr>
      <p:scale>
        <a:sx n="33" d="100"/>
        <a:sy n="33" d="100"/>
      </p:scale>
      <p:origin x="270" y="291630"/>
    </p:cViewPr>
  </p:outlin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_____Microsoft_Office_Excel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4.3035870516185473E-2"/>
          <c:y val="9.1570557844163E-2"/>
          <c:w val="0.80007589676290469"/>
          <c:h val="0.84116186453793751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шаардык кеңештер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ky-KG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Чуй</c:v>
                </c:pt>
                <c:pt idx="1">
                  <c:v>Нарын</c:v>
                </c:pt>
                <c:pt idx="2">
                  <c:v>Джалал-Абад</c:v>
                </c:pt>
                <c:pt idx="3">
                  <c:v>Иссык-Куль</c:v>
                </c:pt>
                <c:pt idx="4">
                  <c:v>Талас</c:v>
                </c:pt>
                <c:pt idx="5">
                  <c:v>Баткен</c:v>
                </c:pt>
                <c:pt idx="6">
                  <c:v>Ош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7</c:v>
                </c:pt>
                <c:pt idx="1">
                  <c:v>1</c:v>
                </c:pt>
                <c:pt idx="2">
                  <c:v>8</c:v>
                </c:pt>
                <c:pt idx="3">
                  <c:v>3</c:v>
                </c:pt>
                <c:pt idx="4">
                  <c:v>1</c:v>
                </c:pt>
                <c:pt idx="5">
                  <c:v>6</c:v>
                </c:pt>
                <c:pt idx="6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F51-464E-BF1D-740BA538C9C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айылдык кеңештер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ky-KG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Чуй</c:v>
                </c:pt>
                <c:pt idx="1">
                  <c:v>Нарын</c:v>
                </c:pt>
                <c:pt idx="2">
                  <c:v>Джалал-Абад</c:v>
                </c:pt>
                <c:pt idx="3">
                  <c:v>Иссык-Куль</c:v>
                </c:pt>
                <c:pt idx="4">
                  <c:v>Талас</c:v>
                </c:pt>
                <c:pt idx="5">
                  <c:v>Баткен</c:v>
                </c:pt>
                <c:pt idx="6">
                  <c:v>Ош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105</c:v>
                </c:pt>
                <c:pt idx="1">
                  <c:v>63</c:v>
                </c:pt>
                <c:pt idx="2">
                  <c:v>68</c:v>
                </c:pt>
                <c:pt idx="3">
                  <c:v>61</c:v>
                </c:pt>
                <c:pt idx="4">
                  <c:v>37</c:v>
                </c:pt>
                <c:pt idx="5">
                  <c:v>31</c:v>
                </c:pt>
                <c:pt idx="6">
                  <c:v>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F51-464E-BF1D-740BA538C9C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Бишкек жана Ош ш.</c:v>
                </c:pt>
              </c:strCache>
            </c:strRef>
          </c:tx>
          <c:cat>
            <c:strRef>
              <c:f>Лист1!$A$2:$A$8</c:f>
              <c:strCache>
                <c:ptCount val="7"/>
                <c:pt idx="0">
                  <c:v>Чуй</c:v>
                </c:pt>
                <c:pt idx="1">
                  <c:v>Нарын</c:v>
                </c:pt>
                <c:pt idx="2">
                  <c:v>Джалал-Абад</c:v>
                </c:pt>
                <c:pt idx="3">
                  <c:v>Иссык-Куль</c:v>
                </c:pt>
                <c:pt idx="4">
                  <c:v>Талас</c:v>
                </c:pt>
                <c:pt idx="5">
                  <c:v>Баткен</c:v>
                </c:pt>
                <c:pt idx="6">
                  <c:v>Ош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F51-464E-BF1D-740BA538C9C8}"/>
            </c:ext>
          </c:extLst>
        </c:ser>
        <c:axId val="55133312"/>
        <c:axId val="58912128"/>
      </c:barChart>
      <c:valAx>
        <c:axId val="5891212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ky-KG"/>
            </a:pPr>
            <a:endParaRPr lang="ru-RU"/>
          </a:p>
        </c:txPr>
        <c:crossAx val="55133312"/>
        <c:crosses val="autoZero"/>
        <c:crossBetween val="between"/>
      </c:valAx>
      <c:catAx>
        <c:axId val="55133312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lang="ky-KG"/>
            </a:pPr>
            <a:endParaRPr lang="ru-RU"/>
          </a:p>
        </c:txPr>
        <c:crossAx val="58912128"/>
        <c:crosses val="autoZero"/>
        <c:auto val="1"/>
        <c:lblAlgn val="ctr"/>
        <c:lblOffset val="100"/>
      </c:catAx>
    </c:plotArea>
    <c:legend>
      <c:legendPos val="r"/>
      <c:layout/>
      <c:txPr>
        <a:bodyPr/>
        <a:lstStyle/>
        <a:p>
          <a:pPr>
            <a:defRPr lang="ky-KG" sz="2400"/>
          </a:pPr>
          <a:endParaRPr lang="ru-RU"/>
        </a:p>
      </c:txPr>
    </c:legend>
    <c:plotVisOnly val="1"/>
    <c:dispBlanksAs val="gap"/>
  </c:chart>
  <c:txPr>
    <a:bodyPr/>
    <a:lstStyle/>
    <a:p>
      <a:pPr>
        <a:defRPr sz="32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lang="ky-KG" sz="3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3600" b="0" i="0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3600" b="0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21 депутат </a:t>
            </a:r>
            <a:r>
              <a:rPr lang="ru-RU" sz="3600" b="0" kern="1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шайланды</a:t>
            </a:r>
            <a:endParaRPr lang="ky-KG" sz="3600" b="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0.30267245356002781"/>
          <c:y val="0.16052000918622245"/>
          <c:w val="0.45304509209834654"/>
          <c:h val="0.72983495660976105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Pt>
            <c:idx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48B1-420C-8E6E-CDC8B5021E0C}"/>
              </c:ext>
            </c:extLst>
          </c:dPt>
          <c:dPt>
            <c:idx val="1"/>
            <c:spPr>
              <a:solidFill>
                <a:schemeClr val="accent5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8B1-420C-8E6E-CDC8B5021E0C}"/>
              </c:ext>
            </c:extLst>
          </c:dPt>
          <c:dLbls>
            <c:dLbl>
              <c:idx val="0"/>
              <c:layout>
                <c:manualLayout>
                  <c:x val="-0.14731597863999094"/>
                  <c:y val="-9.7644152411507645E-2"/>
                </c:manualLayout>
              </c:layout>
              <c:tx>
                <c:rich>
                  <a:bodyPr/>
                  <a:lstStyle/>
                  <a:p>
                    <a:r>
                      <a:rPr lang="en-US" sz="3600" dirty="0" smtClean="0"/>
                      <a:t>12</a:t>
                    </a:r>
                    <a:endParaRPr lang="ky-KG" sz="3600" dirty="0" smtClean="0"/>
                  </a:p>
                  <a:p>
                    <a:r>
                      <a:rPr lang="ky-KG" dirty="0" smtClean="0"/>
                      <a:t>--------</a:t>
                    </a:r>
                    <a:endParaRPr lang="en-US" dirty="0" smtClean="0"/>
                  </a:p>
                  <a:p>
                    <a:r>
                      <a:rPr lang="ru-RU" dirty="0" smtClean="0"/>
                      <a:t>57,2%</a:t>
                    </a:r>
                    <a:endParaRPr lang="ru-RU" dirty="0"/>
                  </a:p>
                </c:rich>
              </c:tx>
              <c:showPercent val="1"/>
            </c:dLbl>
            <c:dLbl>
              <c:idx val="1"/>
              <c:layout>
                <c:manualLayout>
                  <c:x val="0.15963668700355085"/>
                  <c:y val="-8.1953856978854486E-3"/>
                </c:manualLayout>
              </c:layout>
              <c:tx>
                <c:rich>
                  <a:bodyPr/>
                  <a:lstStyle/>
                  <a:p>
                    <a:r>
                      <a:rPr lang="en-US" sz="3600" dirty="0" smtClean="0"/>
                      <a:t>9 </a:t>
                    </a:r>
                    <a:endParaRPr lang="ky-KG" sz="3600" dirty="0" smtClean="0"/>
                  </a:p>
                  <a:p>
                    <a:r>
                      <a:rPr lang="ky-KG" dirty="0" smtClean="0"/>
                      <a:t>--------</a:t>
                    </a:r>
                    <a:endParaRPr lang="en-US" dirty="0" smtClean="0"/>
                  </a:p>
                  <a:p>
                    <a:r>
                      <a:rPr lang="ru-RU" dirty="0" smtClean="0"/>
                      <a:t>42,8%</a:t>
                    </a:r>
                    <a:endParaRPr lang="ru-RU" dirty="0"/>
                  </a:p>
                </c:rich>
              </c:tx>
              <c:showPercent val="1"/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lang="ky-KG" sz="3200" b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эркектер</c:v>
                </c:pt>
                <c:pt idx="1">
                  <c:v>аялдар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12</c:v>
                </c:pt>
                <c:pt idx="1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8B1-420C-8E6E-CDC8B5021E0C}"/>
            </c:ext>
          </c:extLst>
        </c:ser>
        <c:dLbls>
          <c:showPercent val="1"/>
        </c:dLbls>
        <c:firstSliceAng val="0"/>
      </c:pieChart>
    </c:plotArea>
    <c:legend>
      <c:legendPos val="t"/>
      <c:layout>
        <c:manualLayout>
          <c:xMode val="edge"/>
          <c:yMode val="edge"/>
          <c:x val="0.32336680413603575"/>
          <c:y val="0.90026725425569998"/>
          <c:w val="0.32893703381869088"/>
          <c:h val="6.8223763043066959E-2"/>
        </c:manualLayout>
      </c:layout>
      <c:txPr>
        <a:bodyPr/>
        <a:lstStyle/>
        <a:p>
          <a:pPr>
            <a:defRPr lang="ky-KG" sz="2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lang="ky-KG"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800" dirty="0" err="1" smtClean="0"/>
              <a:t>Шайлоочулар</a:t>
            </a:r>
            <a:r>
              <a:rPr lang="ru-RU" sz="2800" dirty="0" smtClean="0"/>
              <a:t> – 3</a:t>
            </a:r>
            <a:r>
              <a:rPr lang="ru-RU" sz="2800" baseline="0" dirty="0" smtClean="0"/>
              <a:t> 025 770 </a:t>
            </a:r>
            <a:r>
              <a:rPr lang="ru-RU" sz="2800" baseline="0" dirty="0" err="1" smtClean="0"/>
              <a:t>шайлоочу</a:t>
            </a:r>
            <a:endParaRPr lang="ru-RU" sz="2800" dirty="0"/>
          </a:p>
        </c:rich>
      </c:tx>
      <c:layout/>
      <c:spPr>
        <a:noFill/>
        <a:ln>
          <a:noFill/>
        </a:ln>
        <a:effectLst/>
      </c:spPr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Избиратели</c:v>
                </c:pt>
              </c:strCache>
            </c:strRef>
          </c:tx>
          <c:dPt>
            <c:idx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D7D7-4430-8A71-E6066CADE0EE}"/>
              </c:ext>
            </c:extLst>
          </c:dPt>
          <c:dPt>
            <c:idx val="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7D7-4430-8A71-E6066CADE0EE}"/>
              </c:ext>
            </c:extLst>
          </c:dPt>
          <c:dLbls>
            <c:dLbl>
              <c:idx val="0"/>
              <c:layout>
                <c:manualLayout>
                  <c:x val="-6.819499758590479E-2"/>
                  <c:y val="-0.3126678862111933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lang="ky-KG" sz="3600" b="1" i="0" u="none" strike="noStrike" kern="1200" baseline="0">
                      <a:solidFill>
                        <a:schemeClr val="tx2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Percent val="1"/>
            </c:dLbl>
            <c:dLbl>
              <c:idx val="1"/>
              <c:layout>
                <c:manualLayout>
                  <c:x val="2.0953026900770041E-2"/>
                  <c:y val="0.23987327341658038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lang="ky-KG" sz="3600" b="0" i="0" u="none" strike="noStrike" kern="1200" baseline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ky-KG" sz="36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t>5</a:t>
                    </a:r>
                    <a:r>
                      <a:rPr lang="ky-KG" b="1" dirty="0" smtClean="0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t>3%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Percent val="1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ky-KG" sz="3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Эркектер</c:v>
                </c:pt>
                <c:pt idx="1">
                  <c:v>Аялдар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1424873</c:v>
                </c:pt>
                <c:pt idx="1">
                  <c:v>1600897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7D7-4430-8A71-E6066CADE0EE}"/>
            </c:ext>
          </c:extLst>
        </c:ser>
        <c:dLbls>
          <c:showPercent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ky-KG"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lang="ky-KG"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 dirty="0" err="1" smtClean="0"/>
              <a:t>Катышты</a:t>
            </a:r>
            <a:r>
              <a:rPr lang="ru-RU" sz="2400" dirty="0" smtClean="0"/>
              <a:t>  – 1 702 940 /</a:t>
            </a:r>
            <a:r>
              <a:rPr lang="ru-RU" sz="2400" baseline="0" dirty="0" smtClean="0"/>
              <a:t> 56,32%</a:t>
            </a:r>
            <a:endParaRPr lang="ru-RU" sz="2400" dirty="0"/>
          </a:p>
        </c:rich>
      </c:tx>
      <c:layout/>
      <c:spPr>
        <a:noFill/>
        <a:ln>
          <a:noFill/>
        </a:ln>
        <a:effectLst/>
      </c:spPr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Принявшие участие</c:v>
                </c:pt>
              </c:strCache>
            </c:strRef>
          </c:tx>
          <c:dPt>
            <c:idx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B184-44D9-8E1F-C7D36B27A2BC}"/>
              </c:ext>
            </c:extLst>
          </c:dPt>
          <c:dPt>
            <c:idx val="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184-44D9-8E1F-C7D36B27A2BC}"/>
              </c:ext>
            </c:extLst>
          </c:dPt>
          <c:dLbls>
            <c:dLbl>
              <c:idx val="0"/>
              <c:layout>
                <c:manualLayout>
                  <c:x val="-2.7495833093856038E-2"/>
                  <c:y val="-0.2993128131710820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lang="ky-KG" sz="3600" b="1" i="0" u="none" strike="noStrike" kern="1200" baseline="0">
                      <a:solidFill>
                        <a:schemeClr val="tx2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184-44D9-8E1F-C7D36B27A2BC}"/>
                </c:ext>
              </c:extLst>
            </c:dLbl>
            <c:dLbl>
              <c:idx val="1"/>
              <c:layout>
                <c:manualLayout>
                  <c:x val="4.7310083806434415E-2"/>
                  <c:y val="0.3005928046872928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lang="ky-KG" sz="36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184-44D9-8E1F-C7D36B27A2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ky-KG" sz="36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Эркектер</c:v>
                </c:pt>
                <c:pt idx="1">
                  <c:v>Аялдар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809838</c:v>
                </c:pt>
                <c:pt idx="1">
                  <c:v>893102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184-44D9-8E1F-C7D36B27A2BC}"/>
            </c:ext>
          </c:extLst>
        </c:ser>
        <c:dLbls>
          <c:showPercent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ky-KG"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lang="ky-KG"/>
            </a:pPr>
            <a:r>
              <a:rPr lang="ru-RU" dirty="0" smtClean="0"/>
              <a:t>ЖӨБО </a:t>
            </a:r>
            <a:r>
              <a:rPr lang="ru-RU" dirty="0" err="1" smtClean="0"/>
              <a:t>башчылары</a:t>
            </a:r>
            <a:r>
              <a:rPr lang="ru-RU" baseline="0" dirty="0" smtClean="0"/>
              <a:t> </a:t>
            </a:r>
            <a:endParaRPr lang="ru-RU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МСУ</c:v>
                </c:pt>
              </c:strCache>
            </c:strRef>
          </c:tx>
          <c:explosion val="25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461</a:t>
                    </a:r>
                  </a:p>
                  <a:p>
                    <a:r>
                      <a:rPr lang="en-US" i="1" dirty="0" smtClean="0"/>
                      <a:t>(95%)</a:t>
                    </a:r>
                    <a:endParaRPr lang="en-US" i="1" dirty="0"/>
                  </a:p>
                </c:rich>
              </c:tx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DF2-437C-B0AD-EB11338E576B}"/>
                </c:ext>
              </c:extLst>
            </c:dLbl>
            <c:dLbl>
              <c:idx val="1"/>
              <c:layout>
                <c:manualLayout>
                  <c:x val="-8.9656890633598552E-2"/>
                  <c:y val="2.302567708902713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23</a:t>
                    </a:r>
                    <a:r>
                      <a:rPr lang="en-US" baseline="0" dirty="0" smtClean="0"/>
                      <a:t> </a:t>
                    </a:r>
                    <a:endParaRPr lang="en-US" dirty="0" smtClean="0"/>
                  </a:p>
                  <a:p>
                    <a:r>
                      <a:rPr lang="en-US" i="1" dirty="0" smtClean="0"/>
                      <a:t>(5%)</a:t>
                    </a:r>
                    <a:endParaRPr lang="en-US" i="1" dirty="0"/>
                  </a:p>
                </c:rich>
              </c:tx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DF2-437C-B0AD-EB11338E57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ky-KG"/>
                </a:pPr>
                <a:endParaRPr lang="ru-RU"/>
              </a:p>
            </c:tx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Эркектер</c:v>
                </c:pt>
                <c:pt idx="1">
                  <c:v>Аялдар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461</c:v>
                </c:pt>
                <c:pt idx="1">
                  <c:v>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DF2-437C-B0AD-EB11338E576B}"/>
            </c:ext>
          </c:extLst>
        </c:ser>
        <c:dLbls>
          <c:showPercent val="1"/>
        </c:dLbls>
        <c:firstSliceAng val="0"/>
      </c:pieChart>
    </c:plotArea>
    <c:legend>
      <c:legendPos val="r"/>
      <c:layout/>
      <c:txPr>
        <a:bodyPr/>
        <a:lstStyle/>
        <a:p>
          <a:pPr>
            <a:defRPr lang="ky-KG"/>
          </a:pPr>
          <a:endParaRPr lang="ru-RU"/>
        </a:p>
      </c:txPr>
    </c:legend>
    <c:plotVisOnly val="1"/>
    <c:dispBlanksAs val="zero"/>
  </c:chart>
  <c:txPr>
    <a:bodyPr/>
    <a:lstStyle/>
    <a:p>
      <a:pPr>
        <a:defRPr sz="2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lang="ky-KG"/>
            </a:pPr>
            <a:r>
              <a:rPr lang="ru-RU" dirty="0" err="1" smtClean="0"/>
              <a:t>Жергиликтүү кеңештердин төрагалары</a:t>
            </a:r>
            <a:endParaRPr lang="ru-RU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Местные кенеши</c:v>
                </c:pt>
              </c:strCache>
            </c:strRef>
          </c:tx>
          <c:explosion val="25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466</a:t>
                    </a:r>
                  </a:p>
                  <a:p>
                    <a:r>
                      <a:rPr lang="en-US" i="1" smtClean="0"/>
                      <a:t>(96%)</a:t>
                    </a:r>
                    <a:endParaRPr lang="en-US" i="1" dirty="0"/>
                  </a:p>
                </c:rich>
              </c:tx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9C5-47F9-96D3-8F1861D0A597}"/>
                </c:ext>
              </c:extLst>
            </c:dLbl>
            <c:dLbl>
              <c:idx val="1"/>
              <c:layout>
                <c:manualLayout>
                  <c:x val="-0.17272284546758221"/>
                  <c:y val="5.568573312754113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18</a:t>
                    </a:r>
                  </a:p>
                  <a:p>
                    <a:r>
                      <a:rPr lang="en-US" i="1" dirty="0" smtClean="0"/>
                      <a:t>(4%)</a:t>
                    </a:r>
                    <a:endParaRPr lang="en-US" i="1" dirty="0"/>
                  </a:p>
                </c:rich>
              </c:tx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9C5-47F9-96D3-8F1861D0A5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ky-KG"/>
                </a:pPr>
                <a:endParaRPr lang="ru-RU"/>
              </a:p>
            </c:tx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Эркектер </c:v>
                </c:pt>
                <c:pt idx="1">
                  <c:v>Аялдар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466</c:v>
                </c:pt>
                <c:pt idx="1">
                  <c:v>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9C5-47F9-96D3-8F1861D0A597}"/>
            </c:ext>
          </c:extLst>
        </c:ser>
        <c:dLbls>
          <c:showPercent val="1"/>
        </c:dLbls>
        <c:firstSliceAng val="0"/>
      </c:pieChart>
    </c:plotArea>
    <c:legend>
      <c:legendPos val="r"/>
      <c:layout/>
      <c:txPr>
        <a:bodyPr/>
        <a:lstStyle/>
        <a:p>
          <a:pPr>
            <a:defRPr lang="ky-KG"/>
          </a:pPr>
          <a:endParaRPr lang="ru-RU"/>
        </a:p>
      </c:txPr>
    </c:legend>
    <c:plotVisOnly val="1"/>
    <c:dispBlanksAs val="zero"/>
  </c:chart>
  <c:txPr>
    <a:bodyPr/>
    <a:lstStyle/>
    <a:p>
      <a:pPr>
        <a:defRPr sz="2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7"/>
  <c:chart>
    <c:plotArea>
      <c:layout>
        <c:manualLayout>
          <c:layoutTarget val="inner"/>
          <c:xMode val="edge"/>
          <c:yMode val="edge"/>
          <c:x val="1.5277777777777781E-2"/>
          <c:y val="0.13743786399052191"/>
          <c:w val="0.96944444444444589"/>
          <c:h val="0.66831328115196009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эркектердин саны 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800" dirty="0" smtClean="0"/>
                      <a:t>1</a:t>
                    </a:r>
                    <a:r>
                      <a:rPr lang="en-US" dirty="0" smtClean="0"/>
                      <a:t>602</a:t>
                    </a:r>
                  </a:p>
                  <a:p>
                    <a:r>
                      <a:rPr lang="en-US" dirty="0" smtClean="0"/>
                      <a:t>(88,4%) 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8CC-4CFD-87DD-15135A4E29F4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2800" smtClean="0"/>
                      <a:t>7</a:t>
                    </a:r>
                    <a:r>
                      <a:rPr lang="en-US" smtClean="0"/>
                      <a:t>06</a:t>
                    </a:r>
                  </a:p>
                  <a:p>
                    <a:r>
                      <a:rPr lang="en-US" smtClean="0"/>
                      <a:t>(84,7%)</a:t>
                    </a:r>
                    <a:endParaRPr lang="en-US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8CC-4CFD-87DD-15135A4E29F4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2800" dirty="0" smtClean="0"/>
                      <a:t>1</a:t>
                    </a:r>
                    <a:r>
                      <a:rPr lang="en-US" dirty="0" smtClean="0"/>
                      <a:t>482</a:t>
                    </a:r>
                  </a:p>
                  <a:p>
                    <a:r>
                      <a:rPr lang="en-US" dirty="0" smtClean="0"/>
                      <a:t>(90%)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8CC-4CFD-87DD-15135A4E29F4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2800" dirty="0" smtClean="0"/>
                      <a:t>8</a:t>
                    </a:r>
                    <a:r>
                      <a:rPr lang="en-US" dirty="0" smtClean="0"/>
                      <a:t>89</a:t>
                    </a:r>
                  </a:p>
                  <a:p>
                    <a:r>
                      <a:rPr lang="en-US" dirty="0" smtClean="0"/>
                      <a:t>(88,5%)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8CC-4CFD-87DD-15135A4E29F4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2800" smtClean="0"/>
                      <a:t>5</a:t>
                    </a:r>
                    <a:r>
                      <a:rPr lang="en-US" smtClean="0"/>
                      <a:t>31</a:t>
                    </a:r>
                  </a:p>
                  <a:p>
                    <a:r>
                      <a:rPr lang="en-US" smtClean="0"/>
                      <a:t>(90,3%)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8CC-4CFD-87DD-15135A4E29F4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2800" smtClean="0"/>
                      <a:t>7</a:t>
                    </a:r>
                    <a:r>
                      <a:rPr lang="en-US" smtClean="0"/>
                      <a:t>05</a:t>
                    </a:r>
                  </a:p>
                  <a:p>
                    <a:r>
                      <a:rPr lang="en-US" smtClean="0"/>
                      <a:t>(88,4%)</a:t>
                    </a:r>
                    <a:endParaRPr lang="en-US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8CC-4CFD-87DD-15135A4E29F4}"/>
                </c:ext>
              </c:extLst>
            </c:dLbl>
            <c:dLbl>
              <c:idx val="6"/>
              <c:layout>
                <c:manualLayout>
                  <c:x val="0"/>
                  <c:y val="1.1820385977485463E-2"/>
                </c:manualLayout>
              </c:layout>
              <c:tx>
                <c:rich>
                  <a:bodyPr/>
                  <a:lstStyle/>
                  <a:p>
                    <a:r>
                      <a:rPr lang="en-US" sz="2800" dirty="0" smtClean="0"/>
                      <a:t>1</a:t>
                    </a:r>
                    <a:r>
                      <a:rPr lang="en-US" dirty="0" smtClean="0"/>
                      <a:t>792</a:t>
                    </a:r>
                  </a:p>
                  <a:p>
                    <a:r>
                      <a:rPr lang="en-US" dirty="0" smtClean="0"/>
                      <a:t>(</a:t>
                    </a:r>
                    <a:r>
                      <a:rPr lang="en-US" i="1" dirty="0" smtClean="0"/>
                      <a:t>91,8%)</a:t>
                    </a:r>
                    <a:endParaRPr lang="en-US" i="1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F8CC-4CFD-87DD-15135A4E29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ky-KG" sz="280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Чүй </c:v>
                </c:pt>
                <c:pt idx="1">
                  <c:v>Нарын</c:v>
                </c:pt>
                <c:pt idx="2">
                  <c:v>Жалал-Абад</c:v>
                </c:pt>
                <c:pt idx="3">
                  <c:v>Ысык-Көл</c:v>
                </c:pt>
                <c:pt idx="4">
                  <c:v>Талас</c:v>
                </c:pt>
                <c:pt idx="5">
                  <c:v>Баткен</c:v>
                </c:pt>
                <c:pt idx="6">
                  <c:v>Ош</c:v>
                </c:pt>
                <c:pt idx="7">
                  <c:v>Бишкек ш.</c:v>
                </c:pt>
                <c:pt idx="8">
                  <c:v>Ош ш.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1619</c:v>
                </c:pt>
                <c:pt idx="1">
                  <c:v>703</c:v>
                </c:pt>
                <c:pt idx="2">
                  <c:v>1484</c:v>
                </c:pt>
                <c:pt idx="3">
                  <c:v>883</c:v>
                </c:pt>
                <c:pt idx="4">
                  <c:v>497</c:v>
                </c:pt>
                <c:pt idx="5">
                  <c:v>706</c:v>
                </c:pt>
                <c:pt idx="6">
                  <c:v>1812</c:v>
                </c:pt>
                <c:pt idx="7">
                  <c:v>38</c:v>
                </c:pt>
                <c:pt idx="8">
                  <c:v>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F8CC-4CFD-87DD-15135A4E29F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аялдардын саны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800" smtClean="0"/>
                      <a:t>2</a:t>
                    </a:r>
                    <a:r>
                      <a:rPr lang="en-US" smtClean="0"/>
                      <a:t>09</a:t>
                    </a:r>
                  </a:p>
                  <a:p>
                    <a:r>
                      <a:rPr lang="en-US" smtClean="0"/>
                      <a:t>(11,5%)</a:t>
                    </a:r>
                    <a:endParaRPr lang="en-US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F8CC-4CFD-87DD-15135A4E29F4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2800" smtClean="0"/>
                      <a:t>1</a:t>
                    </a:r>
                    <a:r>
                      <a:rPr lang="en-US" smtClean="0"/>
                      <a:t>27</a:t>
                    </a:r>
                  </a:p>
                  <a:p>
                    <a:r>
                      <a:rPr lang="en-US" smtClean="0"/>
                      <a:t>(15,2%)</a:t>
                    </a:r>
                    <a:endParaRPr lang="en-US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8CC-4CFD-87DD-15135A4E29F4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2800" smtClean="0"/>
                      <a:t>1</a:t>
                    </a:r>
                    <a:r>
                      <a:rPr lang="en-US" smtClean="0"/>
                      <a:t>64</a:t>
                    </a:r>
                  </a:p>
                  <a:p>
                    <a:r>
                      <a:rPr lang="en-US" smtClean="0"/>
                      <a:t>(9,9%)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F8CC-4CFD-87DD-15135A4E29F4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2800" dirty="0" smtClean="0"/>
                      <a:t>1</a:t>
                    </a:r>
                    <a:r>
                      <a:rPr lang="en-US" dirty="0" smtClean="0"/>
                      <a:t>15</a:t>
                    </a:r>
                  </a:p>
                  <a:p>
                    <a:r>
                      <a:rPr lang="en-US" dirty="0" smtClean="0"/>
                      <a:t>(11,4%)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F8CC-4CFD-87DD-15135A4E29F4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2800" smtClean="0"/>
                      <a:t>5</a:t>
                    </a:r>
                    <a:r>
                      <a:rPr lang="en-US" smtClean="0"/>
                      <a:t>7</a:t>
                    </a:r>
                  </a:p>
                  <a:p>
                    <a:r>
                      <a:rPr lang="en-US" smtClean="0"/>
                      <a:t>(9,7%)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F8CC-4CFD-87DD-15135A4E29F4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2800" smtClean="0"/>
                      <a:t>9</a:t>
                    </a:r>
                    <a:r>
                      <a:rPr lang="en-US" smtClean="0"/>
                      <a:t>1</a:t>
                    </a:r>
                  </a:p>
                  <a:p>
                    <a:r>
                      <a:rPr lang="en-US" smtClean="0"/>
                      <a:t>(11,4%)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F8CC-4CFD-87DD-15135A4E29F4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z="2800" dirty="0" smtClean="0"/>
                      <a:t>156</a:t>
                    </a:r>
                    <a:endParaRPr lang="en-US" sz="1400" dirty="0" smtClean="0"/>
                  </a:p>
                  <a:p>
                    <a:r>
                      <a:rPr lang="en-US" dirty="0" smtClean="0"/>
                      <a:t>(</a:t>
                    </a:r>
                    <a:r>
                      <a:rPr lang="en-US" i="1" dirty="0" smtClean="0"/>
                      <a:t>7,9%</a:t>
                    </a:r>
                    <a:r>
                      <a:rPr lang="en-US" dirty="0" smtClean="0"/>
                      <a:t>)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F8CC-4CFD-87DD-15135A4E29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ky-KG" sz="280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Чүй </c:v>
                </c:pt>
                <c:pt idx="1">
                  <c:v>Нарын</c:v>
                </c:pt>
                <c:pt idx="2">
                  <c:v>Жалал-Абад</c:v>
                </c:pt>
                <c:pt idx="3">
                  <c:v>Ысык-Көл</c:v>
                </c:pt>
                <c:pt idx="4">
                  <c:v>Талас</c:v>
                </c:pt>
                <c:pt idx="5">
                  <c:v>Баткен</c:v>
                </c:pt>
                <c:pt idx="6">
                  <c:v>Ош</c:v>
                </c:pt>
                <c:pt idx="7">
                  <c:v>Бишкек ш.</c:v>
                </c:pt>
                <c:pt idx="8">
                  <c:v>Ош ш.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193</c:v>
                </c:pt>
                <c:pt idx="1">
                  <c:v>131</c:v>
                </c:pt>
                <c:pt idx="2">
                  <c:v>162</c:v>
                </c:pt>
                <c:pt idx="3">
                  <c:v>121</c:v>
                </c:pt>
                <c:pt idx="4">
                  <c:v>91</c:v>
                </c:pt>
                <c:pt idx="5">
                  <c:v>91</c:v>
                </c:pt>
                <c:pt idx="6">
                  <c:v>139</c:v>
                </c:pt>
                <c:pt idx="7">
                  <c:v>7</c:v>
                </c:pt>
                <c:pt idx="8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F8CC-4CFD-87DD-15135A4E29F4}"/>
            </c:ext>
          </c:extLst>
        </c:ser>
        <c:gapWidth val="95"/>
        <c:axId val="63330944"/>
        <c:axId val="63361408"/>
      </c:barChart>
      <c:catAx>
        <c:axId val="6333094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lang="ky-KG"/>
            </a:pPr>
            <a:endParaRPr lang="ru-RU"/>
          </a:p>
        </c:txPr>
        <c:crossAx val="63361408"/>
        <c:crosses val="autoZero"/>
        <c:auto val="1"/>
        <c:lblAlgn val="ctr"/>
        <c:lblOffset val="100"/>
      </c:catAx>
      <c:valAx>
        <c:axId val="63361408"/>
        <c:scaling>
          <c:orientation val="minMax"/>
        </c:scaling>
        <c:delete val="1"/>
        <c:axPos val="l"/>
        <c:numFmt formatCode="General" sourceLinked="1"/>
        <c:tickLblPos val="none"/>
        <c:crossAx val="6333094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43742353500359482"/>
          <c:y val="9.2232144731183505E-3"/>
          <c:w val="0.56257646499640457"/>
          <c:h val="7.8707696045222764E-2"/>
        </c:manualLayout>
      </c:layout>
      <c:txPr>
        <a:bodyPr/>
        <a:lstStyle/>
        <a:p>
          <a:pPr>
            <a:defRPr lang="ky-KG"/>
          </a:pPr>
          <a:endParaRPr lang="ru-RU"/>
        </a:p>
      </c:txPr>
    </c:legend>
    <c:plotVisOnly val="1"/>
    <c:dispBlanksAs val="gap"/>
  </c:chart>
  <c:txPr>
    <a:bodyPr/>
    <a:lstStyle/>
    <a:p>
      <a:pPr>
        <a:defRPr sz="2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"/>
  <c:chart>
    <c:autoTitleDeleted val="1"/>
    <c:plotArea>
      <c:layout>
        <c:manualLayout>
          <c:layoutTarget val="inner"/>
          <c:xMode val="edge"/>
          <c:yMode val="edge"/>
          <c:x val="6.4200771852286308E-3"/>
          <c:y val="0.18162567022121667"/>
          <c:w val="0.98715984562954284"/>
          <c:h val="0.64774801717131991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Мандаттардын саны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800" dirty="0" smtClean="0"/>
                      <a:t>4</a:t>
                    </a:r>
                    <a:r>
                      <a:rPr lang="en-US" dirty="0" smtClean="0"/>
                      <a:t>5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ky-KG" sz="2800"/>
                </a:pPr>
                <a:endParaRPr lang="ru-RU"/>
              </a:p>
            </c:txPr>
            <c:showVal val="1"/>
          </c:dLbls>
          <c:cat>
            <c:strRef>
              <c:f>Лист1!$A$2:$A$12</c:f>
              <c:strCache>
                <c:ptCount val="11"/>
                <c:pt idx="0">
                  <c:v>Бишкек</c:v>
                </c:pt>
                <c:pt idx="1">
                  <c:v>Ош</c:v>
                </c:pt>
                <c:pt idx="2">
                  <c:v>Токмок</c:v>
                </c:pt>
                <c:pt idx="3">
                  <c:v>Талас</c:v>
                </c:pt>
                <c:pt idx="4">
                  <c:v>Нарын</c:v>
                </c:pt>
                <c:pt idx="5">
                  <c:v>Балыкчы</c:v>
                </c:pt>
                <c:pt idx="6">
                  <c:v>Каракол</c:v>
                </c:pt>
                <c:pt idx="7">
                  <c:v>Жалал-Абад</c:v>
                </c:pt>
                <c:pt idx="8">
                  <c:v>Майлуу-Суу</c:v>
                </c:pt>
                <c:pt idx="9">
                  <c:v>Кара-Көл</c:v>
                </c:pt>
                <c:pt idx="10">
                  <c:v>Таш-Көмүр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45</c:v>
                </c:pt>
                <c:pt idx="1">
                  <c:v>45</c:v>
                </c:pt>
                <c:pt idx="2">
                  <c:v>31</c:v>
                </c:pt>
                <c:pt idx="3">
                  <c:v>31</c:v>
                </c:pt>
                <c:pt idx="4">
                  <c:v>31</c:v>
                </c:pt>
                <c:pt idx="5">
                  <c:v>31</c:v>
                </c:pt>
                <c:pt idx="6">
                  <c:v>31</c:v>
                </c:pt>
                <c:pt idx="7">
                  <c:v>31</c:v>
                </c:pt>
                <c:pt idx="8">
                  <c:v>31</c:v>
                </c:pt>
                <c:pt idx="9">
                  <c:v>31</c:v>
                </c:pt>
                <c:pt idx="10">
                  <c:v>31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Аял депутаттар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5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5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8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6"/>
              <c:layout>
                <c:manualLayout>
                  <c:x val="-5.8364338047532823E-4"/>
                  <c:y val="4.5317114197681224E-2"/>
                </c:manualLayout>
              </c:layout>
              <c:tx>
                <c:rich>
                  <a:bodyPr/>
                  <a:lstStyle/>
                  <a:p>
                    <a:r>
                      <a:rPr lang="en-US" sz="2400" dirty="0" smtClean="0"/>
                      <a:t>9</a:t>
                    </a:r>
                    <a:endParaRPr lang="en-US" dirty="0" smtClean="0"/>
                  </a:p>
                  <a:p>
                    <a:endParaRPr lang="en-US" i="1" dirty="0"/>
                  </a:p>
                </c:rich>
              </c:tx>
              <c:showVal val="1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2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5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10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5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11"/>
              <c:tx>
                <c:rich>
                  <a:bodyPr/>
                  <a:lstStyle/>
                  <a:p>
                    <a:r>
                      <a:rPr lang="en-US" sz="2400" smtClean="0"/>
                      <a:t>8</a:t>
                    </a:r>
                    <a:endParaRPr lang="en-US" smtClean="0"/>
                  </a:p>
                  <a:p>
                    <a:r>
                      <a:rPr lang="en-US" i="1" smtClean="0"/>
                      <a:t>25.8%</a:t>
                    </a:r>
                    <a:endParaRPr lang="en-US" i="1"/>
                  </a:p>
                </c:rich>
              </c:tx>
              <c:showVal val="1"/>
            </c:dLbl>
            <c:dLbl>
              <c:idx val="12"/>
              <c:tx>
                <c:rich>
                  <a:bodyPr/>
                  <a:lstStyle/>
                  <a:p>
                    <a:r>
                      <a:rPr lang="en-US" sz="2400" smtClean="0"/>
                      <a:t>7</a:t>
                    </a:r>
                    <a:endParaRPr lang="en-US" smtClean="0"/>
                  </a:p>
                  <a:p>
                    <a:r>
                      <a:rPr lang="en-US" i="1" smtClean="0"/>
                      <a:t>22.6%</a:t>
                    </a:r>
                    <a:endParaRPr lang="en-US" i="1"/>
                  </a:p>
                </c:rich>
              </c:tx>
              <c:showVal val="1"/>
            </c:dLbl>
            <c:dLbl>
              <c:idx val="13"/>
              <c:tx>
                <c:rich>
                  <a:bodyPr/>
                  <a:lstStyle/>
                  <a:p>
                    <a:r>
                      <a:rPr lang="en-US" sz="2400" smtClean="0"/>
                      <a:t>8</a:t>
                    </a:r>
                    <a:endParaRPr lang="en-US" smtClean="0"/>
                  </a:p>
                  <a:p>
                    <a:r>
                      <a:rPr lang="en-US" i="1" smtClean="0"/>
                      <a:t>25.8%</a:t>
                    </a:r>
                    <a:endParaRPr lang="en-US" i="1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ky-KG" sz="2400"/>
                </a:pPr>
                <a:endParaRPr lang="ru-RU"/>
              </a:p>
            </c:txPr>
            <c:showVal val="1"/>
          </c:dLbls>
          <c:cat>
            <c:strRef>
              <c:f>Лист1!$A$2:$A$12</c:f>
              <c:strCache>
                <c:ptCount val="11"/>
                <c:pt idx="0">
                  <c:v>Бишкек</c:v>
                </c:pt>
                <c:pt idx="1">
                  <c:v>Ош</c:v>
                </c:pt>
                <c:pt idx="2">
                  <c:v>Токмок</c:v>
                </c:pt>
                <c:pt idx="3">
                  <c:v>Талас</c:v>
                </c:pt>
                <c:pt idx="4">
                  <c:v>Нарын</c:v>
                </c:pt>
                <c:pt idx="5">
                  <c:v>Балыкчы</c:v>
                </c:pt>
                <c:pt idx="6">
                  <c:v>Каракол</c:v>
                </c:pt>
                <c:pt idx="7">
                  <c:v>Жалал-Абад</c:v>
                </c:pt>
                <c:pt idx="8">
                  <c:v>Майлуу-Суу</c:v>
                </c:pt>
                <c:pt idx="9">
                  <c:v>Кара-Көл</c:v>
                </c:pt>
                <c:pt idx="10">
                  <c:v>Таш-Көмүр</c:v>
                </c:pt>
              </c:strCache>
            </c:strRef>
          </c:cat>
          <c:val>
            <c:numRef>
              <c:f>Лист1!$C$2:$C$12</c:f>
              <c:numCache>
                <c:formatCode>General</c:formatCode>
                <c:ptCount val="11"/>
                <c:pt idx="0">
                  <c:v>7</c:v>
                </c:pt>
                <c:pt idx="1">
                  <c:v>7</c:v>
                </c:pt>
                <c:pt idx="2">
                  <c:v>5</c:v>
                </c:pt>
                <c:pt idx="3">
                  <c:v>5</c:v>
                </c:pt>
                <c:pt idx="4">
                  <c:v>7</c:v>
                </c:pt>
                <c:pt idx="5">
                  <c:v>8</c:v>
                </c:pt>
                <c:pt idx="6">
                  <c:v>9</c:v>
                </c:pt>
                <c:pt idx="7">
                  <c:v>2</c:v>
                </c:pt>
                <c:pt idx="8">
                  <c:v>7</c:v>
                </c:pt>
                <c:pt idx="9">
                  <c:v>5</c:v>
                </c:pt>
                <c:pt idx="10">
                  <c:v>5</c:v>
                </c:pt>
              </c:numCache>
            </c:numRef>
          </c:val>
        </c:ser>
        <c:dLbls>
          <c:showVal val="1"/>
        </c:dLbls>
        <c:overlap val="-25"/>
        <c:axId val="64939136"/>
        <c:axId val="64940672"/>
      </c:barChart>
      <c:catAx>
        <c:axId val="6493913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lang="ky-KG" sz="2400"/>
            </a:pPr>
            <a:endParaRPr lang="ru-RU"/>
          </a:p>
        </c:txPr>
        <c:crossAx val="64940672"/>
        <c:crosses val="autoZero"/>
        <c:auto val="1"/>
        <c:lblAlgn val="ctr"/>
        <c:lblOffset val="100"/>
      </c:catAx>
      <c:valAx>
        <c:axId val="64940672"/>
        <c:scaling>
          <c:orientation val="minMax"/>
        </c:scaling>
        <c:delete val="1"/>
        <c:axPos val="l"/>
        <c:numFmt formatCode="General" sourceLinked="1"/>
        <c:tickLblPos val="none"/>
        <c:crossAx val="6493913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5714512540818821"/>
          <c:y val="0.95736921952433762"/>
          <c:w val="0.29621533003217893"/>
          <c:h val="3.9571899377297146E-2"/>
        </c:manualLayout>
      </c:layout>
      <c:txPr>
        <a:bodyPr/>
        <a:lstStyle/>
        <a:p>
          <a:pPr>
            <a:defRPr lang="ky-KG" sz="2800"/>
          </a:pPr>
          <a:endParaRPr lang="ru-RU"/>
        </a:p>
      </c:txPr>
    </c:legend>
    <c:plotVisOnly val="1"/>
    <c:dispBlanksAs val="gap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"/>
  <c:chart>
    <c:autoTitleDeleted val="1"/>
    <c:plotArea>
      <c:layout>
        <c:manualLayout>
          <c:layoutTarget val="inner"/>
          <c:xMode val="edge"/>
          <c:yMode val="edge"/>
          <c:x val="2.2386405396141998E-3"/>
          <c:y val="7.6872886885343333E-3"/>
          <c:w val="0.98715984562954284"/>
          <c:h val="0.73270150270753565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Мандаттардын саны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2800" dirty="0" smtClean="0"/>
                      <a:t>21</a:t>
                    </a:r>
                    <a:endParaRPr lang="en-US" dirty="0" smtClean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ky-KG" sz="2800"/>
                </a:pPr>
                <a:endParaRPr lang="ru-RU"/>
              </a:p>
            </c:txPr>
            <c:showVal val="1"/>
          </c:dLbls>
          <c:cat>
            <c:strRef>
              <c:f>Лист1!$A$2:$A$11</c:f>
              <c:strCache>
                <c:ptCount val="10"/>
                <c:pt idx="0">
                  <c:v>Кемин</c:v>
                </c:pt>
                <c:pt idx="1">
                  <c:v>Орловка</c:v>
                </c:pt>
                <c:pt idx="2">
                  <c:v>Кант</c:v>
                </c:pt>
                <c:pt idx="3">
                  <c:v>Шопоков</c:v>
                </c:pt>
                <c:pt idx="4">
                  <c:v>Кара-Балта</c:v>
                </c:pt>
                <c:pt idx="5">
                  <c:v>Кайынды</c:v>
                </c:pt>
                <c:pt idx="6">
                  <c:v>Кербен</c:v>
                </c:pt>
                <c:pt idx="7">
                  <c:v>Кочкор-Ата</c:v>
                </c:pt>
                <c:pt idx="8">
                  <c:v>Көк-Жаңгак</c:v>
                </c:pt>
                <c:pt idx="9">
                  <c:v>Токтогул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21</c:v>
                </c:pt>
                <c:pt idx="1">
                  <c:v>21</c:v>
                </c:pt>
                <c:pt idx="2">
                  <c:v>31</c:v>
                </c:pt>
                <c:pt idx="3">
                  <c:v>21</c:v>
                </c:pt>
                <c:pt idx="4">
                  <c:v>31</c:v>
                </c:pt>
                <c:pt idx="5">
                  <c:v>21</c:v>
                </c:pt>
                <c:pt idx="6">
                  <c:v>31</c:v>
                </c:pt>
                <c:pt idx="7">
                  <c:v>21</c:v>
                </c:pt>
                <c:pt idx="8">
                  <c:v>21</c:v>
                </c:pt>
                <c:pt idx="9">
                  <c:v>21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Женщины депутаты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5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5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8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9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7"/>
              <c:layout>
                <c:manualLayout>
                  <c:x val="-5.9734709219666764E-4"/>
                  <c:y val="1.2248891692309782E-3"/>
                </c:manualLayout>
              </c:layout>
              <c:tx>
                <c:rich>
                  <a:bodyPr/>
                  <a:lstStyle/>
                  <a:p>
                    <a:r>
                      <a:rPr lang="en-US" sz="2400" dirty="0" smtClean="0"/>
                      <a:t>2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  <a:p>
                    <a:endParaRPr lang="en-US" i="1" dirty="0"/>
                  </a:p>
                </c:rich>
              </c:tx>
              <c:showVal val="1"/>
            </c:dLbl>
            <c:dLbl>
              <c:idx val="9"/>
              <c:layout>
                <c:manualLayout>
                  <c:x val="5.9734709219666764E-4"/>
                  <c:y val="2.9397340061543469E-2"/>
                </c:manualLayout>
              </c:layout>
              <c:tx>
                <c:rich>
                  <a:bodyPr/>
                  <a:lstStyle/>
                  <a:p>
                    <a:r>
                      <a:rPr lang="en-US" sz="2400" dirty="0" smtClean="0"/>
                      <a:t>5</a:t>
                    </a:r>
                    <a:endParaRPr lang="en-US" dirty="0" smtClean="0"/>
                  </a:p>
                  <a:p>
                    <a:endParaRPr lang="en-US" i="1" dirty="0"/>
                  </a:p>
                </c:rich>
              </c:tx>
              <c:showVal val="1"/>
            </c:dLbl>
            <c:dLbl>
              <c:idx val="10"/>
              <c:tx>
                <c:rich>
                  <a:bodyPr/>
                  <a:lstStyle/>
                  <a:p>
                    <a:r>
                      <a:rPr lang="en-US" sz="2400" smtClean="0"/>
                      <a:t>5</a:t>
                    </a:r>
                    <a:endParaRPr lang="en-US" smtClean="0"/>
                  </a:p>
                  <a:p>
                    <a:r>
                      <a:rPr lang="en-US" i="1" smtClean="0"/>
                      <a:t>16.1%</a:t>
                    </a:r>
                    <a:endParaRPr lang="en-US" i="1"/>
                  </a:p>
                </c:rich>
              </c:tx>
              <c:showVal val="1"/>
            </c:dLbl>
            <c:dLbl>
              <c:idx val="11"/>
              <c:tx>
                <c:rich>
                  <a:bodyPr/>
                  <a:lstStyle/>
                  <a:p>
                    <a:r>
                      <a:rPr lang="en-US" sz="2400" smtClean="0"/>
                      <a:t>8</a:t>
                    </a:r>
                    <a:endParaRPr lang="en-US" smtClean="0"/>
                  </a:p>
                  <a:p>
                    <a:r>
                      <a:rPr lang="en-US" i="1" smtClean="0"/>
                      <a:t>25.8%</a:t>
                    </a:r>
                    <a:endParaRPr lang="en-US" i="1"/>
                  </a:p>
                </c:rich>
              </c:tx>
              <c:showVal val="1"/>
            </c:dLbl>
            <c:dLbl>
              <c:idx val="12"/>
              <c:tx>
                <c:rich>
                  <a:bodyPr/>
                  <a:lstStyle/>
                  <a:p>
                    <a:r>
                      <a:rPr lang="en-US" sz="2400" smtClean="0"/>
                      <a:t>7</a:t>
                    </a:r>
                    <a:endParaRPr lang="en-US" smtClean="0"/>
                  </a:p>
                  <a:p>
                    <a:r>
                      <a:rPr lang="en-US" i="1" smtClean="0"/>
                      <a:t>22.6%</a:t>
                    </a:r>
                    <a:endParaRPr lang="en-US" i="1"/>
                  </a:p>
                </c:rich>
              </c:tx>
              <c:showVal val="1"/>
            </c:dLbl>
            <c:dLbl>
              <c:idx val="13"/>
              <c:tx>
                <c:rich>
                  <a:bodyPr/>
                  <a:lstStyle/>
                  <a:p>
                    <a:r>
                      <a:rPr lang="en-US" sz="2400" smtClean="0"/>
                      <a:t>8</a:t>
                    </a:r>
                    <a:endParaRPr lang="en-US" smtClean="0"/>
                  </a:p>
                  <a:p>
                    <a:r>
                      <a:rPr lang="en-US" i="1" smtClean="0"/>
                      <a:t>25.8%</a:t>
                    </a:r>
                    <a:endParaRPr lang="en-US" i="1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ky-KG" sz="2400"/>
                </a:pPr>
                <a:endParaRPr lang="ru-RU"/>
              </a:p>
            </c:txPr>
            <c:showVal val="1"/>
          </c:dLbls>
          <c:cat>
            <c:strRef>
              <c:f>Лист1!$A$2:$A$11</c:f>
              <c:strCache>
                <c:ptCount val="10"/>
                <c:pt idx="0">
                  <c:v>Кемин</c:v>
                </c:pt>
                <c:pt idx="1">
                  <c:v>Орловка</c:v>
                </c:pt>
                <c:pt idx="2">
                  <c:v>Кант</c:v>
                </c:pt>
                <c:pt idx="3">
                  <c:v>Шопоков</c:v>
                </c:pt>
                <c:pt idx="4">
                  <c:v>Кара-Балта</c:v>
                </c:pt>
                <c:pt idx="5">
                  <c:v>Кайынды</c:v>
                </c:pt>
                <c:pt idx="6">
                  <c:v>Кербен</c:v>
                </c:pt>
                <c:pt idx="7">
                  <c:v>Кочкор-Ата</c:v>
                </c:pt>
                <c:pt idx="8">
                  <c:v>Көк-Жаңгак</c:v>
                </c:pt>
                <c:pt idx="9">
                  <c:v>Токтогул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3</c:v>
                </c:pt>
                <c:pt idx="1">
                  <c:v>5</c:v>
                </c:pt>
                <c:pt idx="2">
                  <c:v>9</c:v>
                </c:pt>
                <c:pt idx="3">
                  <c:v>5</c:v>
                </c:pt>
                <c:pt idx="4">
                  <c:v>6</c:v>
                </c:pt>
                <c:pt idx="5">
                  <c:v>4</c:v>
                </c:pt>
                <c:pt idx="6">
                  <c:v>7</c:v>
                </c:pt>
                <c:pt idx="7">
                  <c:v>3</c:v>
                </c:pt>
                <c:pt idx="8">
                  <c:v>4</c:v>
                </c:pt>
                <c:pt idx="9">
                  <c:v>7</c:v>
                </c:pt>
              </c:numCache>
            </c:numRef>
          </c:val>
        </c:ser>
        <c:dLbls>
          <c:showVal val="1"/>
        </c:dLbls>
        <c:overlap val="-25"/>
        <c:axId val="55146752"/>
        <c:axId val="61149568"/>
      </c:barChart>
      <c:catAx>
        <c:axId val="5514675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0" vert="horz"/>
          <a:lstStyle/>
          <a:p>
            <a:pPr>
              <a:defRPr lang="ky-KG" sz="2400"/>
            </a:pPr>
            <a:endParaRPr lang="ru-RU"/>
          </a:p>
        </c:txPr>
        <c:crossAx val="61149568"/>
        <c:crosses val="autoZero"/>
        <c:auto val="1"/>
        <c:lblAlgn val="ctr"/>
        <c:lblOffset val="100"/>
      </c:catAx>
      <c:valAx>
        <c:axId val="61149568"/>
        <c:scaling>
          <c:orientation val="minMax"/>
        </c:scaling>
        <c:delete val="1"/>
        <c:axPos val="l"/>
        <c:numFmt formatCode="General" sourceLinked="1"/>
        <c:tickLblPos val="none"/>
        <c:crossAx val="5514675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9817600770925862"/>
          <c:y val="0.9028582836987995"/>
          <c:w val="0.29621533003217893"/>
          <c:h val="3.9571899377297146E-2"/>
        </c:manualLayout>
      </c:layout>
      <c:txPr>
        <a:bodyPr/>
        <a:lstStyle/>
        <a:p>
          <a:pPr>
            <a:defRPr lang="ky-KG" sz="2800"/>
          </a:pPr>
          <a:endParaRPr lang="ru-RU"/>
        </a:p>
      </c:txPr>
    </c:legend>
    <c:plotVisOnly val="1"/>
    <c:dispBlanksAs val="gap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"/>
  <c:chart>
    <c:autoTitleDeleted val="1"/>
    <c:plotArea>
      <c:layout>
        <c:manualLayout>
          <c:layoutTarget val="inner"/>
          <c:xMode val="edge"/>
          <c:yMode val="edge"/>
          <c:x val="6.4200771852286308E-3"/>
          <c:y val="0.11471722533976635"/>
          <c:w val="0.98715984562954284"/>
          <c:h val="0.68504478520688061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Мандаттардын саны 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800" dirty="0" smtClean="0"/>
                      <a:t>4</a:t>
                    </a:r>
                    <a:r>
                      <a:rPr lang="en-US" dirty="0" smtClean="0"/>
                      <a:t>5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ky-KG" sz="2800"/>
                </a:pPr>
                <a:endParaRPr lang="ru-RU"/>
              </a:p>
            </c:txPr>
            <c:showVal val="1"/>
          </c:dLbls>
          <c:cat>
            <c:strRef>
              <c:f>Лист1!$A$2:$A$11</c:f>
              <c:strCache>
                <c:ptCount val="10"/>
                <c:pt idx="0">
                  <c:v>Кадамжай</c:v>
                </c:pt>
                <c:pt idx="1">
                  <c:v>Айдаркен</c:v>
                </c:pt>
                <c:pt idx="2">
                  <c:v>Исфана</c:v>
                </c:pt>
                <c:pt idx="3">
                  <c:v>Сүлүктү</c:v>
                </c:pt>
                <c:pt idx="4">
                  <c:v>Кызыл-Кыя</c:v>
                </c:pt>
                <c:pt idx="5">
                  <c:v>Баткен</c:v>
                </c:pt>
                <c:pt idx="6">
                  <c:v>Кара-Суу</c:v>
                </c:pt>
                <c:pt idx="7">
                  <c:v>Чолпон Ата</c:v>
                </c:pt>
                <c:pt idx="8">
                  <c:v>Өзгөн</c:v>
                </c:pt>
                <c:pt idx="9">
                  <c:v>Ноокат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21</c:v>
                </c:pt>
                <c:pt idx="1">
                  <c:v>21</c:v>
                </c:pt>
                <c:pt idx="2">
                  <c:v>31</c:v>
                </c:pt>
                <c:pt idx="3">
                  <c:v>31</c:v>
                </c:pt>
                <c:pt idx="4">
                  <c:v>31</c:v>
                </c:pt>
                <c:pt idx="5">
                  <c:v>31</c:v>
                </c:pt>
                <c:pt idx="6">
                  <c:v>31</c:v>
                </c:pt>
                <c:pt idx="7">
                  <c:v>21</c:v>
                </c:pt>
                <c:pt idx="8">
                  <c:v>31</c:v>
                </c:pt>
                <c:pt idx="9">
                  <c:v>21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Аяд депутаттар 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5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5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8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9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2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5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10"/>
              <c:tx>
                <c:rich>
                  <a:bodyPr/>
                  <a:lstStyle/>
                  <a:p>
                    <a:r>
                      <a:rPr lang="en-US" sz="2400" smtClean="0"/>
                      <a:t>5</a:t>
                    </a:r>
                    <a:endParaRPr lang="en-US" smtClean="0"/>
                  </a:p>
                  <a:p>
                    <a:r>
                      <a:rPr lang="en-US" i="1" smtClean="0"/>
                      <a:t>16.1%</a:t>
                    </a:r>
                    <a:endParaRPr lang="en-US" i="1"/>
                  </a:p>
                </c:rich>
              </c:tx>
              <c:showVal val="1"/>
            </c:dLbl>
            <c:dLbl>
              <c:idx val="11"/>
              <c:tx>
                <c:rich>
                  <a:bodyPr/>
                  <a:lstStyle/>
                  <a:p>
                    <a:r>
                      <a:rPr lang="en-US" sz="2400" smtClean="0"/>
                      <a:t>8</a:t>
                    </a:r>
                    <a:endParaRPr lang="en-US" smtClean="0"/>
                  </a:p>
                  <a:p>
                    <a:r>
                      <a:rPr lang="en-US" i="1" smtClean="0"/>
                      <a:t>25.8%</a:t>
                    </a:r>
                    <a:endParaRPr lang="en-US" i="1"/>
                  </a:p>
                </c:rich>
              </c:tx>
              <c:showVal val="1"/>
            </c:dLbl>
            <c:dLbl>
              <c:idx val="12"/>
              <c:tx>
                <c:rich>
                  <a:bodyPr/>
                  <a:lstStyle/>
                  <a:p>
                    <a:r>
                      <a:rPr lang="en-US" sz="2400" smtClean="0"/>
                      <a:t>7</a:t>
                    </a:r>
                    <a:endParaRPr lang="en-US" smtClean="0"/>
                  </a:p>
                  <a:p>
                    <a:r>
                      <a:rPr lang="en-US" i="1" smtClean="0"/>
                      <a:t>22.6%</a:t>
                    </a:r>
                    <a:endParaRPr lang="en-US" i="1"/>
                  </a:p>
                </c:rich>
              </c:tx>
              <c:showVal val="1"/>
            </c:dLbl>
            <c:dLbl>
              <c:idx val="13"/>
              <c:tx>
                <c:rich>
                  <a:bodyPr/>
                  <a:lstStyle/>
                  <a:p>
                    <a:r>
                      <a:rPr lang="en-US" sz="2400" smtClean="0"/>
                      <a:t>8</a:t>
                    </a:r>
                    <a:endParaRPr lang="en-US" smtClean="0"/>
                  </a:p>
                  <a:p>
                    <a:r>
                      <a:rPr lang="en-US" i="1" smtClean="0"/>
                      <a:t>25.8%</a:t>
                    </a:r>
                    <a:endParaRPr lang="en-US" i="1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ky-KG" sz="2400"/>
                </a:pPr>
                <a:endParaRPr lang="ru-RU"/>
              </a:p>
            </c:txPr>
            <c:showVal val="1"/>
          </c:dLbls>
          <c:cat>
            <c:strRef>
              <c:f>Лист1!$A$2:$A$11</c:f>
              <c:strCache>
                <c:ptCount val="10"/>
                <c:pt idx="0">
                  <c:v>Кадамжай</c:v>
                </c:pt>
                <c:pt idx="1">
                  <c:v>Айдаркен</c:v>
                </c:pt>
                <c:pt idx="2">
                  <c:v>Исфана</c:v>
                </c:pt>
                <c:pt idx="3">
                  <c:v>Сүлүктү</c:v>
                </c:pt>
                <c:pt idx="4">
                  <c:v>Кызыл-Кыя</c:v>
                </c:pt>
                <c:pt idx="5">
                  <c:v>Баткен</c:v>
                </c:pt>
                <c:pt idx="6">
                  <c:v>Кара-Суу</c:v>
                </c:pt>
                <c:pt idx="7">
                  <c:v>Чолпон Ата</c:v>
                </c:pt>
                <c:pt idx="8">
                  <c:v>Өзгөн</c:v>
                </c:pt>
                <c:pt idx="9">
                  <c:v>Ноокат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4</c:v>
                </c:pt>
                <c:pt idx="1">
                  <c:v>7</c:v>
                </c:pt>
                <c:pt idx="2">
                  <c:v>1</c:v>
                </c:pt>
                <c:pt idx="3">
                  <c:v>8</c:v>
                </c:pt>
                <c:pt idx="4">
                  <c:v>7</c:v>
                </c:pt>
                <c:pt idx="5">
                  <c:v>8</c:v>
                </c:pt>
                <c:pt idx="6">
                  <c:v>8</c:v>
                </c:pt>
                <c:pt idx="7">
                  <c:v>7</c:v>
                </c:pt>
                <c:pt idx="8">
                  <c:v>8</c:v>
                </c:pt>
                <c:pt idx="9">
                  <c:v>5</c:v>
                </c:pt>
              </c:numCache>
            </c:numRef>
          </c:val>
        </c:ser>
        <c:dLbls>
          <c:showVal val="1"/>
        </c:dLbls>
        <c:overlap val="-25"/>
        <c:axId val="64866560"/>
        <c:axId val="65212416"/>
      </c:barChart>
      <c:catAx>
        <c:axId val="6486656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lang="ky-KG" sz="2400"/>
            </a:pPr>
            <a:endParaRPr lang="ru-RU"/>
          </a:p>
        </c:txPr>
        <c:crossAx val="65212416"/>
        <c:crosses val="autoZero"/>
        <c:auto val="1"/>
        <c:lblAlgn val="ctr"/>
        <c:lblOffset val="100"/>
      </c:catAx>
      <c:valAx>
        <c:axId val="65212416"/>
        <c:scaling>
          <c:orientation val="minMax"/>
        </c:scaling>
        <c:delete val="1"/>
        <c:axPos val="l"/>
        <c:numFmt formatCode="General" sourceLinked="1"/>
        <c:tickLblPos val="none"/>
        <c:crossAx val="6486656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5714512540818816"/>
          <c:y val="0.92965403939780933"/>
          <c:w val="0.30788819764168601"/>
          <c:h val="3.9571899377297146E-2"/>
        </c:manualLayout>
      </c:layout>
      <c:txPr>
        <a:bodyPr/>
        <a:lstStyle/>
        <a:p>
          <a:pPr>
            <a:defRPr lang="ky-KG" sz="2800"/>
          </a:pPr>
          <a:endParaRPr lang="ru-RU"/>
        </a:p>
      </c:txPr>
    </c:legend>
    <c:plotVisOnly val="1"/>
    <c:dispBlanksAs val="gap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Мандаттардын саны</c:v>
                </c:pt>
              </c:strCache>
            </c:strRef>
          </c:tx>
          <c:dLbls>
            <c:txPr>
              <a:bodyPr/>
              <a:lstStyle/>
              <a:p>
                <a:pPr>
                  <a:defRPr lang="ky-KG" sz="40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Лист1!$A$2:$A$8</c:f>
              <c:strCache>
                <c:ptCount val="7"/>
                <c:pt idx="0">
                  <c:v>Нарын</c:v>
                </c:pt>
                <c:pt idx="1">
                  <c:v>Чүй</c:v>
                </c:pt>
                <c:pt idx="2">
                  <c:v>Талас</c:v>
                </c:pt>
                <c:pt idx="3">
                  <c:v>Баткен</c:v>
                </c:pt>
                <c:pt idx="4">
                  <c:v>Жалал-Абад</c:v>
                </c:pt>
                <c:pt idx="5">
                  <c:v>Ысык-Көл</c:v>
                </c:pt>
                <c:pt idx="6">
                  <c:v>Ош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803</c:v>
                </c:pt>
                <c:pt idx="1">
                  <c:v>1635</c:v>
                </c:pt>
                <c:pt idx="2">
                  <c:v>557</c:v>
                </c:pt>
                <c:pt idx="3">
                  <c:v>631</c:v>
                </c:pt>
                <c:pt idx="4">
                  <c:v>1428</c:v>
                </c:pt>
                <c:pt idx="5">
                  <c:v>921</c:v>
                </c:pt>
                <c:pt idx="6">
                  <c:v>1868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Аял депутаттар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121</a:t>
                    </a:r>
                  </a:p>
                  <a:p>
                    <a:r>
                      <a:rPr lang="en-US" i="1" smtClean="0"/>
                      <a:t>15.1%</a:t>
                    </a:r>
                    <a:endParaRPr lang="en-US" i="1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159</a:t>
                    </a:r>
                  </a:p>
                  <a:p>
                    <a:r>
                      <a:rPr lang="en-US" i="1" smtClean="0"/>
                      <a:t>9.7%</a:t>
                    </a:r>
                    <a:endParaRPr lang="en-US" i="1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51</a:t>
                    </a:r>
                  </a:p>
                  <a:p>
                    <a:r>
                      <a:rPr lang="en-US" i="1" smtClean="0"/>
                      <a:t>9.2%</a:t>
                    </a:r>
                    <a:endParaRPr lang="en-US" i="1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56</a:t>
                    </a:r>
                  </a:p>
                  <a:p>
                    <a:r>
                      <a:rPr lang="en-US" i="1" smtClean="0"/>
                      <a:t>8.9%</a:t>
                    </a:r>
                    <a:endParaRPr lang="en-US" i="1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123</a:t>
                    </a:r>
                  </a:p>
                  <a:p>
                    <a:r>
                      <a:rPr lang="en-US" i="1" smtClean="0"/>
                      <a:t>8.6%</a:t>
                    </a:r>
                    <a:endParaRPr lang="en-US" i="1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76</a:t>
                    </a:r>
                  </a:p>
                  <a:p>
                    <a:r>
                      <a:rPr lang="en-US" i="1" smtClean="0"/>
                      <a:t>8.3%</a:t>
                    </a:r>
                    <a:endParaRPr lang="en-US" i="1"/>
                  </a:p>
                </c:rich>
              </c:tx>
              <c:showVal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mtClean="0"/>
                      <a:t>132</a:t>
                    </a:r>
                  </a:p>
                  <a:p>
                    <a:r>
                      <a:rPr lang="en-US" i="1" smtClean="0"/>
                      <a:t>7.1%</a:t>
                    </a:r>
                    <a:endParaRPr lang="en-US" i="1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ky-KG" sz="3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Лист1!$A$2:$A$8</c:f>
              <c:strCache>
                <c:ptCount val="7"/>
                <c:pt idx="0">
                  <c:v>Нарын</c:v>
                </c:pt>
                <c:pt idx="1">
                  <c:v>Чүй</c:v>
                </c:pt>
                <c:pt idx="2">
                  <c:v>Талас</c:v>
                </c:pt>
                <c:pt idx="3">
                  <c:v>Баткен</c:v>
                </c:pt>
                <c:pt idx="4">
                  <c:v>Жалал-Абад</c:v>
                </c:pt>
                <c:pt idx="5">
                  <c:v>Ысык-Көл</c:v>
                </c:pt>
                <c:pt idx="6">
                  <c:v>Ош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121</c:v>
                </c:pt>
                <c:pt idx="1">
                  <c:v>159</c:v>
                </c:pt>
                <c:pt idx="2">
                  <c:v>51</c:v>
                </c:pt>
                <c:pt idx="3">
                  <c:v>56</c:v>
                </c:pt>
                <c:pt idx="4">
                  <c:v>123</c:v>
                </c:pt>
                <c:pt idx="5">
                  <c:v>76</c:v>
                </c:pt>
                <c:pt idx="6">
                  <c:v>132</c:v>
                </c:pt>
              </c:numCache>
            </c:numRef>
          </c:val>
        </c:ser>
        <c:dLbls>
          <c:showVal val="1"/>
        </c:dLbls>
        <c:gapWidth val="75"/>
        <c:axId val="65484288"/>
        <c:axId val="65485824"/>
      </c:barChart>
      <c:catAx>
        <c:axId val="6548428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ky-KG" sz="28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5485824"/>
        <c:crosses val="autoZero"/>
        <c:auto val="1"/>
        <c:lblAlgn val="ctr"/>
        <c:lblOffset val="100"/>
      </c:catAx>
      <c:valAx>
        <c:axId val="65485824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lang="ky-KG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5484288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lang="ky-KG" sz="28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"/>
  <c:chart>
    <c:autoTitleDeleted val="1"/>
    <c:plotArea>
      <c:layout>
        <c:manualLayout>
          <c:layoutTarget val="inner"/>
          <c:xMode val="edge"/>
          <c:yMode val="edge"/>
          <c:x val="0.13312201422064165"/>
          <c:y val="0"/>
          <c:w val="0.6156891951006126"/>
          <c:h val="0.8687093409374266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spPr>
              <a:solidFill>
                <a:schemeClr val="accent1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0DE9-4207-80A0-7705DF45B9C7}"/>
              </c:ext>
            </c:extLst>
          </c:dPt>
          <c:dPt>
            <c:idx val="1"/>
            <c:explosion val="11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DE9-4207-80A0-7705DF45B9C7}"/>
              </c:ext>
            </c:extLst>
          </c:dPt>
          <c:dLbls>
            <c:dLbl>
              <c:idx val="0"/>
              <c:layout>
                <c:manualLayout>
                  <c:x val="-0.13002280360502166"/>
                  <c:y val="-0.25982872203360363"/>
                </c:manualLayout>
              </c:layout>
              <c:tx>
                <c:rich>
                  <a:bodyPr/>
                  <a:lstStyle/>
                  <a:p>
                    <a:r>
                      <a:rPr lang="ru-RU" sz="3600" dirty="0" smtClean="0"/>
                      <a:t>63</a:t>
                    </a:r>
                  </a:p>
                  <a:p>
                    <a:r>
                      <a:rPr lang="ky-KG" sz="2800" dirty="0" smtClean="0"/>
                      <a:t>---------</a:t>
                    </a:r>
                    <a:endParaRPr lang="ru-RU" dirty="0" smtClean="0"/>
                  </a:p>
                  <a:p>
                    <a:r>
                      <a:rPr lang="ky-KG" dirty="0" smtClean="0"/>
                      <a:t>79,8</a:t>
                    </a:r>
                    <a:r>
                      <a:rPr lang="en-US" dirty="0" smtClean="0"/>
                      <a:t>%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0.13049400082191373"/>
                  <c:y val="9.8083230051009343E-2"/>
                </c:manualLayout>
              </c:layout>
              <c:tx>
                <c:rich>
                  <a:bodyPr/>
                  <a:lstStyle/>
                  <a:p>
                    <a:r>
                      <a:rPr lang="ky-KG" sz="3600" b="1" i="0" u="none" dirty="0" smtClean="0">
                        <a:solidFill>
                          <a:schemeClr val="bg1"/>
                        </a:solidFill>
                      </a:rPr>
                      <a:t>16</a:t>
                    </a:r>
                  </a:p>
                  <a:p>
                    <a:r>
                      <a:rPr lang="ky-KG" sz="2800" b="1" i="0" u="none" dirty="0" smtClean="0">
                        <a:solidFill>
                          <a:schemeClr val="bg1"/>
                        </a:solidFill>
                      </a:rPr>
                      <a:t>---------</a:t>
                    </a:r>
                    <a:r>
                      <a:rPr lang="en-US" b="1" i="0" u="none" dirty="0" smtClean="0"/>
                      <a:t> </a:t>
                    </a:r>
                    <a:endParaRPr lang="ru-RU" b="1" i="0" u="none" dirty="0" smtClean="0"/>
                  </a:p>
                  <a:p>
                    <a:r>
                      <a:rPr lang="ky-KG" b="1" dirty="0" smtClean="0"/>
                      <a:t>20</a:t>
                    </a:r>
                    <a:r>
                      <a:rPr lang="en-US" b="1" dirty="0" smtClean="0"/>
                      <a:t>,</a:t>
                    </a:r>
                    <a:r>
                      <a:rPr lang="ky-KG" b="1" dirty="0" smtClean="0"/>
                      <a:t>2</a:t>
                    </a:r>
                    <a:r>
                      <a:rPr lang="en-US" b="1" dirty="0" smtClean="0"/>
                      <a:t>%</a:t>
                    </a:r>
                    <a:endParaRPr lang="en-US" b="1" dirty="0"/>
                  </a:p>
                </c:rich>
              </c:tx>
              <c:showVal val="1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3200" dirty="0">
                        <a:solidFill>
                          <a:schemeClr val="bg1"/>
                        </a:solidFill>
                      </a:rPr>
                      <a:t>7</a:t>
                    </a:r>
                    <a:r>
                      <a:rPr lang="en-US" dirty="0"/>
                      <a:t>9</a:t>
                    </a:r>
                  </a:p>
                </c:rich>
              </c:tx>
              <c:showVal val="1"/>
            </c:dLbl>
            <c:delete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эркектер</c:v>
                </c:pt>
                <c:pt idx="1">
                  <c:v>аялдар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63</c:v>
                </c:pt>
                <c:pt idx="1">
                  <c:v>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DE9-4207-80A0-7705DF45B9C7}"/>
            </c:ext>
          </c:extLst>
        </c:ser>
        <c:firstSliceAng val="0"/>
      </c:pieChart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ky-KG" sz="2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1E2B0B-7F1F-405D-986D-5BF77FEF47BD}" type="doc">
      <dgm:prSet loTypeId="urn:microsoft.com/office/officeart/2005/8/layout/vList5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ky-KG"/>
        </a:p>
      </dgm:t>
    </dgm:pt>
    <dgm:pt modelId="{2400AEAC-9963-465D-92EB-BC85B5F735DF}">
      <dgm:prSet phldrT="[Текст]"/>
      <dgm:spPr/>
      <dgm:t>
        <a:bodyPr/>
        <a:lstStyle/>
        <a:p>
          <a:r>
            <a:rPr lang="ky-KG" dirty="0">
              <a:latin typeface="Times New Roman" panose="02020603050405020304" pitchFamily="18" charset="0"/>
              <a:cs typeface="Times New Roman" panose="02020603050405020304" pitchFamily="18" charset="0"/>
            </a:rPr>
            <a:t>7 </a:t>
          </a:r>
          <a:r>
            <a:rPr lang="ky-K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мандат/</a:t>
          </a:r>
        </a:p>
        <a:p>
          <a:r>
            <a:rPr lang="ky-K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 – аялдар үчүн</a:t>
          </a:r>
          <a:endParaRPr lang="ky-KG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0F8DD4-6E8E-4505-A940-905FDC670738}" type="parTrans" cxnId="{4A433294-F6DD-4CD7-AF1A-084E1D48E49F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500EE6-7690-4C10-832D-D9B616FF14D9}" type="sibTrans" cxnId="{4A433294-F6DD-4CD7-AF1A-084E1D48E49F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EA4B3B-E4CA-4CF8-AC7A-1A8A4366D776}">
      <dgm:prSet phldrT="[Текст]"/>
      <dgm:spPr/>
      <dgm:t>
        <a:bodyPr/>
        <a:lstStyle/>
        <a:p>
          <a:r>
            <a:rPr lang="ky-K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№1шайлоо округу </a:t>
          </a:r>
          <a:endParaRPr lang="ky-KG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A169ED-6801-4839-BE0A-10B35E3560B2}" type="parTrans" cxnId="{BB4B137C-85EE-41DF-B6DE-E7B97BB193C3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272C42-8360-4A11-B9BC-AFB07662BFD1}" type="sibTrans" cxnId="{BB4B137C-85EE-41DF-B6DE-E7B97BB193C3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BA1607-16AA-4BFB-8371-AA2BF804FF18}">
      <dgm:prSet phldrT="[Текст]"/>
      <dgm:spPr/>
      <dgm:t>
        <a:bodyPr/>
        <a:lstStyle/>
        <a:p>
          <a:r>
            <a:rPr lang="ky-K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 мандат /</a:t>
          </a:r>
        </a:p>
        <a:p>
          <a:r>
            <a:rPr lang="ky-K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3 - аялдар үчүн</a:t>
          </a:r>
          <a:endParaRPr lang="ky-KG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778CFD-C766-4449-AF6E-097F11FEDC4D}" type="parTrans" cxnId="{630CB14D-DDE8-4DB1-8210-EC001EC4E57B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D90F6C-F1BC-4F97-9535-2DFA56FF2497}" type="sibTrans" cxnId="{630CB14D-DDE8-4DB1-8210-EC001EC4E57B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F0B22B-46E5-47CF-8BF3-952D6421A2C7}">
      <dgm:prSet phldrT="[Текст]"/>
      <dgm:spPr/>
      <dgm:t>
        <a:bodyPr/>
        <a:lstStyle/>
        <a:p>
          <a:r>
            <a:rPr lang="ky-K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№2 шайлоо округу </a:t>
          </a:r>
          <a:endParaRPr lang="ky-KG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7F2AF4-E8E5-4F2A-9D09-C8DB7E396D92}" type="parTrans" cxnId="{305E29BA-6F68-4301-9C0C-E706EDE84C58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11D6F3-9DFE-4FD6-9F23-49CE32072133}" type="sibTrans" cxnId="{305E29BA-6F68-4301-9C0C-E706EDE84C58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4AD1E5-131F-48C7-A4A0-0E61BB181BEA}">
      <dgm:prSet phldrT="[Текст]"/>
      <dgm:spPr/>
      <dgm:t>
        <a:bodyPr/>
        <a:lstStyle/>
        <a:p>
          <a:r>
            <a:rPr lang="ky-K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УШК </a:t>
          </a:r>
          <a:r>
            <a:rPr lang="ky-KG" dirty="0">
              <a:latin typeface="Times New Roman" panose="02020603050405020304" pitchFamily="18" charset="0"/>
              <a:cs typeface="Times New Roman" panose="02020603050405020304" pitchFamily="18" charset="0"/>
            </a:rPr>
            <a:t>№3190, 3192</a:t>
          </a:r>
        </a:p>
      </dgm:t>
    </dgm:pt>
    <dgm:pt modelId="{26F9D5C1-6C8F-4ABD-BAF1-CF733D1AE039}" type="parTrans" cxnId="{E1845B8B-99EA-4A3C-B78D-A6DC1A2A23AF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710F1F-15F4-42BA-BE14-FC63CFF10C82}" type="sibTrans" cxnId="{E1845B8B-99EA-4A3C-B78D-A6DC1A2A23AF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02B596-B737-4601-882C-515D86EEEB97}">
      <dgm:prSet phldrT="[Текст]"/>
      <dgm:spPr/>
      <dgm:t>
        <a:bodyPr/>
        <a:lstStyle/>
        <a:p>
          <a:r>
            <a:rPr lang="ky-K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 мандат /</a:t>
          </a:r>
        </a:p>
        <a:p>
          <a:r>
            <a:rPr lang="ky-K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3 - аялдар үчүн</a:t>
          </a:r>
          <a:endParaRPr lang="ky-KG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A4710C-6217-4709-990A-DEB0F68E33F9}" type="parTrans" cxnId="{4C8B4116-6EFE-404B-B07A-0D25178A5B08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AB5A70-6520-46E5-8F46-0DA616A5FE6C}" type="sibTrans" cxnId="{4C8B4116-6EFE-404B-B07A-0D25178A5B08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FA731C-4C8E-4D59-BFF5-AC1483297397}">
      <dgm:prSet phldrT="[Текст]"/>
      <dgm:spPr/>
      <dgm:t>
        <a:bodyPr/>
        <a:lstStyle/>
        <a:p>
          <a:r>
            <a:rPr lang="ky-K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№3шайлоо округу </a:t>
          </a:r>
          <a:endParaRPr lang="ky-KG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0C380D-59F4-483E-9F06-3ED36638F9BD}" type="parTrans" cxnId="{AAF47597-A694-4237-874C-F0B215105263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2A78F4-F24D-43D2-902E-FDDE88894B8C}" type="sibTrans" cxnId="{AAF47597-A694-4237-874C-F0B215105263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C5F893-3831-47B4-B272-F01923D99251}">
      <dgm:prSet phldrT="[Текст]"/>
      <dgm:spPr/>
      <dgm:t>
        <a:bodyPr/>
        <a:lstStyle/>
        <a:p>
          <a:r>
            <a:rPr lang="ky-K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УШК </a:t>
          </a:r>
          <a:r>
            <a:rPr lang="ky-KG" dirty="0">
              <a:latin typeface="Times New Roman" panose="02020603050405020304" pitchFamily="18" charset="0"/>
              <a:cs typeface="Times New Roman" panose="02020603050405020304" pitchFamily="18" charset="0"/>
            </a:rPr>
            <a:t>№3249</a:t>
          </a:r>
        </a:p>
      </dgm:t>
    </dgm:pt>
    <dgm:pt modelId="{70753DCE-65A1-46DA-894C-AA3E102E1850}" type="parTrans" cxnId="{EBD28866-3E04-4FF5-94CB-AF04E47B732F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0DB36C-9437-4481-8DA6-3E058C867BE6}" type="sibTrans" cxnId="{EBD28866-3E04-4FF5-94CB-AF04E47B732F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BDCBCC-5F77-48FA-A18E-279884435689}">
      <dgm:prSet phldrT="[Текст]"/>
      <dgm:spPr/>
      <dgm:t>
        <a:bodyPr/>
        <a:lstStyle/>
        <a:p>
          <a:r>
            <a:rPr lang="ky-K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УШК </a:t>
          </a:r>
          <a:r>
            <a:rPr lang="ky-KG" dirty="0">
              <a:latin typeface="Times New Roman" panose="02020603050405020304" pitchFamily="18" charset="0"/>
              <a:cs typeface="Times New Roman" panose="02020603050405020304" pitchFamily="18" charset="0"/>
            </a:rPr>
            <a:t>№</a:t>
          </a:r>
          <a:r>
            <a:rPr lang="ky-KG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3191</a:t>
          </a:r>
          <a:endParaRPr lang="ky-KG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D140B0-AF7D-47FB-A313-02FFCDB806D1}" type="sibTrans" cxnId="{9ECC9E63-FF42-4CF8-8436-70606377378D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2518B5-33E2-41BE-BB47-7D032620C580}" type="parTrans" cxnId="{9ECC9E63-FF42-4CF8-8436-70606377378D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8C8EF8-53B7-4869-B31D-BD061E7A659F}" type="pres">
      <dgm:prSet presAssocID="{661E2B0B-7F1F-405D-986D-5BF77FEF47B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4953567-497D-4985-8554-12853C03CBBA}" type="pres">
      <dgm:prSet presAssocID="{2400AEAC-9963-465D-92EB-BC85B5F735DF}" presName="linNode" presStyleCnt="0"/>
      <dgm:spPr/>
      <dgm:t>
        <a:bodyPr/>
        <a:lstStyle/>
        <a:p>
          <a:endParaRPr lang="ru-RU"/>
        </a:p>
      </dgm:t>
    </dgm:pt>
    <dgm:pt modelId="{2DF3344E-8DDC-497B-A2A4-09565A2082BD}" type="pres">
      <dgm:prSet presAssocID="{2400AEAC-9963-465D-92EB-BC85B5F735DF}" presName="parentText" presStyleLbl="node1" presStyleIdx="0" presStyleCnt="3" custLinFactNeighborX="-428" custLinFactNeighborY="2168">
        <dgm:presLayoutVars>
          <dgm:chMax val="1"/>
          <dgm:bulletEnabled val="1"/>
        </dgm:presLayoutVars>
      </dgm:prSet>
      <dgm:spPr/>
      <dgm:t>
        <a:bodyPr/>
        <a:lstStyle/>
        <a:p>
          <a:endParaRPr lang="ky-KG"/>
        </a:p>
      </dgm:t>
    </dgm:pt>
    <dgm:pt modelId="{6D77072A-BCE6-4F35-94DD-E09E560DD73E}" type="pres">
      <dgm:prSet presAssocID="{2400AEAC-9963-465D-92EB-BC85B5F735DF}" presName="descendantText" presStyleLbl="alignAccFollowNode1" presStyleIdx="0" presStyleCnt="3" custLinFactNeighborX="-760" custLinFactNeighborY="2710">
        <dgm:presLayoutVars>
          <dgm:bulletEnabled val="1"/>
        </dgm:presLayoutVars>
      </dgm:prSet>
      <dgm:spPr/>
      <dgm:t>
        <a:bodyPr/>
        <a:lstStyle/>
        <a:p>
          <a:endParaRPr lang="ky-KG"/>
        </a:p>
      </dgm:t>
    </dgm:pt>
    <dgm:pt modelId="{AF49034A-4345-4A9B-8E12-DC44413FB70F}" type="pres">
      <dgm:prSet presAssocID="{16500EE6-7690-4C10-832D-D9B616FF14D9}" presName="sp" presStyleCnt="0"/>
      <dgm:spPr/>
      <dgm:t>
        <a:bodyPr/>
        <a:lstStyle/>
        <a:p>
          <a:endParaRPr lang="ru-RU"/>
        </a:p>
      </dgm:t>
    </dgm:pt>
    <dgm:pt modelId="{1AC0D4DA-9B2C-41D8-8C25-5AAFF2AA4126}" type="pres">
      <dgm:prSet presAssocID="{9ABA1607-16AA-4BFB-8371-AA2BF804FF18}" presName="linNode" presStyleCnt="0"/>
      <dgm:spPr/>
      <dgm:t>
        <a:bodyPr/>
        <a:lstStyle/>
        <a:p>
          <a:endParaRPr lang="ru-RU"/>
        </a:p>
      </dgm:t>
    </dgm:pt>
    <dgm:pt modelId="{52F12315-CAAA-40CA-B6B2-1FB3C17AADBA}" type="pres">
      <dgm:prSet presAssocID="{9ABA1607-16AA-4BFB-8371-AA2BF804FF18}" presName="parentText" presStyleLbl="node1" presStyleIdx="1" presStyleCnt="3" custLinFactNeighborX="-428" custLinFactNeighborY="216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279C69-FE03-4612-BF48-0D85425A1640}" type="pres">
      <dgm:prSet presAssocID="{9ABA1607-16AA-4BFB-8371-AA2BF804FF18}" presName="descendantText" presStyleLbl="alignAccFollowNode1" presStyleIdx="1" presStyleCnt="3" custLinFactNeighborX="-760" custLinFactNeighborY="2710">
        <dgm:presLayoutVars>
          <dgm:bulletEnabled val="1"/>
        </dgm:presLayoutVars>
      </dgm:prSet>
      <dgm:spPr/>
      <dgm:t>
        <a:bodyPr/>
        <a:lstStyle/>
        <a:p>
          <a:endParaRPr lang="ky-KG"/>
        </a:p>
      </dgm:t>
    </dgm:pt>
    <dgm:pt modelId="{199944BB-FC9E-4BCD-80EF-7FAAFC6647CE}" type="pres">
      <dgm:prSet presAssocID="{3CD90F6C-F1BC-4F97-9535-2DFA56FF2497}" presName="sp" presStyleCnt="0"/>
      <dgm:spPr/>
      <dgm:t>
        <a:bodyPr/>
        <a:lstStyle/>
        <a:p>
          <a:endParaRPr lang="ru-RU"/>
        </a:p>
      </dgm:t>
    </dgm:pt>
    <dgm:pt modelId="{6BFE28D4-5B68-4E5A-B402-95EEFF890ECF}" type="pres">
      <dgm:prSet presAssocID="{F202B596-B737-4601-882C-515D86EEEB97}" presName="linNode" presStyleCnt="0"/>
      <dgm:spPr/>
      <dgm:t>
        <a:bodyPr/>
        <a:lstStyle/>
        <a:p>
          <a:endParaRPr lang="ru-RU"/>
        </a:p>
      </dgm:t>
    </dgm:pt>
    <dgm:pt modelId="{C56B70CD-8217-47BB-8D0E-59214BEC2BDC}" type="pres">
      <dgm:prSet presAssocID="{F202B596-B737-4601-882C-515D86EEEB97}" presName="parentText" presStyleLbl="node1" presStyleIdx="2" presStyleCnt="3" custLinFactNeighborX="-428" custLinFactNeighborY="216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0A8996-B361-4CDC-AD79-EA08CC64CEF3}" type="pres">
      <dgm:prSet presAssocID="{F202B596-B737-4601-882C-515D86EEEB97}" presName="descendantText" presStyleLbl="alignAccFollowNode1" presStyleIdx="2" presStyleCnt="3" custLinFactNeighborX="-760" custLinFactNeighborY="27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8B4116-6EFE-404B-B07A-0D25178A5B08}" srcId="{661E2B0B-7F1F-405D-986D-5BF77FEF47BD}" destId="{F202B596-B737-4601-882C-515D86EEEB97}" srcOrd="2" destOrd="0" parTransId="{C7A4710C-6217-4709-990A-DEB0F68E33F9}" sibTransId="{7BAB5A70-6520-46E5-8F46-0DA616A5FE6C}"/>
    <dgm:cxn modelId="{4A433294-F6DD-4CD7-AF1A-084E1D48E49F}" srcId="{661E2B0B-7F1F-405D-986D-5BF77FEF47BD}" destId="{2400AEAC-9963-465D-92EB-BC85B5F735DF}" srcOrd="0" destOrd="0" parTransId="{8E0F8DD4-6E8E-4505-A940-905FDC670738}" sibTransId="{16500EE6-7690-4C10-832D-D9B616FF14D9}"/>
    <dgm:cxn modelId="{9ECC9E63-FF42-4CF8-8436-70606377378D}" srcId="{2400AEAC-9963-465D-92EB-BC85B5F735DF}" destId="{56BDCBCC-5F77-48FA-A18E-279884435689}" srcOrd="1" destOrd="0" parTransId="{722518B5-33E2-41BE-BB47-7D032620C580}" sibTransId="{A7D140B0-AF7D-47FB-A313-02FFCDB806D1}"/>
    <dgm:cxn modelId="{F5C67812-F50A-46B7-8796-D3EE3B47DEA8}" type="presOf" srcId="{5B4AD1E5-131F-48C7-A4A0-0E61BB181BEA}" destId="{D0279C69-FE03-4612-BF48-0D85425A1640}" srcOrd="0" destOrd="1" presId="urn:microsoft.com/office/officeart/2005/8/layout/vList5"/>
    <dgm:cxn modelId="{E1845B8B-99EA-4A3C-B78D-A6DC1A2A23AF}" srcId="{9ABA1607-16AA-4BFB-8371-AA2BF804FF18}" destId="{5B4AD1E5-131F-48C7-A4A0-0E61BB181BEA}" srcOrd="1" destOrd="0" parTransId="{26F9D5C1-6C8F-4ABD-BAF1-CF733D1AE039}" sibTransId="{2D710F1F-15F4-42BA-BE14-FC63CFF10C82}"/>
    <dgm:cxn modelId="{DB5FAD53-721F-4260-A152-F0B8B940E583}" type="presOf" srcId="{F202B596-B737-4601-882C-515D86EEEB97}" destId="{C56B70CD-8217-47BB-8D0E-59214BEC2BDC}" srcOrd="0" destOrd="0" presId="urn:microsoft.com/office/officeart/2005/8/layout/vList5"/>
    <dgm:cxn modelId="{6663C05E-1F03-4E89-9DF9-6E374CE67B5D}" type="presOf" srcId="{661E2B0B-7F1F-405D-986D-5BF77FEF47BD}" destId="{E98C8EF8-53B7-4869-B31D-BD061E7A659F}" srcOrd="0" destOrd="0" presId="urn:microsoft.com/office/officeart/2005/8/layout/vList5"/>
    <dgm:cxn modelId="{A8457673-8CB2-4C65-A79F-207C204923B3}" type="presOf" srcId="{F9C5F893-3831-47B4-B272-F01923D99251}" destId="{3E0A8996-B361-4CDC-AD79-EA08CC64CEF3}" srcOrd="0" destOrd="1" presId="urn:microsoft.com/office/officeart/2005/8/layout/vList5"/>
    <dgm:cxn modelId="{305E29BA-6F68-4301-9C0C-E706EDE84C58}" srcId="{9ABA1607-16AA-4BFB-8371-AA2BF804FF18}" destId="{50F0B22B-46E5-47CF-8BF3-952D6421A2C7}" srcOrd="0" destOrd="0" parTransId="{077F2AF4-E8E5-4F2A-9D09-C8DB7E396D92}" sibTransId="{4311D6F3-9DFE-4FD6-9F23-49CE32072133}"/>
    <dgm:cxn modelId="{EBD28866-3E04-4FF5-94CB-AF04E47B732F}" srcId="{F202B596-B737-4601-882C-515D86EEEB97}" destId="{F9C5F893-3831-47B4-B272-F01923D99251}" srcOrd="1" destOrd="0" parTransId="{70753DCE-65A1-46DA-894C-AA3E102E1850}" sibTransId="{2C0DB36C-9437-4481-8DA6-3E058C867BE6}"/>
    <dgm:cxn modelId="{3ADCD06B-20FE-4B12-9150-1F4DEC3071A1}" type="presOf" srcId="{2400AEAC-9963-465D-92EB-BC85B5F735DF}" destId="{2DF3344E-8DDC-497B-A2A4-09565A2082BD}" srcOrd="0" destOrd="0" presId="urn:microsoft.com/office/officeart/2005/8/layout/vList5"/>
    <dgm:cxn modelId="{BB4B137C-85EE-41DF-B6DE-E7B97BB193C3}" srcId="{2400AEAC-9963-465D-92EB-BC85B5F735DF}" destId="{52EA4B3B-E4CA-4CF8-AC7A-1A8A4366D776}" srcOrd="0" destOrd="0" parTransId="{3AA169ED-6801-4839-BE0A-10B35E3560B2}" sibTransId="{57272C42-8360-4A11-B9BC-AFB07662BFD1}"/>
    <dgm:cxn modelId="{00949229-9AE5-4A00-9768-06DDEB283191}" type="presOf" srcId="{50F0B22B-46E5-47CF-8BF3-952D6421A2C7}" destId="{D0279C69-FE03-4612-BF48-0D85425A1640}" srcOrd="0" destOrd="0" presId="urn:microsoft.com/office/officeart/2005/8/layout/vList5"/>
    <dgm:cxn modelId="{53145F0B-5DCD-45CE-B395-A0C1BEAAEE7A}" type="presOf" srcId="{9ABA1607-16AA-4BFB-8371-AA2BF804FF18}" destId="{52F12315-CAAA-40CA-B6B2-1FB3C17AADBA}" srcOrd="0" destOrd="0" presId="urn:microsoft.com/office/officeart/2005/8/layout/vList5"/>
    <dgm:cxn modelId="{AAF47597-A694-4237-874C-F0B215105263}" srcId="{F202B596-B737-4601-882C-515D86EEEB97}" destId="{B8FA731C-4C8E-4D59-BFF5-AC1483297397}" srcOrd="0" destOrd="0" parTransId="{B10C380D-59F4-483E-9F06-3ED36638F9BD}" sibTransId="{E72A78F4-F24D-43D2-902E-FDDE88894B8C}"/>
    <dgm:cxn modelId="{3B258674-C49F-440E-839E-5228D5A7006F}" type="presOf" srcId="{52EA4B3B-E4CA-4CF8-AC7A-1A8A4366D776}" destId="{6D77072A-BCE6-4F35-94DD-E09E560DD73E}" srcOrd="0" destOrd="0" presId="urn:microsoft.com/office/officeart/2005/8/layout/vList5"/>
    <dgm:cxn modelId="{68F017D8-5144-4F41-A3C3-0EA3A26B4872}" type="presOf" srcId="{56BDCBCC-5F77-48FA-A18E-279884435689}" destId="{6D77072A-BCE6-4F35-94DD-E09E560DD73E}" srcOrd="0" destOrd="1" presId="urn:microsoft.com/office/officeart/2005/8/layout/vList5"/>
    <dgm:cxn modelId="{002BEE28-F726-438E-A48D-BE498A03F43B}" type="presOf" srcId="{B8FA731C-4C8E-4D59-BFF5-AC1483297397}" destId="{3E0A8996-B361-4CDC-AD79-EA08CC64CEF3}" srcOrd="0" destOrd="0" presId="urn:microsoft.com/office/officeart/2005/8/layout/vList5"/>
    <dgm:cxn modelId="{630CB14D-DDE8-4DB1-8210-EC001EC4E57B}" srcId="{661E2B0B-7F1F-405D-986D-5BF77FEF47BD}" destId="{9ABA1607-16AA-4BFB-8371-AA2BF804FF18}" srcOrd="1" destOrd="0" parTransId="{21778CFD-C766-4449-AF6E-097F11FEDC4D}" sibTransId="{3CD90F6C-F1BC-4F97-9535-2DFA56FF2497}"/>
    <dgm:cxn modelId="{0ED33616-1E9E-4ADA-85F9-712EABDDB582}" type="presParOf" srcId="{E98C8EF8-53B7-4869-B31D-BD061E7A659F}" destId="{04953567-497D-4985-8554-12853C03CBBA}" srcOrd="0" destOrd="0" presId="urn:microsoft.com/office/officeart/2005/8/layout/vList5"/>
    <dgm:cxn modelId="{67BFAF93-4336-46CC-9CF7-67E1CEC6C99F}" type="presParOf" srcId="{04953567-497D-4985-8554-12853C03CBBA}" destId="{2DF3344E-8DDC-497B-A2A4-09565A2082BD}" srcOrd="0" destOrd="0" presId="urn:microsoft.com/office/officeart/2005/8/layout/vList5"/>
    <dgm:cxn modelId="{CDD1FFDC-91E0-4EF1-A2C4-1865222B51AA}" type="presParOf" srcId="{04953567-497D-4985-8554-12853C03CBBA}" destId="{6D77072A-BCE6-4F35-94DD-E09E560DD73E}" srcOrd="1" destOrd="0" presId="urn:microsoft.com/office/officeart/2005/8/layout/vList5"/>
    <dgm:cxn modelId="{4063DDEA-608D-41A6-9640-71C14E4C7858}" type="presParOf" srcId="{E98C8EF8-53B7-4869-B31D-BD061E7A659F}" destId="{AF49034A-4345-4A9B-8E12-DC44413FB70F}" srcOrd="1" destOrd="0" presId="urn:microsoft.com/office/officeart/2005/8/layout/vList5"/>
    <dgm:cxn modelId="{4D846345-E24F-416C-9D28-7B5A32BD99B1}" type="presParOf" srcId="{E98C8EF8-53B7-4869-B31D-BD061E7A659F}" destId="{1AC0D4DA-9B2C-41D8-8C25-5AAFF2AA4126}" srcOrd="2" destOrd="0" presId="urn:microsoft.com/office/officeart/2005/8/layout/vList5"/>
    <dgm:cxn modelId="{7ABD1C73-9233-4DE1-880C-6924C6AA8C46}" type="presParOf" srcId="{1AC0D4DA-9B2C-41D8-8C25-5AAFF2AA4126}" destId="{52F12315-CAAA-40CA-B6B2-1FB3C17AADBA}" srcOrd="0" destOrd="0" presId="urn:microsoft.com/office/officeart/2005/8/layout/vList5"/>
    <dgm:cxn modelId="{EF95FE4F-67DB-4992-87F6-BC457A10B5C8}" type="presParOf" srcId="{1AC0D4DA-9B2C-41D8-8C25-5AAFF2AA4126}" destId="{D0279C69-FE03-4612-BF48-0D85425A1640}" srcOrd="1" destOrd="0" presId="urn:microsoft.com/office/officeart/2005/8/layout/vList5"/>
    <dgm:cxn modelId="{DCA0CDC7-B3F8-4882-A854-BF33FDC49213}" type="presParOf" srcId="{E98C8EF8-53B7-4869-B31D-BD061E7A659F}" destId="{199944BB-FC9E-4BCD-80EF-7FAAFC6647CE}" srcOrd="3" destOrd="0" presId="urn:microsoft.com/office/officeart/2005/8/layout/vList5"/>
    <dgm:cxn modelId="{1F244A81-6780-42FE-9E97-270BA0398294}" type="presParOf" srcId="{E98C8EF8-53B7-4869-B31D-BD061E7A659F}" destId="{6BFE28D4-5B68-4E5A-B402-95EEFF890ECF}" srcOrd="4" destOrd="0" presId="urn:microsoft.com/office/officeart/2005/8/layout/vList5"/>
    <dgm:cxn modelId="{B1A1E180-9AA5-4CAB-8233-6C5201ED05C7}" type="presParOf" srcId="{6BFE28D4-5B68-4E5A-B402-95EEFF890ECF}" destId="{C56B70CD-8217-47BB-8D0E-59214BEC2BDC}" srcOrd="0" destOrd="0" presId="urn:microsoft.com/office/officeart/2005/8/layout/vList5"/>
    <dgm:cxn modelId="{3A4EEEC1-C390-48F4-976F-B6357E8C6C52}" type="presParOf" srcId="{6BFE28D4-5B68-4E5A-B402-95EEFF890ECF}" destId="{3E0A8996-B361-4CDC-AD79-EA08CC64CEF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CE2970-4F6A-4AA9-B244-1E19D6CA208A}" type="doc">
      <dgm:prSet loTypeId="urn:microsoft.com/office/officeart/2005/8/layout/default#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299A01F0-0738-434F-A030-40FB79C8F87A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Баткен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облусу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: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2 а/к – 32 мандат</a:t>
          </a:r>
        </a:p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13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резервдеги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мандат  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(41%)</a:t>
          </a:r>
          <a:endParaRPr lang="ru-RU" dirty="0"/>
        </a:p>
      </dgm:t>
    </dgm:pt>
    <dgm:pt modelId="{0B1F51E3-425B-4216-ADA4-4ACC5A22069D}" type="parTrans" cxnId="{96684B89-17A2-4219-BFFD-6A4CA464E128}">
      <dgm:prSet/>
      <dgm:spPr/>
      <dgm:t>
        <a:bodyPr/>
        <a:lstStyle/>
        <a:p>
          <a:endParaRPr lang="ru-RU"/>
        </a:p>
      </dgm:t>
    </dgm:pt>
    <dgm:pt modelId="{408CC570-214B-46DB-BD35-14616ECF3983}" type="sibTrans" cxnId="{96684B89-17A2-4219-BFFD-6A4CA464E128}">
      <dgm:prSet/>
      <dgm:spPr/>
      <dgm:t>
        <a:bodyPr/>
        <a:lstStyle/>
        <a:p>
          <a:endParaRPr lang="ru-RU"/>
        </a:p>
      </dgm:t>
    </dgm:pt>
    <dgm:pt modelId="{2F638322-C1AA-4B46-9064-E0A721B93B6D}">
      <dgm:prSet phldrT="[Текст]"/>
      <dgm:spPr/>
      <dgm:t>
        <a:bodyPr/>
        <a:lstStyle/>
        <a:p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Жалал-Абад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облусу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: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1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ш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/к – 31 мандат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3 а/к – 43 мандат</a:t>
          </a:r>
        </a:p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18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резервдеги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мандат 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(41,9%)</a:t>
          </a:r>
          <a:endParaRPr lang="ru-RU" dirty="0"/>
        </a:p>
      </dgm:t>
    </dgm:pt>
    <dgm:pt modelId="{62119849-BBDB-4605-A1FF-DAEB9455D0FA}" type="parTrans" cxnId="{75DD6BFB-A125-4CFC-9D40-E2508FC4659A}">
      <dgm:prSet/>
      <dgm:spPr/>
      <dgm:t>
        <a:bodyPr/>
        <a:lstStyle/>
        <a:p>
          <a:endParaRPr lang="ru-RU"/>
        </a:p>
      </dgm:t>
    </dgm:pt>
    <dgm:pt modelId="{9474FC0B-7A76-4B49-9FDE-F7CE74994CE3}" type="sibTrans" cxnId="{75DD6BFB-A125-4CFC-9D40-E2508FC4659A}">
      <dgm:prSet/>
      <dgm:spPr/>
      <dgm:t>
        <a:bodyPr/>
        <a:lstStyle/>
        <a:p>
          <a:endParaRPr lang="ru-RU"/>
        </a:p>
      </dgm:t>
    </dgm:pt>
    <dgm:pt modelId="{30C24CEE-442C-4AF4-817C-6CF89AF532C2}">
      <dgm:prSet phldrT="[Текст]"/>
      <dgm:spPr/>
      <dgm:t>
        <a:bodyPr/>
        <a:lstStyle/>
        <a:p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Ысык-Көл облусу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: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2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ш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/к – 62 мандат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2 а/к – 22 мандат</a:t>
          </a:r>
        </a:p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8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резервдеги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мандат 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(36,4%)</a:t>
          </a:r>
        </a:p>
      </dgm:t>
    </dgm:pt>
    <dgm:pt modelId="{724B5509-C820-4093-9732-0D7793E52959}" type="parTrans" cxnId="{F0326182-D9F1-4CAC-B96D-5480E0157F76}">
      <dgm:prSet/>
      <dgm:spPr/>
      <dgm:t>
        <a:bodyPr/>
        <a:lstStyle/>
        <a:p>
          <a:endParaRPr lang="ru-RU"/>
        </a:p>
      </dgm:t>
    </dgm:pt>
    <dgm:pt modelId="{85C8B6C7-AB00-47A9-9070-BFE91B77FF1C}" type="sibTrans" cxnId="{F0326182-D9F1-4CAC-B96D-5480E0157F76}">
      <dgm:prSet/>
      <dgm:spPr/>
      <dgm:t>
        <a:bodyPr/>
        <a:lstStyle/>
        <a:p>
          <a:endParaRPr lang="ru-RU"/>
        </a:p>
      </dgm:t>
    </dgm:pt>
    <dgm:pt modelId="{C42BF3AD-5BFF-4C82-9977-65C3D933DF2B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Ош 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облусу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: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Ош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шаары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– 45 мандат,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8 а/к – 148 мандат</a:t>
          </a:r>
        </a:p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56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резервдеги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мандат 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(38%)</a:t>
          </a:r>
        </a:p>
      </dgm:t>
    </dgm:pt>
    <dgm:pt modelId="{EEB8CA6E-31DA-4155-B080-C56D223EA585}" type="parTrans" cxnId="{B3B135EC-D830-4EB1-8CE8-379A6BE12C90}">
      <dgm:prSet/>
      <dgm:spPr/>
      <dgm:t>
        <a:bodyPr/>
        <a:lstStyle/>
        <a:p>
          <a:endParaRPr lang="ru-RU"/>
        </a:p>
      </dgm:t>
    </dgm:pt>
    <dgm:pt modelId="{27DCA7AB-DE1B-45DB-BEE9-27803059A609}" type="sibTrans" cxnId="{B3B135EC-D830-4EB1-8CE8-379A6BE12C90}">
      <dgm:prSet/>
      <dgm:spPr/>
      <dgm:t>
        <a:bodyPr/>
        <a:lstStyle/>
        <a:p>
          <a:endParaRPr lang="ru-RU"/>
        </a:p>
      </dgm:t>
    </dgm:pt>
    <dgm:pt modelId="{88A23F9C-395E-4367-BC45-5F95A2FCA21C}">
      <dgm:prSet phldrT="[Текст]"/>
      <dgm:spPr/>
      <dgm:t>
        <a:bodyPr/>
        <a:lstStyle/>
        <a:p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Чүй облусу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: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1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ш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/к – 31 мандат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2 а/к – 22 мандат</a:t>
          </a:r>
        </a:p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9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резервдеги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мандат 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(40,9%)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89F061-3369-48CC-A21C-2A1F065F6A33}" type="parTrans" cxnId="{9FFB3DDF-F13C-4FEA-859B-CF60D239EBA0}">
      <dgm:prSet/>
      <dgm:spPr/>
      <dgm:t>
        <a:bodyPr/>
        <a:lstStyle/>
        <a:p>
          <a:endParaRPr lang="ru-RU"/>
        </a:p>
      </dgm:t>
    </dgm:pt>
    <dgm:pt modelId="{21D2B475-9DB8-48AF-BB11-3279A10581BA}" type="sibTrans" cxnId="{9FFB3DDF-F13C-4FEA-859B-CF60D239EBA0}">
      <dgm:prSet/>
      <dgm:spPr/>
      <dgm:t>
        <a:bodyPr/>
        <a:lstStyle/>
        <a:p>
          <a:endParaRPr lang="ru-RU"/>
        </a:p>
      </dgm:t>
    </dgm:pt>
    <dgm:pt modelId="{B789FEFB-0907-477C-8DE5-2B7587E9FF93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Нарын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облусу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:</a:t>
          </a:r>
        </a:p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8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а/к – 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98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мандат</a:t>
          </a:r>
        </a:p>
        <a:p>
          <a:r>
            <a:rPr lang="en-US" b="1" dirty="0" smtClean="0">
              <a:latin typeface="Times New Roman" pitchFamily="18" charset="0"/>
              <a:cs typeface="Times New Roman" pitchFamily="18" charset="0"/>
            </a:rPr>
            <a:t>37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резервдеги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мандат 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(3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7,7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%)</a:t>
          </a:r>
        </a:p>
      </dgm:t>
    </dgm:pt>
    <dgm:pt modelId="{E0CF49E6-FF97-4E22-973D-447E1EB7EBDA}" type="parTrans" cxnId="{5349609B-CB63-4951-A3CF-80AB166E5AAE}">
      <dgm:prSet/>
      <dgm:spPr/>
      <dgm:t>
        <a:bodyPr/>
        <a:lstStyle/>
        <a:p>
          <a:endParaRPr lang="ru-RU"/>
        </a:p>
      </dgm:t>
    </dgm:pt>
    <dgm:pt modelId="{E181433A-C9D3-488A-B6B1-EE8B676286AF}" type="sibTrans" cxnId="{5349609B-CB63-4951-A3CF-80AB166E5AAE}">
      <dgm:prSet/>
      <dgm:spPr/>
      <dgm:t>
        <a:bodyPr/>
        <a:lstStyle/>
        <a:p>
          <a:endParaRPr lang="ru-RU"/>
        </a:p>
      </dgm:t>
    </dgm:pt>
    <dgm:pt modelId="{4BBBC670-0535-4050-A9CB-57380554B23A}" type="pres">
      <dgm:prSet presAssocID="{6BCE2970-4F6A-4AA9-B244-1E19D6CA208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8A1D960-4939-4F13-B8E1-983BF84BE9B4}" type="pres">
      <dgm:prSet presAssocID="{299A01F0-0738-434F-A030-40FB79C8F87A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8CE087-0018-491D-B423-840CA407F993}" type="pres">
      <dgm:prSet presAssocID="{408CC570-214B-46DB-BD35-14616ECF3983}" presName="sibTrans" presStyleCnt="0"/>
      <dgm:spPr/>
    </dgm:pt>
    <dgm:pt modelId="{86FA6382-BDAF-4597-85EE-A92744B9C5D6}" type="pres">
      <dgm:prSet presAssocID="{2F638322-C1AA-4B46-9064-E0A721B93B6D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8B54DB-8965-4AB4-98DA-CDF91C37A69D}" type="pres">
      <dgm:prSet presAssocID="{9474FC0B-7A76-4B49-9FDE-F7CE74994CE3}" presName="sibTrans" presStyleCnt="0"/>
      <dgm:spPr/>
    </dgm:pt>
    <dgm:pt modelId="{BD7C5F10-2E3F-4E38-BE48-B372E809AD5B}" type="pres">
      <dgm:prSet presAssocID="{30C24CEE-442C-4AF4-817C-6CF89AF532C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989149-4A8C-466F-A9D6-2BC219260A20}" type="pres">
      <dgm:prSet presAssocID="{85C8B6C7-AB00-47A9-9070-BFE91B77FF1C}" presName="sibTrans" presStyleCnt="0"/>
      <dgm:spPr/>
    </dgm:pt>
    <dgm:pt modelId="{0AA3A1DF-63D8-44D9-8106-9D4B51D0C04F}" type="pres">
      <dgm:prSet presAssocID="{B789FEFB-0907-477C-8DE5-2B7587E9FF93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A8AC6-0A26-4CD0-AB3C-E954CEA1FC4C}" type="pres">
      <dgm:prSet presAssocID="{E181433A-C9D3-488A-B6B1-EE8B676286AF}" presName="sibTrans" presStyleCnt="0"/>
      <dgm:spPr/>
    </dgm:pt>
    <dgm:pt modelId="{7C0C5A39-4B94-4F8B-A06E-BE4AA4C9F495}" type="pres">
      <dgm:prSet presAssocID="{C42BF3AD-5BFF-4C82-9977-65C3D933DF2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DA92BF-1FB3-49E1-95FB-56EB9D804CE6}" type="pres">
      <dgm:prSet presAssocID="{27DCA7AB-DE1B-45DB-BEE9-27803059A609}" presName="sibTrans" presStyleCnt="0"/>
      <dgm:spPr/>
    </dgm:pt>
    <dgm:pt modelId="{BC5CFF16-9023-4DAA-985B-F47A982179E9}" type="pres">
      <dgm:prSet presAssocID="{88A23F9C-395E-4367-BC45-5F95A2FCA21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EAC9F9A-15D4-4FB5-9ADC-4F04D0AF9A42}" type="presOf" srcId="{30C24CEE-442C-4AF4-817C-6CF89AF532C2}" destId="{BD7C5F10-2E3F-4E38-BE48-B372E809AD5B}" srcOrd="0" destOrd="0" presId="urn:microsoft.com/office/officeart/2005/8/layout/default#2"/>
    <dgm:cxn modelId="{5349609B-CB63-4951-A3CF-80AB166E5AAE}" srcId="{6BCE2970-4F6A-4AA9-B244-1E19D6CA208A}" destId="{B789FEFB-0907-477C-8DE5-2B7587E9FF93}" srcOrd="3" destOrd="0" parTransId="{E0CF49E6-FF97-4E22-973D-447E1EB7EBDA}" sibTransId="{E181433A-C9D3-488A-B6B1-EE8B676286AF}"/>
    <dgm:cxn modelId="{B00F56F5-B0E5-4A6D-9F12-25C93AFCB877}" type="presOf" srcId="{B789FEFB-0907-477C-8DE5-2B7587E9FF93}" destId="{0AA3A1DF-63D8-44D9-8106-9D4B51D0C04F}" srcOrd="0" destOrd="0" presId="urn:microsoft.com/office/officeart/2005/8/layout/default#2"/>
    <dgm:cxn modelId="{1DC88ABB-286A-430A-B0DE-833FD4282037}" type="presOf" srcId="{299A01F0-0738-434F-A030-40FB79C8F87A}" destId="{68A1D960-4939-4F13-B8E1-983BF84BE9B4}" srcOrd="0" destOrd="0" presId="urn:microsoft.com/office/officeart/2005/8/layout/default#2"/>
    <dgm:cxn modelId="{9FFB3DDF-F13C-4FEA-859B-CF60D239EBA0}" srcId="{6BCE2970-4F6A-4AA9-B244-1E19D6CA208A}" destId="{88A23F9C-395E-4367-BC45-5F95A2FCA21C}" srcOrd="5" destOrd="0" parTransId="{5889F061-3369-48CC-A21C-2A1F065F6A33}" sibTransId="{21D2B475-9DB8-48AF-BB11-3279A10581BA}"/>
    <dgm:cxn modelId="{96684B89-17A2-4219-BFFD-6A4CA464E128}" srcId="{6BCE2970-4F6A-4AA9-B244-1E19D6CA208A}" destId="{299A01F0-0738-434F-A030-40FB79C8F87A}" srcOrd="0" destOrd="0" parTransId="{0B1F51E3-425B-4216-ADA4-4ACC5A22069D}" sibTransId="{408CC570-214B-46DB-BD35-14616ECF3983}"/>
    <dgm:cxn modelId="{62669BAA-101B-4C8C-AED0-0E9CF9E7A661}" type="presOf" srcId="{6BCE2970-4F6A-4AA9-B244-1E19D6CA208A}" destId="{4BBBC670-0535-4050-A9CB-57380554B23A}" srcOrd="0" destOrd="0" presId="urn:microsoft.com/office/officeart/2005/8/layout/default#2"/>
    <dgm:cxn modelId="{B3B135EC-D830-4EB1-8CE8-379A6BE12C90}" srcId="{6BCE2970-4F6A-4AA9-B244-1E19D6CA208A}" destId="{C42BF3AD-5BFF-4C82-9977-65C3D933DF2B}" srcOrd="4" destOrd="0" parTransId="{EEB8CA6E-31DA-4155-B080-C56D223EA585}" sibTransId="{27DCA7AB-DE1B-45DB-BEE9-27803059A609}"/>
    <dgm:cxn modelId="{F0326182-D9F1-4CAC-B96D-5480E0157F76}" srcId="{6BCE2970-4F6A-4AA9-B244-1E19D6CA208A}" destId="{30C24CEE-442C-4AF4-817C-6CF89AF532C2}" srcOrd="2" destOrd="0" parTransId="{724B5509-C820-4093-9732-0D7793E52959}" sibTransId="{85C8B6C7-AB00-47A9-9070-BFE91B77FF1C}"/>
    <dgm:cxn modelId="{75DD6BFB-A125-4CFC-9D40-E2508FC4659A}" srcId="{6BCE2970-4F6A-4AA9-B244-1E19D6CA208A}" destId="{2F638322-C1AA-4B46-9064-E0A721B93B6D}" srcOrd="1" destOrd="0" parTransId="{62119849-BBDB-4605-A1FF-DAEB9455D0FA}" sibTransId="{9474FC0B-7A76-4B49-9FDE-F7CE74994CE3}"/>
    <dgm:cxn modelId="{5B41F39D-56DD-4B7D-AB75-82914AD46495}" type="presOf" srcId="{C42BF3AD-5BFF-4C82-9977-65C3D933DF2B}" destId="{7C0C5A39-4B94-4F8B-A06E-BE4AA4C9F495}" srcOrd="0" destOrd="0" presId="urn:microsoft.com/office/officeart/2005/8/layout/default#2"/>
    <dgm:cxn modelId="{F6EC9EBA-6AD4-482B-B0E7-52317A784615}" type="presOf" srcId="{2F638322-C1AA-4B46-9064-E0A721B93B6D}" destId="{86FA6382-BDAF-4597-85EE-A92744B9C5D6}" srcOrd="0" destOrd="0" presId="urn:microsoft.com/office/officeart/2005/8/layout/default#2"/>
    <dgm:cxn modelId="{1BC3E403-9B05-481E-8CD5-33BF569EDB70}" type="presOf" srcId="{88A23F9C-395E-4367-BC45-5F95A2FCA21C}" destId="{BC5CFF16-9023-4DAA-985B-F47A982179E9}" srcOrd="0" destOrd="0" presId="urn:microsoft.com/office/officeart/2005/8/layout/default#2"/>
    <dgm:cxn modelId="{1FAAB46B-7F7F-4520-8BE9-57B0113B901F}" type="presParOf" srcId="{4BBBC670-0535-4050-A9CB-57380554B23A}" destId="{68A1D960-4939-4F13-B8E1-983BF84BE9B4}" srcOrd="0" destOrd="0" presId="urn:microsoft.com/office/officeart/2005/8/layout/default#2"/>
    <dgm:cxn modelId="{8502E6F6-4AC6-4854-8596-9605934970D6}" type="presParOf" srcId="{4BBBC670-0535-4050-A9CB-57380554B23A}" destId="{D58CE087-0018-491D-B423-840CA407F993}" srcOrd="1" destOrd="0" presId="urn:microsoft.com/office/officeart/2005/8/layout/default#2"/>
    <dgm:cxn modelId="{B29B66E3-6E36-4EE0-95E9-FD269CEA5351}" type="presParOf" srcId="{4BBBC670-0535-4050-A9CB-57380554B23A}" destId="{86FA6382-BDAF-4597-85EE-A92744B9C5D6}" srcOrd="2" destOrd="0" presId="urn:microsoft.com/office/officeart/2005/8/layout/default#2"/>
    <dgm:cxn modelId="{67005358-8755-4382-8C2D-3EB45BA68295}" type="presParOf" srcId="{4BBBC670-0535-4050-A9CB-57380554B23A}" destId="{408B54DB-8965-4AB4-98DA-CDF91C37A69D}" srcOrd="3" destOrd="0" presId="urn:microsoft.com/office/officeart/2005/8/layout/default#2"/>
    <dgm:cxn modelId="{A23F476F-F394-41AC-852E-721340A8AD38}" type="presParOf" srcId="{4BBBC670-0535-4050-A9CB-57380554B23A}" destId="{BD7C5F10-2E3F-4E38-BE48-B372E809AD5B}" srcOrd="4" destOrd="0" presId="urn:microsoft.com/office/officeart/2005/8/layout/default#2"/>
    <dgm:cxn modelId="{097DDA84-1BCD-47B7-A56B-77DA92BA43C9}" type="presParOf" srcId="{4BBBC670-0535-4050-A9CB-57380554B23A}" destId="{98989149-4A8C-466F-A9D6-2BC219260A20}" srcOrd="5" destOrd="0" presId="urn:microsoft.com/office/officeart/2005/8/layout/default#2"/>
    <dgm:cxn modelId="{396F28E5-6DE8-4FCB-8C90-1E61FE981823}" type="presParOf" srcId="{4BBBC670-0535-4050-A9CB-57380554B23A}" destId="{0AA3A1DF-63D8-44D9-8106-9D4B51D0C04F}" srcOrd="6" destOrd="0" presId="urn:microsoft.com/office/officeart/2005/8/layout/default#2"/>
    <dgm:cxn modelId="{015FFEDD-A7E2-46DB-9684-87B439276604}" type="presParOf" srcId="{4BBBC670-0535-4050-A9CB-57380554B23A}" destId="{2FFA8AC6-0A26-4CD0-AB3C-E954CEA1FC4C}" srcOrd="7" destOrd="0" presId="urn:microsoft.com/office/officeart/2005/8/layout/default#2"/>
    <dgm:cxn modelId="{88C1386A-6C28-4698-88EA-11FFAB74DD95}" type="presParOf" srcId="{4BBBC670-0535-4050-A9CB-57380554B23A}" destId="{7C0C5A39-4B94-4F8B-A06E-BE4AA4C9F495}" srcOrd="8" destOrd="0" presId="urn:microsoft.com/office/officeart/2005/8/layout/default#2"/>
    <dgm:cxn modelId="{DD76599B-D8FD-4920-BBA7-43B17BA3C44B}" type="presParOf" srcId="{4BBBC670-0535-4050-A9CB-57380554B23A}" destId="{D7DA92BF-1FB3-49E1-95FB-56EB9D804CE6}" srcOrd="9" destOrd="0" presId="urn:microsoft.com/office/officeart/2005/8/layout/default#2"/>
    <dgm:cxn modelId="{F54080FA-F61A-4B51-B288-3C2ABB3A7989}" type="presParOf" srcId="{4BBBC670-0535-4050-A9CB-57380554B23A}" destId="{BC5CFF16-9023-4DAA-985B-F47A982179E9}" srcOrd="10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D77072A-BCE6-4F35-94DD-E09E560DD73E}">
      <dsp:nvSpPr>
        <dsp:cNvPr id="0" name=""/>
        <dsp:cNvSpPr/>
      </dsp:nvSpPr>
      <dsp:spPr>
        <a:xfrm rot="5400000">
          <a:off x="10914420" y="-4593820"/>
          <a:ext cx="1347999" cy="10950808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y-KG" sz="3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№1шайлоо округу </a:t>
          </a:r>
          <a:endParaRPr lang="ky-KG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y-KG" sz="3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УШК </a:t>
          </a:r>
          <a:r>
            <a:rPr lang="ky-KG" sz="3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№</a:t>
          </a:r>
          <a:r>
            <a:rPr lang="ky-KG" sz="37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3191</a:t>
          </a:r>
          <a:endParaRPr lang="ky-KG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10914420" y="-4593820"/>
        <a:ext cx="1347999" cy="10950808"/>
      </dsp:txXfrm>
    </dsp:sp>
    <dsp:sp modelId="{2DF3344E-8DDC-497B-A2A4-09565A2082BD}">
      <dsp:nvSpPr>
        <dsp:cNvPr id="0" name=""/>
        <dsp:cNvSpPr/>
      </dsp:nvSpPr>
      <dsp:spPr>
        <a:xfrm>
          <a:off x="0" y="39083"/>
          <a:ext cx="6159830" cy="168499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81915" rIns="163830" bIns="8191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y-KG" sz="4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7 </a:t>
          </a:r>
          <a:r>
            <a:rPr lang="ky-KG" sz="4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мандат/</a:t>
          </a:r>
        </a:p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y-KG" sz="4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 – аялдар үчүн</a:t>
          </a:r>
          <a:endParaRPr lang="ky-KG" sz="4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9083"/>
        <a:ext cx="6159830" cy="1684999"/>
      </dsp:txXfrm>
    </dsp:sp>
    <dsp:sp modelId="{D0279C69-FE03-4612-BF48-0D85425A1640}">
      <dsp:nvSpPr>
        <dsp:cNvPr id="0" name=""/>
        <dsp:cNvSpPr/>
      </dsp:nvSpPr>
      <dsp:spPr>
        <a:xfrm rot="5400000">
          <a:off x="10914420" y="-2824571"/>
          <a:ext cx="1347999" cy="10950808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y-KG" sz="3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№2 шайлоо округу </a:t>
          </a:r>
          <a:endParaRPr lang="ky-KG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y-KG" sz="3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УШК </a:t>
          </a:r>
          <a:r>
            <a:rPr lang="ky-KG" sz="3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№3190, 3192</a:t>
          </a:r>
        </a:p>
      </dsp:txBody>
      <dsp:txXfrm rot="5400000">
        <a:off x="10914420" y="-2824571"/>
        <a:ext cx="1347999" cy="10950808"/>
      </dsp:txXfrm>
    </dsp:sp>
    <dsp:sp modelId="{52F12315-CAAA-40CA-B6B2-1FB3C17AADBA}">
      <dsp:nvSpPr>
        <dsp:cNvPr id="0" name=""/>
        <dsp:cNvSpPr/>
      </dsp:nvSpPr>
      <dsp:spPr>
        <a:xfrm>
          <a:off x="0" y="1808333"/>
          <a:ext cx="6159830" cy="168499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81915" rIns="163830" bIns="8191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y-KG" sz="4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 мандат /</a:t>
          </a:r>
        </a:p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y-KG" sz="4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3 - аялдар үчүн</a:t>
          </a:r>
          <a:endParaRPr lang="ky-KG" sz="4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808333"/>
        <a:ext cx="6159830" cy="1684999"/>
      </dsp:txXfrm>
    </dsp:sp>
    <dsp:sp modelId="{3E0A8996-B361-4CDC-AD79-EA08CC64CEF3}">
      <dsp:nvSpPr>
        <dsp:cNvPr id="0" name=""/>
        <dsp:cNvSpPr/>
      </dsp:nvSpPr>
      <dsp:spPr>
        <a:xfrm rot="5400000">
          <a:off x="10914420" y="-1055322"/>
          <a:ext cx="1347999" cy="10950808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y-KG" sz="3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№3шайлоо округу </a:t>
          </a:r>
          <a:endParaRPr lang="ky-KG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y-KG" sz="3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УШК </a:t>
          </a:r>
          <a:r>
            <a:rPr lang="ky-KG" sz="3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№3249</a:t>
          </a:r>
        </a:p>
      </dsp:txBody>
      <dsp:txXfrm rot="5400000">
        <a:off x="10914420" y="-1055322"/>
        <a:ext cx="1347999" cy="10950808"/>
      </dsp:txXfrm>
    </dsp:sp>
    <dsp:sp modelId="{C56B70CD-8217-47BB-8D0E-59214BEC2BDC}">
      <dsp:nvSpPr>
        <dsp:cNvPr id="0" name=""/>
        <dsp:cNvSpPr/>
      </dsp:nvSpPr>
      <dsp:spPr>
        <a:xfrm>
          <a:off x="0" y="3543604"/>
          <a:ext cx="6159830" cy="168499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81915" rIns="163830" bIns="8191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y-KG" sz="4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 мандат /</a:t>
          </a:r>
        </a:p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y-KG" sz="4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3 - аялдар үчүн</a:t>
          </a:r>
          <a:endParaRPr lang="ky-KG" sz="4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543604"/>
        <a:ext cx="6159830" cy="168499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A1D960-4939-4F13-B8E1-983BF84BE9B4}">
      <dsp:nvSpPr>
        <dsp:cNvPr id="0" name=""/>
        <dsp:cNvSpPr/>
      </dsp:nvSpPr>
      <dsp:spPr>
        <a:xfrm>
          <a:off x="379923" y="5940"/>
          <a:ext cx="6094609" cy="365676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Баткен </a:t>
          </a:r>
          <a:r>
            <a:rPr lang="ru-RU" sz="4000" kern="1200" dirty="0" err="1" smtClean="0">
              <a:latin typeface="Times New Roman" pitchFamily="18" charset="0"/>
              <a:cs typeface="Times New Roman" pitchFamily="18" charset="0"/>
            </a:rPr>
            <a:t>облусу</a:t>
          </a: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: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2 а/к – 32 мандат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13 </a:t>
          </a:r>
          <a:r>
            <a:rPr lang="ru-RU" sz="4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резервдеги</a:t>
          </a:r>
          <a:r>
            <a:rPr lang="ru-RU" sz="4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мандат  </a:t>
          </a:r>
          <a:r>
            <a:rPr lang="ru-RU" sz="4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(41%)</a:t>
          </a:r>
          <a:endParaRPr lang="ru-RU" sz="4000" kern="1200" dirty="0"/>
        </a:p>
      </dsp:txBody>
      <dsp:txXfrm>
        <a:off x="379923" y="5940"/>
        <a:ext cx="6094609" cy="3656765"/>
      </dsp:txXfrm>
    </dsp:sp>
    <dsp:sp modelId="{86FA6382-BDAF-4597-85EE-A92744B9C5D6}">
      <dsp:nvSpPr>
        <dsp:cNvPr id="0" name=""/>
        <dsp:cNvSpPr/>
      </dsp:nvSpPr>
      <dsp:spPr>
        <a:xfrm>
          <a:off x="7083994" y="5940"/>
          <a:ext cx="6094609" cy="3656765"/>
        </a:xfrm>
        <a:prstGeom prst="rect">
          <a:avLst/>
        </a:prstGeom>
        <a:solidFill>
          <a:schemeClr val="accent3">
            <a:hueOff val="2250053"/>
            <a:satOff val="-3376"/>
            <a:lumOff val="-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err="1" smtClean="0">
              <a:latin typeface="Times New Roman" pitchFamily="18" charset="0"/>
              <a:cs typeface="Times New Roman" pitchFamily="18" charset="0"/>
            </a:rPr>
            <a:t>Жалал-Абад</a:t>
          </a: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kern="1200" dirty="0" err="1" smtClean="0">
              <a:latin typeface="Times New Roman" pitchFamily="18" charset="0"/>
              <a:cs typeface="Times New Roman" pitchFamily="18" charset="0"/>
            </a:rPr>
            <a:t>облусу</a:t>
          </a: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: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1 </a:t>
          </a:r>
          <a:r>
            <a:rPr lang="ru-RU" sz="4000" kern="1200" dirty="0" err="1" smtClean="0">
              <a:latin typeface="Times New Roman" pitchFamily="18" charset="0"/>
              <a:cs typeface="Times New Roman" pitchFamily="18" charset="0"/>
            </a:rPr>
            <a:t>ш</a:t>
          </a: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/к – 31 мандат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3 а/к – 43 мандат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latin typeface="Times New Roman" pitchFamily="18" charset="0"/>
              <a:cs typeface="Times New Roman" pitchFamily="18" charset="0"/>
            </a:rPr>
            <a:t>18 </a:t>
          </a:r>
          <a:r>
            <a:rPr lang="ru-RU" sz="4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резервдеги</a:t>
          </a:r>
          <a:r>
            <a:rPr lang="ru-RU" sz="4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мандат  </a:t>
          </a: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(41,9%)</a:t>
          </a:r>
          <a:endParaRPr lang="ru-RU" sz="4000" kern="1200" dirty="0"/>
        </a:p>
      </dsp:txBody>
      <dsp:txXfrm>
        <a:off x="7083994" y="5940"/>
        <a:ext cx="6094609" cy="3656765"/>
      </dsp:txXfrm>
    </dsp:sp>
    <dsp:sp modelId="{BD7C5F10-2E3F-4E38-BE48-B372E809AD5B}">
      <dsp:nvSpPr>
        <dsp:cNvPr id="0" name=""/>
        <dsp:cNvSpPr/>
      </dsp:nvSpPr>
      <dsp:spPr>
        <a:xfrm>
          <a:off x="13788065" y="5940"/>
          <a:ext cx="6094609" cy="3656765"/>
        </a:xfrm>
        <a:prstGeom prst="rect">
          <a:avLst/>
        </a:prstGeom>
        <a:solidFill>
          <a:schemeClr val="accent3">
            <a:hueOff val="4500106"/>
            <a:satOff val="-6752"/>
            <a:lumOff val="-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err="1" smtClean="0">
              <a:latin typeface="Times New Roman" pitchFamily="18" charset="0"/>
              <a:cs typeface="Times New Roman" pitchFamily="18" charset="0"/>
            </a:rPr>
            <a:t>Ысык-Көл облусу</a:t>
          </a: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 :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2 </a:t>
          </a:r>
          <a:r>
            <a:rPr lang="ru-RU" sz="4000" kern="1200" dirty="0" err="1" smtClean="0">
              <a:latin typeface="Times New Roman" pitchFamily="18" charset="0"/>
              <a:cs typeface="Times New Roman" pitchFamily="18" charset="0"/>
            </a:rPr>
            <a:t>ш</a:t>
          </a: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/к – 62 мандат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2 а/к – 22 мандат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latin typeface="Times New Roman" pitchFamily="18" charset="0"/>
              <a:cs typeface="Times New Roman" pitchFamily="18" charset="0"/>
            </a:rPr>
            <a:t>8 </a:t>
          </a:r>
          <a:r>
            <a:rPr lang="ru-RU" sz="4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резервдеги</a:t>
          </a:r>
          <a:r>
            <a:rPr lang="ru-RU" sz="4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мандат  </a:t>
          </a: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(36,4%)</a:t>
          </a:r>
        </a:p>
      </dsp:txBody>
      <dsp:txXfrm>
        <a:off x="13788065" y="5940"/>
        <a:ext cx="6094609" cy="3656765"/>
      </dsp:txXfrm>
    </dsp:sp>
    <dsp:sp modelId="{0AA3A1DF-63D8-44D9-8106-9D4B51D0C04F}">
      <dsp:nvSpPr>
        <dsp:cNvPr id="0" name=""/>
        <dsp:cNvSpPr/>
      </dsp:nvSpPr>
      <dsp:spPr>
        <a:xfrm>
          <a:off x="379923" y="4272166"/>
          <a:ext cx="6094609" cy="3656765"/>
        </a:xfrm>
        <a:prstGeom prst="rect">
          <a:avLst/>
        </a:prstGeom>
        <a:solidFill>
          <a:schemeClr val="accent3">
            <a:hueOff val="6750158"/>
            <a:satOff val="-10128"/>
            <a:lumOff val="-164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Нарын </a:t>
          </a:r>
          <a:r>
            <a:rPr lang="ru-RU" sz="4000" kern="1200" dirty="0" err="1" smtClean="0">
              <a:latin typeface="Times New Roman" pitchFamily="18" charset="0"/>
              <a:cs typeface="Times New Roman" pitchFamily="18" charset="0"/>
            </a:rPr>
            <a:t>облусу</a:t>
          </a: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: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>
              <a:latin typeface="Times New Roman" pitchFamily="18" charset="0"/>
              <a:cs typeface="Times New Roman" pitchFamily="18" charset="0"/>
            </a:rPr>
            <a:t>8</a:t>
          </a: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 а/к – </a:t>
          </a:r>
          <a:r>
            <a:rPr lang="en-US" sz="4000" kern="1200" dirty="0" smtClean="0">
              <a:latin typeface="Times New Roman" pitchFamily="18" charset="0"/>
              <a:cs typeface="Times New Roman" pitchFamily="18" charset="0"/>
            </a:rPr>
            <a:t>98</a:t>
          </a: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 мандат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smtClean="0">
              <a:latin typeface="Times New Roman" pitchFamily="18" charset="0"/>
              <a:cs typeface="Times New Roman" pitchFamily="18" charset="0"/>
            </a:rPr>
            <a:t>37</a:t>
          </a:r>
          <a:r>
            <a:rPr lang="ru-RU" sz="4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резервдеги</a:t>
          </a:r>
          <a:r>
            <a:rPr lang="ru-RU" sz="4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мандат  </a:t>
          </a: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(3</a:t>
          </a:r>
          <a:r>
            <a:rPr lang="en-US" sz="4000" kern="1200" dirty="0" smtClean="0">
              <a:latin typeface="Times New Roman" pitchFamily="18" charset="0"/>
              <a:cs typeface="Times New Roman" pitchFamily="18" charset="0"/>
            </a:rPr>
            <a:t>7,7</a:t>
          </a: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%)</a:t>
          </a:r>
        </a:p>
      </dsp:txBody>
      <dsp:txXfrm>
        <a:off x="379923" y="4272166"/>
        <a:ext cx="6094609" cy="3656765"/>
      </dsp:txXfrm>
    </dsp:sp>
    <dsp:sp modelId="{7C0C5A39-4B94-4F8B-A06E-BE4AA4C9F495}">
      <dsp:nvSpPr>
        <dsp:cNvPr id="0" name=""/>
        <dsp:cNvSpPr/>
      </dsp:nvSpPr>
      <dsp:spPr>
        <a:xfrm>
          <a:off x="7083994" y="4272166"/>
          <a:ext cx="6094609" cy="3656765"/>
        </a:xfrm>
        <a:prstGeom prst="rect">
          <a:avLst/>
        </a:prstGeom>
        <a:solidFill>
          <a:schemeClr val="accent3">
            <a:hueOff val="9000211"/>
            <a:satOff val="-13504"/>
            <a:lumOff val="-219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Ош  </a:t>
          </a:r>
          <a:r>
            <a:rPr lang="ru-RU" sz="4000" kern="1200" dirty="0" err="1" smtClean="0">
              <a:latin typeface="Times New Roman" pitchFamily="18" charset="0"/>
              <a:cs typeface="Times New Roman" pitchFamily="18" charset="0"/>
            </a:rPr>
            <a:t>облусу</a:t>
          </a: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: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Ош </a:t>
          </a:r>
          <a:r>
            <a:rPr lang="ru-RU" sz="4000" kern="1200" dirty="0" err="1" smtClean="0">
              <a:latin typeface="Times New Roman" pitchFamily="18" charset="0"/>
              <a:cs typeface="Times New Roman" pitchFamily="18" charset="0"/>
            </a:rPr>
            <a:t>шаары</a:t>
          </a: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 – 45 мандат,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8 а/к – 148 мандат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latin typeface="Times New Roman" pitchFamily="18" charset="0"/>
              <a:cs typeface="Times New Roman" pitchFamily="18" charset="0"/>
            </a:rPr>
            <a:t>56 </a:t>
          </a:r>
          <a:r>
            <a:rPr lang="ru-RU" sz="4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резервдеги</a:t>
          </a:r>
          <a:r>
            <a:rPr lang="ru-RU" sz="4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мандат  </a:t>
          </a: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(38%)</a:t>
          </a:r>
        </a:p>
      </dsp:txBody>
      <dsp:txXfrm>
        <a:off x="7083994" y="4272166"/>
        <a:ext cx="6094609" cy="3656765"/>
      </dsp:txXfrm>
    </dsp:sp>
    <dsp:sp modelId="{BC5CFF16-9023-4DAA-985B-F47A982179E9}">
      <dsp:nvSpPr>
        <dsp:cNvPr id="0" name=""/>
        <dsp:cNvSpPr/>
      </dsp:nvSpPr>
      <dsp:spPr>
        <a:xfrm>
          <a:off x="13788065" y="4272166"/>
          <a:ext cx="6094609" cy="3656765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err="1" smtClean="0">
              <a:latin typeface="Times New Roman" pitchFamily="18" charset="0"/>
              <a:cs typeface="Times New Roman" pitchFamily="18" charset="0"/>
            </a:rPr>
            <a:t>Чүй облусу</a:t>
          </a: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: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1 </a:t>
          </a:r>
          <a:r>
            <a:rPr lang="ru-RU" sz="4000" kern="1200" dirty="0" err="1" smtClean="0">
              <a:latin typeface="Times New Roman" pitchFamily="18" charset="0"/>
              <a:cs typeface="Times New Roman" pitchFamily="18" charset="0"/>
            </a:rPr>
            <a:t>ш</a:t>
          </a: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/к – 31 мандат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2 а/к – 22 мандат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latin typeface="Times New Roman" pitchFamily="18" charset="0"/>
              <a:cs typeface="Times New Roman" pitchFamily="18" charset="0"/>
            </a:rPr>
            <a:t>9 </a:t>
          </a:r>
          <a:r>
            <a:rPr lang="ru-RU" sz="4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резервдеги</a:t>
          </a:r>
          <a:r>
            <a:rPr lang="ru-RU" sz="4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мандат  </a:t>
          </a: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(40,9%)</a:t>
          </a:r>
          <a:endParaRPr lang="ru-RU" sz="4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788065" y="4272166"/>
        <a:ext cx="6094609" cy="36567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9941D-0DFF-47DE-AA97-AF8BFE7ECF32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FF9751-9D5B-417B-B8F9-A172A7A816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339599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E4E1D7-3506-44F4-BDED-5E305D4F876B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4A684-0485-47F6-9C54-B7A4184011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07026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4A684-0485-47F6-9C54-B7A4184011D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4A684-0485-47F6-9C54-B7A4184011D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4A684-0485-47F6-9C54-B7A4184011D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4A684-0485-47F6-9C54-B7A4184011D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4A684-0485-47F6-9C54-B7A4184011D5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4A684-0485-47F6-9C54-B7A4184011D5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14600" y="857250"/>
            <a:ext cx="4114800" cy="2314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4A684-0485-47F6-9C54-B7A4184011D5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636071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4A684-0485-47F6-9C54-B7A4184011D5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31991" y="3802227"/>
            <a:ext cx="18495883" cy="262358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63980" y="6935788"/>
            <a:ext cx="15231904" cy="312790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528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905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858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811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764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717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670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623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B792C-F845-40A1-97A7-1E6B892AED42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B792C-F845-40A1-97A7-1E6B892AED42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5775904" y="407989"/>
            <a:ext cx="4895968" cy="87037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87998" y="407989"/>
            <a:ext cx="14325243" cy="87037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B792C-F845-40A1-97A7-1E6B892AED42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B792C-F845-40A1-97A7-1E6B892AED42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8882" y="7865103"/>
            <a:ext cx="18495883" cy="2430926"/>
          </a:xfrm>
        </p:spPr>
        <p:txBody>
          <a:bodyPr anchor="t"/>
          <a:lstStyle>
            <a:lvl1pPr algn="l">
              <a:defRPr sz="8337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18882" y="5187677"/>
            <a:ext cx="18495883" cy="2677417"/>
          </a:xfrm>
        </p:spPr>
        <p:txBody>
          <a:bodyPr anchor="b"/>
          <a:lstStyle>
            <a:lvl1pPr marL="0" indent="0">
              <a:buNone/>
              <a:defRPr sz="4169">
                <a:solidFill>
                  <a:schemeClr val="tx1">
                    <a:tint val="75000"/>
                  </a:schemeClr>
                </a:solidFill>
              </a:defRPr>
            </a:lvl1pPr>
            <a:lvl2pPr marL="952899" indent="0">
              <a:buNone/>
              <a:defRPr sz="3752">
                <a:solidFill>
                  <a:schemeClr val="tx1">
                    <a:tint val="75000"/>
                  </a:schemeClr>
                </a:solidFill>
              </a:defRPr>
            </a:lvl2pPr>
            <a:lvl3pPr marL="1905795" indent="0">
              <a:buNone/>
              <a:defRPr sz="3336">
                <a:solidFill>
                  <a:schemeClr val="tx1">
                    <a:tint val="75000"/>
                  </a:schemeClr>
                </a:solidFill>
              </a:defRPr>
            </a:lvl3pPr>
            <a:lvl4pPr marL="2858695" indent="0">
              <a:buNone/>
              <a:defRPr sz="2917">
                <a:solidFill>
                  <a:schemeClr val="tx1">
                    <a:tint val="75000"/>
                  </a:schemeClr>
                </a:solidFill>
              </a:defRPr>
            </a:lvl4pPr>
            <a:lvl5pPr marL="3811591" indent="0">
              <a:buNone/>
              <a:defRPr sz="2917">
                <a:solidFill>
                  <a:schemeClr val="tx1">
                    <a:tint val="75000"/>
                  </a:schemeClr>
                </a:solidFill>
              </a:defRPr>
            </a:lvl5pPr>
            <a:lvl6pPr marL="4764490" indent="0">
              <a:buNone/>
              <a:defRPr sz="2917">
                <a:solidFill>
                  <a:schemeClr val="tx1">
                    <a:tint val="75000"/>
                  </a:schemeClr>
                </a:solidFill>
              </a:defRPr>
            </a:lvl6pPr>
            <a:lvl7pPr marL="5717389" indent="0">
              <a:buNone/>
              <a:defRPr sz="2917">
                <a:solidFill>
                  <a:schemeClr val="tx1">
                    <a:tint val="75000"/>
                  </a:schemeClr>
                </a:solidFill>
              </a:defRPr>
            </a:lvl7pPr>
            <a:lvl8pPr marL="6670285" indent="0">
              <a:buNone/>
              <a:defRPr sz="2917">
                <a:solidFill>
                  <a:schemeClr val="tx1">
                    <a:tint val="75000"/>
                  </a:schemeClr>
                </a:solidFill>
              </a:defRPr>
            </a:lvl8pPr>
            <a:lvl9pPr marL="7623183" indent="0">
              <a:buNone/>
              <a:defRPr sz="29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B792C-F845-40A1-97A7-1E6B892AED42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87998" y="2379929"/>
            <a:ext cx="9610606" cy="6731793"/>
          </a:xfrm>
        </p:spPr>
        <p:txBody>
          <a:bodyPr/>
          <a:lstStyle>
            <a:lvl1pPr>
              <a:defRPr sz="5836"/>
            </a:lvl1pPr>
            <a:lvl2pPr>
              <a:defRPr sz="5002"/>
            </a:lvl2pPr>
            <a:lvl3pPr>
              <a:defRPr sz="4169"/>
            </a:lvl3pPr>
            <a:lvl4pPr>
              <a:defRPr sz="3752"/>
            </a:lvl4pPr>
            <a:lvl5pPr>
              <a:defRPr sz="3752"/>
            </a:lvl5pPr>
            <a:lvl6pPr>
              <a:defRPr sz="3752"/>
            </a:lvl6pPr>
            <a:lvl7pPr>
              <a:defRPr sz="3752"/>
            </a:lvl7pPr>
            <a:lvl8pPr>
              <a:defRPr sz="3752"/>
            </a:lvl8pPr>
            <a:lvl9pPr>
              <a:defRPr sz="375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1061270" y="2379929"/>
            <a:ext cx="9610606" cy="6731793"/>
          </a:xfrm>
        </p:spPr>
        <p:txBody>
          <a:bodyPr/>
          <a:lstStyle>
            <a:lvl1pPr>
              <a:defRPr sz="5836"/>
            </a:lvl1pPr>
            <a:lvl2pPr>
              <a:defRPr sz="5002"/>
            </a:lvl2pPr>
            <a:lvl3pPr>
              <a:defRPr sz="4169"/>
            </a:lvl3pPr>
            <a:lvl4pPr>
              <a:defRPr sz="3752"/>
            </a:lvl4pPr>
            <a:lvl5pPr>
              <a:defRPr sz="3752"/>
            </a:lvl5pPr>
            <a:lvl6pPr>
              <a:defRPr sz="3752"/>
            </a:lvl6pPr>
            <a:lvl7pPr>
              <a:defRPr sz="3752"/>
            </a:lvl7pPr>
            <a:lvl8pPr>
              <a:defRPr sz="3752"/>
            </a:lvl8pPr>
            <a:lvl9pPr>
              <a:defRPr sz="375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B792C-F845-40A1-97A7-1E6B892AED42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7994" y="490154"/>
            <a:ext cx="19583877" cy="203993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87994" y="2739762"/>
            <a:ext cx="9614385" cy="1141797"/>
          </a:xfrm>
        </p:spPr>
        <p:txBody>
          <a:bodyPr anchor="b"/>
          <a:lstStyle>
            <a:lvl1pPr marL="0" indent="0">
              <a:buNone/>
              <a:defRPr sz="5002" b="1"/>
            </a:lvl1pPr>
            <a:lvl2pPr marL="952899" indent="0">
              <a:buNone/>
              <a:defRPr sz="4169" b="1"/>
            </a:lvl2pPr>
            <a:lvl3pPr marL="1905795" indent="0">
              <a:buNone/>
              <a:defRPr sz="3752" b="1"/>
            </a:lvl3pPr>
            <a:lvl4pPr marL="2858695" indent="0">
              <a:buNone/>
              <a:defRPr sz="3336" b="1"/>
            </a:lvl4pPr>
            <a:lvl5pPr marL="3811591" indent="0">
              <a:buNone/>
              <a:defRPr sz="3336" b="1"/>
            </a:lvl5pPr>
            <a:lvl6pPr marL="4764490" indent="0">
              <a:buNone/>
              <a:defRPr sz="3336" b="1"/>
            </a:lvl6pPr>
            <a:lvl7pPr marL="5717389" indent="0">
              <a:buNone/>
              <a:defRPr sz="3336" b="1"/>
            </a:lvl7pPr>
            <a:lvl8pPr marL="6670285" indent="0">
              <a:buNone/>
              <a:defRPr sz="3336" b="1"/>
            </a:lvl8pPr>
            <a:lvl9pPr marL="7623183" indent="0">
              <a:buNone/>
              <a:defRPr sz="3336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87994" y="3881550"/>
            <a:ext cx="9614385" cy="7051952"/>
          </a:xfrm>
        </p:spPr>
        <p:txBody>
          <a:bodyPr/>
          <a:lstStyle>
            <a:lvl1pPr>
              <a:defRPr sz="5002"/>
            </a:lvl1pPr>
            <a:lvl2pPr>
              <a:defRPr sz="4169"/>
            </a:lvl2pPr>
            <a:lvl3pPr>
              <a:defRPr sz="3752"/>
            </a:lvl3pPr>
            <a:lvl4pPr>
              <a:defRPr sz="3336"/>
            </a:lvl4pPr>
            <a:lvl5pPr>
              <a:defRPr sz="3336"/>
            </a:lvl5pPr>
            <a:lvl6pPr>
              <a:defRPr sz="3336"/>
            </a:lvl6pPr>
            <a:lvl7pPr>
              <a:defRPr sz="3336"/>
            </a:lvl7pPr>
            <a:lvl8pPr>
              <a:defRPr sz="3336"/>
            </a:lvl8pPr>
            <a:lvl9pPr>
              <a:defRPr sz="333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1053715" y="2739762"/>
            <a:ext cx="9618161" cy="1141797"/>
          </a:xfrm>
        </p:spPr>
        <p:txBody>
          <a:bodyPr anchor="b"/>
          <a:lstStyle>
            <a:lvl1pPr marL="0" indent="0">
              <a:buNone/>
              <a:defRPr sz="5002" b="1"/>
            </a:lvl1pPr>
            <a:lvl2pPr marL="952899" indent="0">
              <a:buNone/>
              <a:defRPr sz="4169" b="1"/>
            </a:lvl2pPr>
            <a:lvl3pPr marL="1905795" indent="0">
              <a:buNone/>
              <a:defRPr sz="3752" b="1"/>
            </a:lvl3pPr>
            <a:lvl4pPr marL="2858695" indent="0">
              <a:buNone/>
              <a:defRPr sz="3336" b="1"/>
            </a:lvl4pPr>
            <a:lvl5pPr marL="3811591" indent="0">
              <a:buNone/>
              <a:defRPr sz="3336" b="1"/>
            </a:lvl5pPr>
            <a:lvl6pPr marL="4764490" indent="0">
              <a:buNone/>
              <a:defRPr sz="3336" b="1"/>
            </a:lvl6pPr>
            <a:lvl7pPr marL="5717389" indent="0">
              <a:buNone/>
              <a:defRPr sz="3336" b="1"/>
            </a:lvl7pPr>
            <a:lvl8pPr marL="6670285" indent="0">
              <a:buNone/>
              <a:defRPr sz="3336" b="1"/>
            </a:lvl8pPr>
            <a:lvl9pPr marL="7623183" indent="0">
              <a:buNone/>
              <a:defRPr sz="3336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11053715" y="3881550"/>
            <a:ext cx="9618161" cy="7051952"/>
          </a:xfrm>
        </p:spPr>
        <p:txBody>
          <a:bodyPr/>
          <a:lstStyle>
            <a:lvl1pPr>
              <a:defRPr sz="5002"/>
            </a:lvl1pPr>
            <a:lvl2pPr>
              <a:defRPr sz="4169"/>
            </a:lvl2pPr>
            <a:lvl3pPr>
              <a:defRPr sz="3752"/>
            </a:lvl3pPr>
            <a:lvl4pPr>
              <a:defRPr sz="3336"/>
            </a:lvl4pPr>
            <a:lvl5pPr>
              <a:defRPr sz="3336"/>
            </a:lvl5pPr>
            <a:lvl6pPr>
              <a:defRPr sz="3336"/>
            </a:lvl6pPr>
            <a:lvl7pPr>
              <a:defRPr sz="3336"/>
            </a:lvl7pPr>
            <a:lvl8pPr>
              <a:defRPr sz="3336"/>
            </a:lvl8pPr>
            <a:lvl9pPr>
              <a:defRPr sz="333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B792C-F845-40A1-97A7-1E6B892AED42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B792C-F845-40A1-97A7-1E6B892AED42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B792C-F845-40A1-97A7-1E6B892AED42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8006" y="487329"/>
            <a:ext cx="7158845" cy="2073936"/>
          </a:xfrm>
        </p:spPr>
        <p:txBody>
          <a:bodyPr anchor="b"/>
          <a:lstStyle>
            <a:lvl1pPr algn="l">
              <a:defRPr sz="4169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07506" y="487322"/>
            <a:ext cx="12164369" cy="10446181"/>
          </a:xfrm>
        </p:spPr>
        <p:txBody>
          <a:bodyPr/>
          <a:lstStyle>
            <a:lvl1pPr>
              <a:defRPr sz="6671"/>
            </a:lvl1pPr>
            <a:lvl2pPr>
              <a:defRPr sz="5836"/>
            </a:lvl2pPr>
            <a:lvl3pPr>
              <a:defRPr sz="5002"/>
            </a:lvl3pPr>
            <a:lvl4pPr>
              <a:defRPr sz="4169"/>
            </a:lvl4pPr>
            <a:lvl5pPr>
              <a:defRPr sz="4169"/>
            </a:lvl5pPr>
            <a:lvl6pPr>
              <a:defRPr sz="4169"/>
            </a:lvl6pPr>
            <a:lvl7pPr>
              <a:defRPr sz="4169"/>
            </a:lvl7pPr>
            <a:lvl8pPr>
              <a:defRPr sz="4169"/>
            </a:lvl8pPr>
            <a:lvl9pPr>
              <a:defRPr sz="416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88006" y="2561263"/>
            <a:ext cx="7158845" cy="8372244"/>
          </a:xfrm>
        </p:spPr>
        <p:txBody>
          <a:bodyPr/>
          <a:lstStyle>
            <a:lvl1pPr marL="0" indent="0">
              <a:buNone/>
              <a:defRPr sz="2917"/>
            </a:lvl1pPr>
            <a:lvl2pPr marL="952899" indent="0">
              <a:buNone/>
              <a:defRPr sz="2501"/>
            </a:lvl2pPr>
            <a:lvl3pPr marL="1905795" indent="0">
              <a:buNone/>
              <a:defRPr sz="2084"/>
            </a:lvl3pPr>
            <a:lvl4pPr marL="2858695" indent="0">
              <a:buNone/>
              <a:defRPr sz="1875"/>
            </a:lvl4pPr>
            <a:lvl5pPr marL="3811591" indent="0">
              <a:buNone/>
              <a:defRPr sz="1875"/>
            </a:lvl5pPr>
            <a:lvl6pPr marL="4764490" indent="0">
              <a:buNone/>
              <a:defRPr sz="1875"/>
            </a:lvl6pPr>
            <a:lvl7pPr marL="5717389" indent="0">
              <a:buNone/>
              <a:defRPr sz="1875"/>
            </a:lvl7pPr>
            <a:lvl8pPr marL="6670285" indent="0">
              <a:buNone/>
              <a:defRPr sz="1875"/>
            </a:lvl8pPr>
            <a:lvl9pPr marL="7623183" indent="0">
              <a:buNone/>
              <a:defRPr sz="18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B792C-F845-40A1-97A7-1E6B892AED42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5084" y="8567738"/>
            <a:ext cx="13055918" cy="1011471"/>
          </a:xfrm>
        </p:spPr>
        <p:txBody>
          <a:bodyPr anchor="b"/>
          <a:lstStyle>
            <a:lvl1pPr algn="l">
              <a:defRPr sz="4169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65084" y="1093637"/>
            <a:ext cx="13055918" cy="7343775"/>
          </a:xfrm>
        </p:spPr>
        <p:txBody>
          <a:bodyPr/>
          <a:lstStyle>
            <a:lvl1pPr marL="0" indent="0">
              <a:buNone/>
              <a:defRPr sz="6671"/>
            </a:lvl1pPr>
            <a:lvl2pPr marL="952899" indent="0">
              <a:buNone/>
              <a:defRPr sz="5836"/>
            </a:lvl2pPr>
            <a:lvl3pPr marL="1905795" indent="0">
              <a:buNone/>
              <a:defRPr sz="5002"/>
            </a:lvl3pPr>
            <a:lvl4pPr marL="2858695" indent="0">
              <a:buNone/>
              <a:defRPr sz="4169"/>
            </a:lvl4pPr>
            <a:lvl5pPr marL="3811591" indent="0">
              <a:buNone/>
              <a:defRPr sz="4169"/>
            </a:lvl5pPr>
            <a:lvl6pPr marL="4764490" indent="0">
              <a:buNone/>
              <a:defRPr sz="4169"/>
            </a:lvl6pPr>
            <a:lvl7pPr marL="5717389" indent="0">
              <a:buNone/>
              <a:defRPr sz="4169"/>
            </a:lvl7pPr>
            <a:lvl8pPr marL="6670285" indent="0">
              <a:buNone/>
              <a:defRPr sz="4169"/>
            </a:lvl8pPr>
            <a:lvl9pPr marL="7623183" indent="0">
              <a:buNone/>
              <a:defRPr sz="4169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265084" y="9579208"/>
            <a:ext cx="13055918" cy="1436454"/>
          </a:xfrm>
        </p:spPr>
        <p:txBody>
          <a:bodyPr/>
          <a:lstStyle>
            <a:lvl1pPr marL="0" indent="0">
              <a:buNone/>
              <a:defRPr sz="2917"/>
            </a:lvl1pPr>
            <a:lvl2pPr marL="952899" indent="0">
              <a:buNone/>
              <a:defRPr sz="2501"/>
            </a:lvl2pPr>
            <a:lvl3pPr marL="1905795" indent="0">
              <a:buNone/>
              <a:defRPr sz="2084"/>
            </a:lvl3pPr>
            <a:lvl4pPr marL="2858695" indent="0">
              <a:buNone/>
              <a:defRPr sz="1875"/>
            </a:lvl4pPr>
            <a:lvl5pPr marL="3811591" indent="0">
              <a:buNone/>
              <a:defRPr sz="1875"/>
            </a:lvl5pPr>
            <a:lvl6pPr marL="4764490" indent="0">
              <a:buNone/>
              <a:defRPr sz="1875"/>
            </a:lvl6pPr>
            <a:lvl7pPr marL="5717389" indent="0">
              <a:buNone/>
              <a:defRPr sz="1875"/>
            </a:lvl7pPr>
            <a:lvl8pPr marL="6670285" indent="0">
              <a:buNone/>
              <a:defRPr sz="1875"/>
            </a:lvl8pPr>
            <a:lvl9pPr marL="7623183" indent="0">
              <a:buNone/>
              <a:defRPr sz="18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B792C-F845-40A1-97A7-1E6B892AED42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7994" y="490154"/>
            <a:ext cx="19583877" cy="2039937"/>
          </a:xfrm>
          <a:prstGeom prst="rect">
            <a:avLst/>
          </a:prstGeom>
        </p:spPr>
        <p:txBody>
          <a:bodyPr vert="horz" lIns="91430" tIns="45715" rIns="91430" bIns="45715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87994" y="2855914"/>
            <a:ext cx="19583877" cy="8077587"/>
          </a:xfrm>
          <a:prstGeom prst="rect">
            <a:avLst/>
          </a:prstGeom>
        </p:spPr>
        <p:txBody>
          <a:bodyPr vert="horz" lIns="91430" tIns="45715" rIns="91430" bIns="4571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087994" y="11344332"/>
            <a:ext cx="5077301" cy="651647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l">
              <a:defRPr sz="25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B792C-F845-40A1-97A7-1E6B892AED42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7434620" y="11344332"/>
            <a:ext cx="6890624" cy="651647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ctr">
              <a:defRPr sz="25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5594568" y="11344332"/>
            <a:ext cx="5077301" cy="651647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r">
              <a:defRPr sz="25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905795" rtl="0" eaLnBrk="1" latinLnBrk="0" hangingPunct="1">
        <a:spcBef>
          <a:spcPct val="0"/>
        </a:spcBef>
        <a:buNone/>
        <a:defRPr sz="91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4674" indent="-714674" algn="l" defTabSz="1905795" rtl="0" eaLnBrk="1" latinLnBrk="0" hangingPunct="1">
        <a:spcBef>
          <a:spcPct val="20000"/>
        </a:spcBef>
        <a:buFont typeface="Arial" pitchFamily="34" charset="0"/>
        <a:buChar char="•"/>
        <a:defRPr sz="6671" kern="1200">
          <a:solidFill>
            <a:schemeClr val="tx1"/>
          </a:solidFill>
          <a:latin typeface="+mn-lt"/>
          <a:ea typeface="+mn-ea"/>
          <a:cs typeface="+mn-cs"/>
        </a:defRPr>
      </a:lvl1pPr>
      <a:lvl2pPr marL="1548460" indent="-595563" algn="l" defTabSz="1905795" rtl="0" eaLnBrk="1" latinLnBrk="0" hangingPunct="1">
        <a:spcBef>
          <a:spcPct val="20000"/>
        </a:spcBef>
        <a:buFont typeface="Arial" pitchFamily="34" charset="0"/>
        <a:buChar char="–"/>
        <a:defRPr sz="5836" kern="1200">
          <a:solidFill>
            <a:schemeClr val="tx1"/>
          </a:solidFill>
          <a:latin typeface="+mn-lt"/>
          <a:ea typeface="+mn-ea"/>
          <a:cs typeface="+mn-cs"/>
        </a:defRPr>
      </a:lvl2pPr>
      <a:lvl3pPr marL="2382242" indent="-476448" algn="l" defTabSz="1905795" rtl="0" eaLnBrk="1" latinLnBrk="0" hangingPunct="1">
        <a:spcBef>
          <a:spcPct val="20000"/>
        </a:spcBef>
        <a:buFont typeface="Arial" pitchFamily="34" charset="0"/>
        <a:buChar char="•"/>
        <a:defRPr sz="5002" kern="1200">
          <a:solidFill>
            <a:schemeClr val="tx1"/>
          </a:solidFill>
          <a:latin typeface="+mn-lt"/>
          <a:ea typeface="+mn-ea"/>
          <a:cs typeface="+mn-cs"/>
        </a:defRPr>
      </a:lvl3pPr>
      <a:lvl4pPr marL="3335143" indent="-476448" algn="l" defTabSz="1905795" rtl="0" eaLnBrk="1" latinLnBrk="0" hangingPunct="1">
        <a:spcBef>
          <a:spcPct val="20000"/>
        </a:spcBef>
        <a:buFont typeface="Arial" pitchFamily="34" charset="0"/>
        <a:buChar char="–"/>
        <a:defRPr sz="4169" kern="1200">
          <a:solidFill>
            <a:schemeClr val="tx1"/>
          </a:solidFill>
          <a:latin typeface="+mn-lt"/>
          <a:ea typeface="+mn-ea"/>
          <a:cs typeface="+mn-cs"/>
        </a:defRPr>
      </a:lvl4pPr>
      <a:lvl5pPr marL="4288042" indent="-476448" algn="l" defTabSz="1905795" rtl="0" eaLnBrk="1" latinLnBrk="0" hangingPunct="1">
        <a:spcBef>
          <a:spcPct val="20000"/>
        </a:spcBef>
        <a:buFont typeface="Arial" pitchFamily="34" charset="0"/>
        <a:buChar char="»"/>
        <a:defRPr sz="4169" kern="1200">
          <a:solidFill>
            <a:schemeClr val="tx1"/>
          </a:solidFill>
          <a:latin typeface="+mn-lt"/>
          <a:ea typeface="+mn-ea"/>
          <a:cs typeface="+mn-cs"/>
        </a:defRPr>
      </a:lvl5pPr>
      <a:lvl6pPr marL="5240939" indent="-476448" algn="l" defTabSz="1905795" rtl="0" eaLnBrk="1" latinLnBrk="0" hangingPunct="1">
        <a:spcBef>
          <a:spcPct val="20000"/>
        </a:spcBef>
        <a:buFont typeface="Arial" pitchFamily="34" charset="0"/>
        <a:buChar char="•"/>
        <a:defRPr sz="4169" kern="1200">
          <a:solidFill>
            <a:schemeClr val="tx1"/>
          </a:solidFill>
          <a:latin typeface="+mn-lt"/>
          <a:ea typeface="+mn-ea"/>
          <a:cs typeface="+mn-cs"/>
        </a:defRPr>
      </a:lvl6pPr>
      <a:lvl7pPr marL="6193837" indent="-476448" algn="l" defTabSz="1905795" rtl="0" eaLnBrk="1" latinLnBrk="0" hangingPunct="1">
        <a:spcBef>
          <a:spcPct val="20000"/>
        </a:spcBef>
        <a:buFont typeface="Arial" pitchFamily="34" charset="0"/>
        <a:buChar char="•"/>
        <a:defRPr sz="4169" kern="1200">
          <a:solidFill>
            <a:schemeClr val="tx1"/>
          </a:solidFill>
          <a:latin typeface="+mn-lt"/>
          <a:ea typeface="+mn-ea"/>
          <a:cs typeface="+mn-cs"/>
        </a:defRPr>
      </a:lvl7pPr>
      <a:lvl8pPr marL="7146734" indent="-476448" algn="l" defTabSz="1905795" rtl="0" eaLnBrk="1" latinLnBrk="0" hangingPunct="1">
        <a:spcBef>
          <a:spcPct val="20000"/>
        </a:spcBef>
        <a:buFont typeface="Arial" pitchFamily="34" charset="0"/>
        <a:buChar char="•"/>
        <a:defRPr sz="4169" kern="1200">
          <a:solidFill>
            <a:schemeClr val="tx1"/>
          </a:solidFill>
          <a:latin typeface="+mn-lt"/>
          <a:ea typeface="+mn-ea"/>
          <a:cs typeface="+mn-cs"/>
        </a:defRPr>
      </a:lvl8pPr>
      <a:lvl9pPr marL="8099631" indent="-476448" algn="l" defTabSz="1905795" rtl="0" eaLnBrk="1" latinLnBrk="0" hangingPunct="1">
        <a:spcBef>
          <a:spcPct val="20000"/>
        </a:spcBef>
        <a:buFont typeface="Arial" pitchFamily="34" charset="0"/>
        <a:buChar char="•"/>
        <a:defRPr sz="41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905795" rtl="0" eaLnBrk="1" latinLnBrk="0" hangingPunct="1">
        <a:defRPr sz="3752" kern="1200">
          <a:solidFill>
            <a:schemeClr val="tx1"/>
          </a:solidFill>
          <a:latin typeface="+mn-lt"/>
          <a:ea typeface="+mn-ea"/>
          <a:cs typeface="+mn-cs"/>
        </a:defRPr>
      </a:lvl1pPr>
      <a:lvl2pPr marL="952899" algn="l" defTabSz="1905795" rtl="0" eaLnBrk="1" latinLnBrk="0" hangingPunct="1">
        <a:defRPr sz="3752" kern="1200">
          <a:solidFill>
            <a:schemeClr val="tx1"/>
          </a:solidFill>
          <a:latin typeface="+mn-lt"/>
          <a:ea typeface="+mn-ea"/>
          <a:cs typeface="+mn-cs"/>
        </a:defRPr>
      </a:lvl2pPr>
      <a:lvl3pPr marL="1905795" algn="l" defTabSz="1905795" rtl="0" eaLnBrk="1" latinLnBrk="0" hangingPunct="1">
        <a:defRPr sz="3752" kern="1200">
          <a:solidFill>
            <a:schemeClr val="tx1"/>
          </a:solidFill>
          <a:latin typeface="+mn-lt"/>
          <a:ea typeface="+mn-ea"/>
          <a:cs typeface="+mn-cs"/>
        </a:defRPr>
      </a:lvl3pPr>
      <a:lvl4pPr marL="2858695" algn="l" defTabSz="1905795" rtl="0" eaLnBrk="1" latinLnBrk="0" hangingPunct="1">
        <a:defRPr sz="3752" kern="1200">
          <a:solidFill>
            <a:schemeClr val="tx1"/>
          </a:solidFill>
          <a:latin typeface="+mn-lt"/>
          <a:ea typeface="+mn-ea"/>
          <a:cs typeface="+mn-cs"/>
        </a:defRPr>
      </a:lvl4pPr>
      <a:lvl5pPr marL="3811591" algn="l" defTabSz="1905795" rtl="0" eaLnBrk="1" latinLnBrk="0" hangingPunct="1">
        <a:defRPr sz="3752" kern="1200">
          <a:solidFill>
            <a:schemeClr val="tx1"/>
          </a:solidFill>
          <a:latin typeface="+mn-lt"/>
          <a:ea typeface="+mn-ea"/>
          <a:cs typeface="+mn-cs"/>
        </a:defRPr>
      </a:lvl5pPr>
      <a:lvl6pPr marL="4764490" algn="l" defTabSz="1905795" rtl="0" eaLnBrk="1" latinLnBrk="0" hangingPunct="1">
        <a:defRPr sz="3752" kern="1200">
          <a:solidFill>
            <a:schemeClr val="tx1"/>
          </a:solidFill>
          <a:latin typeface="+mn-lt"/>
          <a:ea typeface="+mn-ea"/>
          <a:cs typeface="+mn-cs"/>
        </a:defRPr>
      </a:lvl6pPr>
      <a:lvl7pPr marL="5717389" algn="l" defTabSz="1905795" rtl="0" eaLnBrk="1" latinLnBrk="0" hangingPunct="1">
        <a:defRPr sz="3752" kern="1200">
          <a:solidFill>
            <a:schemeClr val="tx1"/>
          </a:solidFill>
          <a:latin typeface="+mn-lt"/>
          <a:ea typeface="+mn-ea"/>
          <a:cs typeface="+mn-cs"/>
        </a:defRPr>
      </a:lvl7pPr>
      <a:lvl8pPr marL="6670285" algn="l" defTabSz="1905795" rtl="0" eaLnBrk="1" latinLnBrk="0" hangingPunct="1">
        <a:defRPr sz="3752" kern="1200">
          <a:solidFill>
            <a:schemeClr val="tx1"/>
          </a:solidFill>
          <a:latin typeface="+mn-lt"/>
          <a:ea typeface="+mn-ea"/>
          <a:cs typeface="+mn-cs"/>
        </a:defRPr>
      </a:lvl8pPr>
      <a:lvl9pPr marL="7623183" algn="l" defTabSz="1905795" rtl="0" eaLnBrk="1" latinLnBrk="0" hangingPunct="1">
        <a:defRPr sz="37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chart" Target="../charts/char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icture 3" descr="C:\Users\цик\Downloads\i2.png"/>
          <p:cNvPicPr>
            <a:picLocks noChangeAspect="1" noChangeArrowheads="1"/>
          </p:cNvPicPr>
          <p:nvPr/>
        </p:nvPicPr>
        <p:blipFill>
          <a:blip r:embed="rId3" cstate="print"/>
          <a:srcRect l="975" t="7692" r="948" b="7692"/>
          <a:stretch>
            <a:fillRect/>
          </a:stretch>
        </p:blipFill>
        <p:spPr bwMode="auto">
          <a:xfrm>
            <a:off x="16883664" y="422252"/>
            <a:ext cx="4502799" cy="1942384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449983" y="2047846"/>
            <a:ext cx="20862970" cy="2952329"/>
          </a:xfrm>
        </p:spPr>
        <p:txBody>
          <a:bodyPr>
            <a:noAutofit/>
          </a:bodyPr>
          <a:lstStyle/>
          <a:p>
            <a:r>
              <a:rPr lang="ru-RU" sz="8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Аялдардын</a:t>
            </a:r>
            <a:r>
              <a:rPr lang="ru-RU" sz="8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шайлоого</a:t>
            </a:r>
            <a:r>
              <a:rPr lang="ru-RU" sz="8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жана</a:t>
            </a:r>
            <a:r>
              <a:rPr lang="ru-RU" sz="8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шайланма</a:t>
            </a:r>
            <a:r>
              <a:rPr lang="ru-RU" sz="8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органдарга</a:t>
            </a:r>
            <a:r>
              <a:rPr lang="ru-RU" sz="8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катышуусун</a:t>
            </a:r>
            <a:r>
              <a:rPr lang="ru-RU" sz="8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жигердештиртирүү</a:t>
            </a:r>
            <a:endParaRPr lang="ru-RU" sz="8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3306" y="416268"/>
            <a:ext cx="1951213" cy="194836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3675452" y="416271"/>
            <a:ext cx="12457745" cy="541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917" dirty="0"/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43371" y="10977597"/>
            <a:ext cx="8459111" cy="605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336" b="1" dirty="0" smtClean="0">
                <a:latin typeface="Times New Roman" pitchFamily="18" charset="0"/>
                <a:cs typeface="Times New Roman" pitchFamily="18" charset="0"/>
              </a:rPr>
              <a:t>2019-жылдын 16-октябры, Бишкек </a:t>
            </a:r>
            <a:r>
              <a:rPr lang="ru-RU" sz="3336" b="1" dirty="0" err="1" smtClean="0">
                <a:latin typeface="Times New Roman" pitchFamily="18" charset="0"/>
                <a:cs typeface="Times New Roman" pitchFamily="18" charset="0"/>
              </a:rPr>
              <a:t>шаары</a:t>
            </a:r>
            <a:endParaRPr lang="ru-RU" sz="3336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2166963" y="5191118"/>
            <a:ext cx="17641960" cy="5249174"/>
          </a:xfrm>
        </p:spPr>
        <p:txBody>
          <a:bodyPr>
            <a:noAutofit/>
          </a:bodyPr>
          <a:lstStyle/>
          <a:p>
            <a:r>
              <a:rPr lang="ru-RU" sz="54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Коомдук</a:t>
            </a:r>
            <a:r>
              <a:rPr lang="ru-RU" sz="5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диалог</a:t>
            </a:r>
          </a:p>
          <a:p>
            <a:endParaRPr lang="ru-RU" sz="1000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673600" indent="-4673600" algn="l"/>
            <a:r>
              <a:rPr lang="ru-RU" sz="4169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Уюштуруучулар</a:t>
            </a:r>
            <a:r>
              <a:rPr lang="ru-RU" sz="4169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sz="4169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Кыргыз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Республикасынын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Шайлоо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жана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референдум </a:t>
            </a:r>
            <a:r>
              <a:rPr lang="ru-RU" sz="4169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өткөрүү боюнча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борбордук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комиссиясы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69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БУУ-Аялдар</a:t>
            </a:r>
            <a:endParaRPr lang="ru-RU" sz="4169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1100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0" indent="-4389438" algn="l"/>
            <a:r>
              <a:rPr lang="ru-RU" sz="4169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Катышуучулар</a:t>
            </a:r>
            <a:r>
              <a:rPr lang="ru-RU" sz="4169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	</a:t>
            </a:r>
            <a:r>
              <a:rPr lang="ru-RU" sz="4169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гендердик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теңчилик жана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аялдардын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укуктарын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жана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мүмкүнчүлүктөрүн кеңейтүү маселелери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боюнча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иштеген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жарандык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коомдун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өкүлдөрү, эл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аралык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өнөктөштөр, 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ЖМК.</a:t>
            </a:r>
            <a:endParaRPr lang="ru-RU" sz="4169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3931" y="678040"/>
            <a:ext cx="19362257" cy="1985388"/>
          </a:xfrm>
        </p:spPr>
        <p:txBody>
          <a:bodyPr>
            <a:noAutofit/>
          </a:bodyPr>
          <a:lstStyle/>
          <a:p>
            <a:r>
              <a:rPr lang="ky-KG" sz="4800" dirty="0" smtClean="0">
                <a:latin typeface="Times New Roman" pitchFamily="18" charset="0"/>
                <a:cs typeface="Times New Roman" pitchFamily="18" charset="0"/>
              </a:rPr>
              <a:t>Кыргыз Республикасын Туруктуу өнүктүрүү боюнча Улуттук Кеңеш тарабынан жактырылган 2018-2020-жылдарга Кыргыз Республикасынын шайлоо мыйзамдарын өркүндөтүү Стратегиясынан</a:t>
            </a:r>
            <a:endParaRPr lang="ru-RU" sz="48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3400" y="7343948"/>
            <a:ext cx="20562785" cy="453650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sz="398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9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latin typeface="Times New Roman" pitchFamily="18" charset="0"/>
                <a:cs typeface="Times New Roman" pitchFamily="18" charset="0"/>
              </a:rPr>
              <a:t>Аялдардын</a:t>
            </a:r>
            <a:r>
              <a:rPr lang="ru-RU" sz="398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latin typeface="Times New Roman" pitchFamily="18" charset="0"/>
                <a:cs typeface="Times New Roman" pitchFamily="18" charset="0"/>
              </a:rPr>
              <a:t>шайлоодо</a:t>
            </a:r>
            <a:r>
              <a:rPr lang="ru-RU" sz="398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latin typeface="Times New Roman" pitchFamily="18" charset="0"/>
                <a:cs typeface="Times New Roman" pitchFamily="18" charset="0"/>
              </a:rPr>
              <a:t>талапкер</a:t>
            </a:r>
            <a:r>
              <a:rPr lang="ru-RU" sz="3980" i="1" dirty="0" smtClean="0">
                <a:latin typeface="Times New Roman" pitchFamily="18" charset="0"/>
                <a:cs typeface="Times New Roman" pitchFamily="18" charset="0"/>
              </a:rPr>
              <a:t> катары </a:t>
            </a:r>
            <a:r>
              <a:rPr lang="ru-RU" sz="3980" i="1" dirty="0" err="1" smtClean="0">
                <a:latin typeface="Times New Roman" pitchFamily="18" charset="0"/>
                <a:cs typeface="Times New Roman" pitchFamily="18" charset="0"/>
              </a:rPr>
              <a:t>жетишсиз</a:t>
            </a:r>
            <a:r>
              <a:rPr lang="ru-RU" sz="398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latin typeface="Times New Roman" pitchFamily="18" charset="0"/>
                <a:cs typeface="Times New Roman" pitchFamily="18" charset="0"/>
              </a:rPr>
              <a:t>катышуусу</a:t>
            </a:r>
            <a:r>
              <a:rPr lang="ru-RU" sz="398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y-KG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байкалууда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Маселен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акыркы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он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ичинде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аялдардын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жергиликтүү кеңештердеги үлүшү </a:t>
            </a:r>
            <a:r>
              <a:rPr lang="ru-RU" sz="398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24%дан  11%га </a:t>
            </a:r>
            <a:r>
              <a:rPr lang="ru-RU" sz="398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чейин</a:t>
            </a:r>
            <a:r>
              <a:rPr lang="ru-RU" sz="398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кыскарды</a:t>
            </a:r>
            <a:r>
              <a:rPr lang="ru-RU" sz="398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Алардын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айылдык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кеңештердеги өкүлчүлүгүнүн камсыздоо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механизмдери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жок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980" b="1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980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Бош калган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мандатты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ээлөө тартибинин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мыйзамдарда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жөнгө салынбаганы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партиялардан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талапкерлердин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тизмелерине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квота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боюнча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талаптардын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добуш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берүүгө чейин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жана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шайлоодон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кийин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бузулушуна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аялдардын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талапкерлердин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тизмесинен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сүрүлүп чыгып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калышына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жана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талапкерлердин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тизмесинен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чыгаруунун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укук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ченемдүүлүгү боюнча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соттук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териштирүүлөргө алып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келет</a:t>
            </a:r>
            <a:r>
              <a:rPr lang="ru-RU" sz="398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3980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6763" y="3441522"/>
            <a:ext cx="20562785" cy="39024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buNone/>
            </a:pP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№ 1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стратегиялык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максат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Жарандардын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анын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ичинде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аялдардын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жаштардын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этностук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азчылыктардын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ДМЧАлардын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чет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өлкөдө убактылуу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болгон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же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жашаган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КР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жарандарынын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жана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айрым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категориядагы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жарандардын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активдүү жана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пассивдүү шайлоо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укугун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толук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ишке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ашыруу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үчүн шарттарды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жакшыртуу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жолу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менен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шайлоо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процессинин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инклюзивдүүлүгүн көтөрүү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ctr"/>
            <a:endParaRPr lang="ru-RU" sz="3752" dirty="0"/>
          </a:p>
        </p:txBody>
      </p:sp>
      <p:pic>
        <p:nvPicPr>
          <p:cNvPr id="6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7586" y="566560"/>
            <a:ext cx="19583876" cy="1985388"/>
          </a:xfrm>
        </p:spPr>
        <p:txBody>
          <a:bodyPr>
            <a:noAutofit/>
          </a:bodyPr>
          <a:lstStyle/>
          <a:p>
            <a:r>
              <a:rPr lang="ru-RU" sz="5836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2018-2020-жылдарга </a:t>
            </a:r>
            <a:r>
              <a:rPr lang="ru-RU" sz="5836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Кыргыз</a:t>
            </a:r>
            <a:r>
              <a:rPr lang="ru-RU" sz="5836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36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Республикасынын</a:t>
            </a:r>
            <a:r>
              <a:rPr lang="ru-RU" sz="5836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36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шайлоо</a:t>
            </a:r>
            <a:r>
              <a:rPr lang="ru-RU" sz="5836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36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мыйзамдарын</a:t>
            </a:r>
            <a:r>
              <a:rPr lang="ru-RU" sz="5836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36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өркүндөтүү Стратегиясынан</a:t>
            </a:r>
            <a:endParaRPr lang="ru-RU" sz="5836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542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УШУГА БАЙЛАНЫШТУУ ТӨМӨНКҮЛӨР ЗАРЫЛ: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жергиликтүү шайлоолордо</a:t>
            </a:r>
            <a:r>
              <a:rPr lang="ru-RU" sz="4585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саясий</a:t>
            </a:r>
            <a:r>
              <a:rPr lang="ru-RU" sz="4585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партиялардан</a:t>
            </a:r>
            <a:r>
              <a:rPr lang="ru-RU" sz="4585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депутаттыкка</a:t>
            </a:r>
            <a:r>
              <a:rPr lang="ru-RU" sz="4585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талапкерлердин</a:t>
            </a:r>
            <a:r>
              <a:rPr lang="ru-RU" sz="4585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тизмесиндеги</a:t>
            </a:r>
            <a:r>
              <a:rPr lang="ru-RU" sz="4585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туруктуулугун</a:t>
            </a:r>
            <a:r>
              <a:rPr lang="ru-RU" sz="4585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камсыздоо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механизмдерин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киргизүү.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4585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аялдардын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айылдык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кеңештердин курамындагы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кепилденген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эң төмөнкү өкүлчүлүгүнүн  жана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аял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жынысындагы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депутаттын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ыйгарым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укуктары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мөөнөтүнөн мурда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токтотулган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учурда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шаардык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кеңештин депутатынын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мандатын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аял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жынысындагы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талапкерге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өткөрүп берүү тартибин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белгилөө, ошондой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эле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аялдардын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өздөрүнүн төмөнкү жигердүүлүгүн эске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585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аялдардын</a:t>
            </a:r>
            <a:r>
              <a:rPr lang="ru-RU" sz="4585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шайлоого</a:t>
            </a:r>
            <a:r>
              <a:rPr lang="ru-RU" sz="4585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катышуусун</a:t>
            </a:r>
            <a:r>
              <a:rPr lang="ru-RU" sz="4585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жигердетүү үчүн маалыматтык</a:t>
            </a:r>
            <a:r>
              <a:rPr lang="ru-RU" sz="4585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жана</a:t>
            </a:r>
            <a:r>
              <a:rPr lang="ru-RU" sz="4585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билим</a:t>
            </a:r>
            <a:r>
              <a:rPr lang="ru-RU" sz="4585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берүү иш-чараларынын</a:t>
            </a:r>
            <a:r>
              <a:rPr lang="ru-RU" sz="4585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комплексин</a:t>
            </a:r>
            <a:r>
              <a:rPr lang="ru-RU" sz="4585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85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жүзөгө ашыруу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585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21751" y="404772"/>
            <a:ext cx="17153761" cy="1459347"/>
          </a:xfrm>
        </p:spPr>
        <p:txBody>
          <a:bodyPr>
            <a:noAutofit/>
          </a:bodyPr>
          <a:lstStyle/>
          <a:p>
            <a:r>
              <a:rPr lang="ky-KG" sz="5002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5002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тратегиянын</a:t>
            </a:r>
            <a:r>
              <a:rPr lang="ru-RU" sz="5002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002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максаттарына</a:t>
            </a:r>
            <a:r>
              <a:rPr lang="ru-RU" sz="5002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002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жетүү боюнча</a:t>
            </a:r>
            <a:r>
              <a:rPr lang="ru-RU" sz="5002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002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иш-чаралардын</a:t>
            </a:r>
            <a:r>
              <a:rPr lang="ru-RU" sz="5002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002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Планынан</a:t>
            </a:r>
            <a:r>
              <a:rPr lang="ru-RU" sz="5002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5002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09040663"/>
              </p:ext>
            </p:extLst>
          </p:nvPr>
        </p:nvGraphicFramePr>
        <p:xfrm>
          <a:off x="1608099" y="2019253"/>
          <a:ext cx="19567388" cy="9402839"/>
        </p:xfrm>
        <a:graphic>
          <a:graphicData uri="http://schemas.openxmlformats.org/drawingml/2006/table">
            <a:tbl>
              <a:tblPr/>
              <a:tblGrid>
                <a:gridCol w="195673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938388">
                <a:tc>
                  <a:txBody>
                    <a:bodyPr/>
                    <a:lstStyle/>
                    <a:p>
                      <a:pPr marL="0" marR="0" indent="0" algn="just" defTabSz="19057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СПлардан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депутаттыкка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талапкерлердин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тизмелеринин</a:t>
                      </a:r>
                      <a:r>
                        <a:rPr lang="ru-RU" sz="33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baseline="0" dirty="0" err="1" smtClean="0">
                          <a:latin typeface="Times New Roman"/>
                          <a:ea typeface="Calibri"/>
                          <a:cs typeface="Times New Roman"/>
                        </a:rPr>
                        <a:t>туруктуулугун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добуш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берүүгө чейин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жана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шайлоодон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кийин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талапкерлердин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тизмесинен</a:t>
                      </a:r>
                      <a:r>
                        <a:rPr lang="ru-RU" sz="33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чыгуу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кезектүүлүктү алмашуу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жөнүндө арызды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жеке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өзү берүүсүнүн 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же нотариус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күбөлөндүргөн арызды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ыйгарым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укуктуу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адамдар</a:t>
                      </a:r>
                      <a:r>
                        <a:rPr lang="ru-RU" sz="33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baseline="0" dirty="0" err="1" smtClean="0">
                          <a:latin typeface="Times New Roman"/>
                          <a:ea typeface="Calibri"/>
                          <a:cs typeface="Times New Roman"/>
                        </a:rPr>
                        <a:t>аркылуу</a:t>
                      </a:r>
                      <a:r>
                        <a:rPr lang="ru-RU" sz="33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baseline="0" dirty="0" err="1" smtClean="0">
                          <a:latin typeface="Times New Roman"/>
                          <a:ea typeface="Calibri"/>
                          <a:cs typeface="Times New Roman"/>
                        </a:rPr>
                        <a:t>берип</a:t>
                      </a:r>
                      <a:r>
                        <a:rPr lang="ru-RU" sz="33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baseline="0" dirty="0" err="1" smtClean="0">
                          <a:latin typeface="Times New Roman"/>
                          <a:ea typeface="Calibri"/>
                          <a:cs typeface="Times New Roman"/>
                        </a:rPr>
                        <a:t>жиберүүсүнүн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негизинде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гана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талапкерлердин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тизмесинен</a:t>
                      </a:r>
                      <a:r>
                        <a:rPr lang="ru-RU" sz="33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чыгаруу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кезектүүлүктүн өзгөрүшү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)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камсыздоо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3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just" defTabSz="19057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300" i="1" dirty="0" err="1" smtClean="0">
                          <a:latin typeface="Times New Roman"/>
                          <a:ea typeface="Calibri"/>
                          <a:cs typeface="Times New Roman"/>
                        </a:rPr>
                        <a:t>Бул</a:t>
                      </a:r>
                      <a:r>
                        <a:rPr lang="ru-RU" sz="3300" i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i="1" dirty="0" err="1" smtClean="0">
                          <a:latin typeface="Times New Roman"/>
                          <a:ea typeface="Calibri"/>
                          <a:cs typeface="Times New Roman"/>
                        </a:rPr>
                        <a:t>өңүттө шайлоонун</a:t>
                      </a:r>
                      <a:r>
                        <a:rPr lang="ru-RU" sz="3300" i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i="1" dirty="0" err="1" smtClean="0">
                          <a:latin typeface="Times New Roman"/>
                          <a:ea typeface="Calibri"/>
                          <a:cs typeface="Times New Roman"/>
                        </a:rPr>
                        <a:t>жергиликтүү жана</a:t>
                      </a:r>
                      <a:r>
                        <a:rPr lang="ru-RU" sz="3300" i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i="1" dirty="0" err="1" smtClean="0">
                          <a:latin typeface="Times New Roman"/>
                          <a:ea typeface="Calibri"/>
                          <a:cs typeface="Times New Roman"/>
                        </a:rPr>
                        <a:t>парламенттик</a:t>
                      </a:r>
                      <a:r>
                        <a:rPr lang="ru-RU" sz="3300" i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i="1" dirty="0" err="1" smtClean="0">
                          <a:latin typeface="Times New Roman"/>
                          <a:ea typeface="Calibri"/>
                          <a:cs typeface="Times New Roman"/>
                        </a:rPr>
                        <a:t>деңгээлинин ченемдерин</a:t>
                      </a:r>
                      <a:r>
                        <a:rPr lang="ru-RU" sz="3300" i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i="1" dirty="0" err="1" smtClean="0">
                          <a:latin typeface="Times New Roman"/>
                          <a:ea typeface="Calibri"/>
                          <a:cs typeface="Times New Roman"/>
                        </a:rPr>
                        <a:t>бирдейлештирүү</a:t>
                      </a:r>
                      <a:r>
                        <a:rPr lang="ky-KG" sz="3300" i="1" dirty="0" smtClean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3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512" marR="129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63031">
                <a:tc>
                  <a:txBody>
                    <a:bodyPr/>
                    <a:lstStyle/>
                    <a:p>
                      <a:pPr marL="0" marR="0" indent="0" algn="just" defTabSz="19057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3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Аялдар</a:t>
                      </a:r>
                      <a:r>
                        <a:rPr lang="ru-RU" sz="3300" b="1" dirty="0" smtClean="0"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3300" b="1" i="0" dirty="0" err="1" smtClean="0">
                          <a:latin typeface="Times New Roman"/>
                          <a:ea typeface="Calibri"/>
                          <a:cs typeface="Times New Roman"/>
                        </a:rPr>
                        <a:t>жергиликтүү </a:t>
                      </a:r>
                      <a:r>
                        <a:rPr lang="ru-RU" sz="33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кеңештерде:</a:t>
                      </a:r>
                      <a:endParaRPr lang="ru-RU" sz="3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just" defTabSz="19057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Аялдар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үчүн мандаттардын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30%ын</a:t>
                      </a:r>
                      <a:r>
                        <a:rPr lang="ru-RU" sz="33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baseline="0" dirty="0" err="1" smtClean="0">
                          <a:latin typeface="Times New Roman"/>
                          <a:ea typeface="Calibri"/>
                          <a:cs typeface="Times New Roman"/>
                        </a:rPr>
                        <a:t>резервге</a:t>
                      </a:r>
                      <a:r>
                        <a:rPr lang="ru-RU" sz="33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baseline="0" dirty="0" err="1" smtClean="0">
                          <a:latin typeface="Times New Roman"/>
                          <a:ea typeface="Calibri"/>
                          <a:cs typeface="Times New Roman"/>
                        </a:rPr>
                        <a:t>калтыруу</a:t>
                      </a:r>
                      <a:r>
                        <a:rPr lang="ru-RU" sz="33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baseline="0" dirty="0" err="1" smtClean="0">
                          <a:latin typeface="Times New Roman"/>
                          <a:ea typeface="Calibri"/>
                          <a:cs typeface="Times New Roman"/>
                        </a:rPr>
                        <a:t>аркылуу</a:t>
                      </a:r>
                      <a:r>
                        <a:rPr lang="ru-RU" sz="33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аялдардын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айылдык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кеңештердин курамындагы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кепилденген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эң төмөнкү өкүлчүлүгүнүн механизмин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түзүү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endParaRPr lang="ru-RU" sz="3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512" marR="129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526066">
                <a:tc>
                  <a:txBody>
                    <a:bodyPr/>
                    <a:lstStyle/>
                    <a:p>
                      <a:pPr marL="0" marR="0" indent="0" algn="just" defTabSz="19057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3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Аялдар</a:t>
                      </a:r>
                      <a:r>
                        <a:rPr lang="ru-RU" sz="3300" b="1" dirty="0" smtClean="0"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3300" b="1" i="0" dirty="0" err="1" smtClean="0">
                          <a:latin typeface="Times New Roman"/>
                          <a:ea typeface="Calibri"/>
                          <a:cs typeface="Times New Roman"/>
                        </a:rPr>
                        <a:t>жергиликтүү </a:t>
                      </a:r>
                      <a:r>
                        <a:rPr lang="ru-RU" sz="33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кеңештерде:</a:t>
                      </a:r>
                      <a:endParaRPr lang="ru-RU" sz="33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just" defTabSz="19057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Жергиликтүү кеңештин депутатынын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ыйгарым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укуктары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мөөнөтүнөн мурда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токтотулган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учурда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шаардык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кеңештин депутатынын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мандатын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өткөрүп берүү тартибин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төмөнкү 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принцип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боюнча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белгилөө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аял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бошогондо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– мандат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тизме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боюнча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кийинки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аялга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эркек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бошогондо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эркекке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dirty="0" err="1" smtClean="0">
                          <a:latin typeface="Times New Roman"/>
                          <a:ea typeface="Calibri"/>
                          <a:cs typeface="Times New Roman"/>
                        </a:rPr>
                        <a:t>өткөрүп берилет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endParaRPr lang="ru-RU" sz="3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just" defTabSz="19057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300" i="1" dirty="0" err="1" smtClean="0">
                          <a:latin typeface="Times New Roman"/>
                          <a:ea typeface="Calibri"/>
                          <a:cs typeface="Times New Roman"/>
                        </a:rPr>
                        <a:t>Бул</a:t>
                      </a:r>
                      <a:r>
                        <a:rPr lang="ru-RU" sz="3300" i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i="1" dirty="0" err="1" smtClean="0">
                          <a:latin typeface="Times New Roman"/>
                          <a:ea typeface="Calibri"/>
                          <a:cs typeface="Times New Roman"/>
                        </a:rPr>
                        <a:t>өңүттө шайлоонун</a:t>
                      </a:r>
                      <a:r>
                        <a:rPr lang="ru-RU" sz="3300" i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i="1" dirty="0" err="1" smtClean="0">
                          <a:latin typeface="Times New Roman"/>
                          <a:ea typeface="Calibri"/>
                          <a:cs typeface="Times New Roman"/>
                        </a:rPr>
                        <a:t>жергиликтүү </a:t>
                      </a:r>
                      <a:r>
                        <a:rPr lang="ru-RU" sz="3300" i="1" dirty="0" err="1" smtClean="0">
                          <a:latin typeface="Times New Roman"/>
                          <a:ea typeface="Calibri"/>
                          <a:cs typeface="Times New Roman"/>
                        </a:rPr>
                        <a:t>жана</a:t>
                      </a:r>
                      <a:r>
                        <a:rPr lang="ru-RU" sz="3300" i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i="1" dirty="0" err="1" smtClean="0">
                          <a:latin typeface="Times New Roman"/>
                          <a:ea typeface="Calibri"/>
                          <a:cs typeface="Times New Roman"/>
                        </a:rPr>
                        <a:t>парламенттик</a:t>
                      </a:r>
                      <a:r>
                        <a:rPr lang="ru-RU" sz="3300" i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i="1" dirty="0" err="1" smtClean="0">
                          <a:latin typeface="Times New Roman"/>
                          <a:ea typeface="Calibri"/>
                          <a:cs typeface="Times New Roman"/>
                        </a:rPr>
                        <a:t>деңгээлинин ченемдерин</a:t>
                      </a:r>
                      <a:r>
                        <a:rPr lang="ru-RU" sz="3300" i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i="1" dirty="0" err="1" smtClean="0">
                          <a:latin typeface="Times New Roman"/>
                          <a:ea typeface="Calibri"/>
                          <a:cs typeface="Times New Roman"/>
                        </a:rPr>
                        <a:t>бирдейлештирүү</a:t>
                      </a:r>
                      <a:r>
                        <a:rPr lang="ky-KG" sz="3300" i="1" dirty="0" smtClean="0"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endParaRPr lang="ru-RU" sz="33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29512" marR="129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7535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33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Аялдардын</a:t>
                      </a:r>
                      <a:r>
                        <a:rPr lang="ru-RU" sz="3300" b="1" dirty="0" smtClean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33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жаштардын</a:t>
                      </a:r>
                      <a:r>
                        <a:rPr lang="ru-RU" sz="3300" b="1" dirty="0" smtClean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33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ДМЧАлардын</a:t>
                      </a:r>
                      <a:r>
                        <a:rPr lang="ru-RU" sz="33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шайлоого</a:t>
                      </a:r>
                      <a:r>
                        <a:rPr lang="ru-RU" sz="33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кошумча</a:t>
                      </a:r>
                      <a:r>
                        <a:rPr lang="ru-RU" sz="33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укуктук</a:t>
                      </a:r>
                      <a:r>
                        <a:rPr lang="ru-RU" sz="3300" b="1" dirty="0" smtClean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33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маалыматтык</a:t>
                      </a:r>
                      <a:r>
                        <a:rPr lang="ru-RU" sz="3300" b="1" dirty="0" smtClean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33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билим</a:t>
                      </a:r>
                      <a:r>
                        <a:rPr lang="ru-RU" sz="33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берүү демилгелери</a:t>
                      </a:r>
                      <a:r>
                        <a:rPr lang="ru-RU" sz="33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аркылуу</a:t>
                      </a:r>
                      <a:r>
                        <a:rPr lang="ru-RU" sz="33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жигердүү катышуусун</a:t>
                      </a:r>
                      <a:r>
                        <a:rPr lang="ru-RU" sz="33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3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кубаттоо</a:t>
                      </a:r>
                      <a:r>
                        <a:rPr lang="ru-RU" sz="3300" b="1" dirty="0" smtClean="0"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endParaRPr lang="ru-RU" sz="33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512" marR="129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7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66763" y="2015356"/>
            <a:ext cx="1136850" cy="891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1.2.1.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1.2.2.</a:t>
            </a:r>
          </a:p>
          <a:p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1.2.3.</a:t>
            </a:r>
          </a:p>
          <a:p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1.2.4.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024426" y="0"/>
            <a:ext cx="18947630" cy="2262160"/>
          </a:xfrm>
        </p:spPr>
        <p:txBody>
          <a:bodyPr>
            <a:noAutofit/>
          </a:bodyPr>
          <a:lstStyle/>
          <a:p>
            <a:r>
              <a:rPr lang="ru-RU" sz="8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Мыйзам</a:t>
            </a:r>
            <a:r>
              <a:rPr lang="ru-RU" sz="8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чыгаруу</a:t>
            </a:r>
            <a:r>
              <a:rPr lang="ru-RU" sz="8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чаралары</a:t>
            </a:r>
            <a:r>
              <a:rPr lang="ru-RU" sz="8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жүзөгө </a:t>
            </a:r>
            <a:r>
              <a:rPr lang="ru-RU" sz="8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ашырылды</a:t>
            </a:r>
            <a:r>
              <a:rPr lang="ru-RU" sz="8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8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942827" y="2087364"/>
            <a:ext cx="20162240" cy="9818926"/>
          </a:xfrm>
        </p:spPr>
        <p:txBody>
          <a:bodyPr>
            <a:noAutofit/>
          </a:bodyPr>
          <a:lstStyle/>
          <a:p>
            <a:pPr marL="1072084" indent="-1072084" algn="just">
              <a:buFont typeface="Arial" pitchFamily="34" charset="0"/>
              <a:buAutoNum type="arabicPeriod"/>
            </a:pP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Айылдык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кеңештердин депутаттарынын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30%дан аз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эмес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мандатын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аялдар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үчүн резервге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калтырууну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киргизүү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2019-ж. 27.06.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кабыл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алынды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2019-ж. 8.08 кол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коюлду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072084" indent="-1072084" algn="just">
              <a:buNone/>
            </a:pP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72084" indent="-1072084" algn="just">
              <a:buAutoNum type="arabicPeriod" startAt="2"/>
            </a:pP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Гендердик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квоталарды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сактоо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боюнча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коргоо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чаралары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бош калган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мандатты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аялдан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аялга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механизми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072084" indent="-1072084" algn="just">
              <a:buNone/>
            </a:pPr>
            <a:endParaRPr lang="ru-RU" sz="11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Жогорку</a:t>
            </a:r>
            <a:r>
              <a:rPr lang="ru-RU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Кеңештин деңгээлинде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«КР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Президентин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жана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ЖК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депутаттарын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шайлоо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жөнүндө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КР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конституциялык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Мыйзамына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өзгөртүүлөр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y-KG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65-берене)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2017-ж. 31.05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кабыл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алынды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2017-ж. 5.06 кол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коюлду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2020-ж. 01.01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күчүнө кирет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Жергиликтүү кеңештердин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шаардык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жана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айылдык</a:t>
            </a:r>
            <a:r>
              <a:rPr lang="ru-RU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6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деңгээлдерде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2019-ж. 27.06.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кабыл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алынды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2019-ж. 8.08 кол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коюлду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“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Жергиликтүү кеңештердин депутаттарын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шайлоо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жөнүндө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КР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Мыйзамынын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  <a:r>
              <a:rPr lang="ky-KG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-беренеси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892175">
              <a:buNone/>
              <a:tabLst>
                <a:tab pos="1069975" algn="l"/>
              </a:tabLst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Мындан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тышкары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3600" dirty="0" err="1" smtClean="0">
                <a:latin typeface="Times New Roman"/>
                <a:ea typeface="Calibri"/>
                <a:cs typeface="Times New Roman"/>
              </a:rPr>
              <a:t>алапкерлердин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dirty="0" err="1" smtClean="0">
                <a:latin typeface="Times New Roman"/>
                <a:ea typeface="Calibri"/>
                <a:cs typeface="Times New Roman"/>
              </a:rPr>
              <a:t>тизмесинен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dirty="0" err="1" smtClean="0">
                <a:latin typeface="Times New Roman"/>
                <a:ea typeface="Calibri"/>
                <a:cs typeface="Times New Roman"/>
              </a:rPr>
              <a:t>чыгуу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dirty="0" err="1" smtClean="0">
                <a:latin typeface="Times New Roman"/>
                <a:ea typeface="Calibri"/>
                <a:cs typeface="Times New Roman"/>
              </a:rPr>
              <a:t>жана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dirty="0" err="1" smtClean="0">
                <a:latin typeface="Times New Roman"/>
                <a:ea typeface="Calibri"/>
                <a:cs typeface="Times New Roman"/>
              </a:rPr>
              <a:t>ыйгарым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dirty="0" err="1" smtClean="0">
                <a:latin typeface="Times New Roman"/>
                <a:ea typeface="Calibri"/>
                <a:cs typeface="Times New Roman"/>
              </a:rPr>
              <a:t>укуктары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dirty="0" err="1" smtClean="0">
                <a:latin typeface="Times New Roman"/>
                <a:ea typeface="Calibri"/>
                <a:cs typeface="Times New Roman"/>
              </a:rPr>
              <a:t>мөөнөтүнөн мурда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dirty="0" err="1" smtClean="0">
                <a:latin typeface="Times New Roman"/>
                <a:ea typeface="Calibri"/>
                <a:cs typeface="Times New Roman"/>
              </a:rPr>
              <a:t>токтотуу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dirty="0" err="1" smtClean="0">
                <a:latin typeface="Times New Roman"/>
                <a:ea typeface="Calibri"/>
                <a:cs typeface="Times New Roman"/>
              </a:rPr>
              <a:t>жөнүндө арызды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dirty="0" err="1" smtClean="0">
                <a:latin typeface="Times New Roman"/>
                <a:ea typeface="Calibri"/>
                <a:cs typeface="Times New Roman"/>
              </a:rPr>
              <a:t>милдеттүү түрдө жеке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dirty="0" err="1" smtClean="0">
                <a:latin typeface="Times New Roman"/>
                <a:ea typeface="Calibri"/>
                <a:cs typeface="Times New Roman"/>
              </a:rPr>
              <a:t>өзү берүүсү боюнча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dirty="0" err="1" smtClean="0">
                <a:latin typeface="Times New Roman"/>
                <a:ea typeface="Calibri"/>
                <a:cs typeface="Times New Roman"/>
              </a:rPr>
              <a:t>ченемдердин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(ЖК – 2016 -ж., </a:t>
            </a:r>
            <a:r>
              <a:rPr lang="ru-RU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жергиликтүү кеңештер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2019-ж.),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ошондой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эле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шаардык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кеңештерде кезексиз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талапкерге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мандатты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өткөрүп берүү </a:t>
            </a:r>
            <a:r>
              <a:rPr lang="ru-RU" sz="3600" dirty="0" err="1" smtClean="0">
                <a:latin typeface="Times New Roman"/>
                <a:ea typeface="Calibri"/>
                <a:cs typeface="Times New Roman"/>
              </a:rPr>
              <a:t>жөнүндө партиянын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dirty="0" err="1" smtClean="0">
                <a:latin typeface="Times New Roman"/>
                <a:ea typeface="Calibri"/>
                <a:cs typeface="Times New Roman"/>
              </a:rPr>
              <a:t>чечими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бар </a:t>
            </a:r>
            <a:r>
              <a:rPr lang="ru-RU" sz="3600" dirty="0" err="1" smtClean="0">
                <a:latin typeface="Times New Roman"/>
                <a:ea typeface="Calibri"/>
                <a:cs typeface="Times New Roman"/>
              </a:rPr>
              <a:t>болгон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dirty="0" err="1" smtClean="0">
                <a:latin typeface="Times New Roman"/>
                <a:ea typeface="Calibri"/>
                <a:cs typeface="Times New Roman"/>
              </a:rPr>
              <a:t>учурда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dirty="0" err="1" smtClean="0">
                <a:latin typeface="Times New Roman"/>
                <a:ea typeface="Calibri"/>
                <a:cs typeface="Times New Roman"/>
              </a:rPr>
              <a:t>талапкерлердин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dirty="0" err="1" smtClean="0">
                <a:latin typeface="Times New Roman"/>
                <a:ea typeface="Calibri"/>
                <a:cs typeface="Times New Roman"/>
              </a:rPr>
              <a:t>каршы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dirty="0" err="1" smtClean="0">
                <a:latin typeface="Times New Roman"/>
                <a:ea typeface="Calibri"/>
                <a:cs typeface="Times New Roman"/>
              </a:rPr>
              <a:t>болуусунун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dirty="0" err="1" smtClean="0">
                <a:latin typeface="Times New Roman"/>
                <a:ea typeface="Calibri"/>
                <a:cs typeface="Times New Roman"/>
              </a:rPr>
              <a:t>жок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dirty="0" err="1" smtClean="0">
                <a:latin typeface="Times New Roman"/>
                <a:ea typeface="Calibri"/>
                <a:cs typeface="Times New Roman"/>
              </a:rPr>
              <a:t>экенин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шайлоо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комиссиялары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тарабынан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/>
                <a:ea typeface="Calibri"/>
                <a:cs typeface="Times New Roman"/>
              </a:rPr>
              <a:t>милдеттүү түрдө эске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dirty="0" err="1" smtClean="0">
                <a:latin typeface="Times New Roman"/>
                <a:ea typeface="Calibri"/>
                <a:cs typeface="Times New Roman"/>
              </a:rPr>
              <a:t>алынуусу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2019-ж.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гендердик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квоталарды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сактоого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өбөлгө түзөт.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80505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3402" y="1904970"/>
            <a:ext cx="20412691" cy="9215502"/>
          </a:xfrm>
          <a:noFill/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Кабыл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алынган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мыйзамдар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жана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алардын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аткарылышы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менен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катар, 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</a:t>
            </a:r>
            <a:r>
              <a:rPr lang="ru-RU" sz="5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аялдардын</a:t>
            </a:r>
            <a:r>
              <a:rPr lang="ru-RU" sz="5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шайлоого</a:t>
            </a:r>
            <a:r>
              <a:rPr lang="ru-RU" sz="5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демек</a:t>
            </a:r>
            <a:r>
              <a:rPr lang="ru-RU" sz="5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шайланма</a:t>
            </a:r>
            <a:r>
              <a:rPr lang="ru-RU" sz="5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органдарга</a:t>
            </a:r>
            <a:r>
              <a:rPr lang="ru-RU" sz="5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жигердүү катышуусу</a:t>
            </a:r>
            <a:r>
              <a:rPr lang="ru-RU" sz="5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укуктук</a:t>
            </a:r>
            <a:r>
              <a:rPr lang="ru-RU" sz="5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маалыматтык</a:t>
            </a:r>
            <a:r>
              <a:rPr lang="ru-RU" sz="5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билим</a:t>
            </a:r>
            <a:r>
              <a:rPr lang="ru-RU" sz="5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берүү иштерин</a:t>
            </a:r>
            <a:r>
              <a:rPr lang="ru-RU" sz="5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туруктуу</a:t>
            </a:r>
            <a:r>
              <a:rPr lang="ru-RU" sz="5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негизде</a:t>
            </a:r>
            <a:r>
              <a:rPr lang="ru-RU" sz="5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жүргүзүүнү карайт</a:t>
            </a:r>
            <a:r>
              <a:rPr lang="ru-RU" sz="5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чаралардын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комплекси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БШК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тарабынан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төмөнкүлөр менен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биргеликте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ишке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ашырылат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мамлекеттик</a:t>
            </a:r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органдар</a:t>
            </a:r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жана</a:t>
            </a:r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ЖӨБ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органдары</a:t>
            </a:r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менен</a:t>
            </a:r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жарандык</a:t>
            </a:r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коомдун</a:t>
            </a:r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уюмдары</a:t>
            </a:r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менен</a:t>
            </a:r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</a:t>
            </a:r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аралык</a:t>
            </a:r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өнөктөштөр менен</a:t>
            </a:r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48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Билим</a:t>
            </a:r>
            <a:r>
              <a:rPr lang="ru-RU" sz="4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берүү компоненти</a:t>
            </a:r>
            <a:r>
              <a:rPr lang="ru-RU" sz="4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 </a:t>
            </a:r>
            <a:r>
              <a:rPr lang="ru-RU" sz="48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БШКнын</a:t>
            </a:r>
            <a:r>
              <a:rPr lang="ru-RU" sz="4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Жарандык</a:t>
            </a:r>
            <a:r>
              <a:rPr lang="ru-RU" sz="4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билим</a:t>
            </a:r>
            <a:r>
              <a:rPr lang="ru-RU" sz="4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берүү борборунун</a:t>
            </a:r>
            <a:r>
              <a:rPr lang="ru-RU" sz="4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программаларынын</a:t>
            </a:r>
            <a:r>
              <a:rPr lang="ru-RU" sz="4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алкагында</a:t>
            </a:r>
            <a:r>
              <a:rPr lang="ru-RU" sz="4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48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ишке</a:t>
            </a:r>
            <a:r>
              <a:rPr lang="ru-RU" sz="4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ашырылат</a:t>
            </a:r>
            <a:r>
              <a:rPr lang="ru-RU" sz="4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774893" y="416266"/>
            <a:ext cx="16681919" cy="1350839"/>
          </a:xfrm>
        </p:spPr>
        <p:txBody>
          <a:bodyPr>
            <a:noAutofit/>
          </a:bodyPr>
          <a:lstStyle/>
          <a:p>
            <a:r>
              <a:rPr lang="ru-RU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Андан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аркы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аракеттер</a:t>
            </a:r>
            <a:endParaRPr lang="ru-RU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08043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35801" y="547648"/>
            <a:ext cx="19212163" cy="3214710"/>
          </a:xfrm>
        </p:spPr>
        <p:txBody>
          <a:bodyPr>
            <a:noAutofit/>
          </a:bodyPr>
          <a:lstStyle/>
          <a:p>
            <a:r>
              <a:rPr lang="ru-RU" sz="7504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Имплементация </a:t>
            </a:r>
            <a:r>
              <a:rPr lang="ru-RU" sz="7504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7504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тажрыйбада</a:t>
            </a:r>
            <a:r>
              <a:rPr lang="ru-RU" sz="7504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7504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7504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836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1-тажрыйба - </a:t>
            </a:r>
            <a:r>
              <a:rPr lang="ky-KG" sz="4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2019-жылы 22-сентябрда Ысык-Көл облусунун Жети-Өгүз районунун Ысык-Көл облусунун Жети-Өгүз районунун Саруу айылында</a:t>
            </a:r>
            <a:endParaRPr lang="ru-RU" sz="5836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692376" y="3671540"/>
            <a:ext cx="20412691" cy="254247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ky-KG" sz="4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y-KG" sz="4400" dirty="0" smtClean="0">
                <a:latin typeface="Times New Roman" pitchFamily="18" charset="0"/>
                <a:cs typeface="Times New Roman" pitchFamily="18" charset="0"/>
              </a:rPr>
              <a:t>Айылдык кеңештин 21 депутатын мөөнөтүнөн мурда шайлоо үчүн ар бири 7 депутаттык  мандаттан турган 3 көп мандаттуу шайлоо округу түзүлдү.</a:t>
            </a:r>
          </a:p>
          <a:p>
            <a:pPr algn="just">
              <a:buNone/>
            </a:pPr>
            <a:endParaRPr lang="ky-KG" sz="1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y-KG" sz="4400" dirty="0" smtClean="0">
                <a:latin typeface="Times New Roman" pitchFamily="18" charset="0"/>
                <a:cs typeface="Times New Roman" pitchFamily="18" charset="0"/>
              </a:rPr>
              <a:t>	Мыйзамдарга ылайык резервде калтырылды:</a:t>
            </a:r>
            <a:endParaRPr lang="ky-KG" sz="4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="" xmlns:p14="http://schemas.microsoft.com/office/powerpoint/2010/main" val="4065430451"/>
              </p:ext>
            </p:extLst>
          </p:nvPr>
        </p:nvGraphicFramePr>
        <p:xfrm>
          <a:off x="2324612" y="6435824"/>
          <a:ext cx="17110639" cy="52286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0538" y="163647"/>
            <a:ext cx="19583876" cy="1985388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1-тажрыйба: </a:t>
            </a:r>
            <a:r>
              <a:rPr lang="ky-KG" sz="4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2019-жылы 22-сентябрда Ысык-Көл облусунун Жети-Өгүз районунун Ысык-Көл облусунун Жети-Өгүз районунун Саруу айылдык кеңешинин депутаттарын шайлоо болуп өттү</a:t>
            </a:r>
            <a:r>
              <a:rPr lang="ky-KG" sz="4169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y-KG" sz="4169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169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3403" y="2251760"/>
            <a:ext cx="20934715" cy="2367118"/>
          </a:xfrm>
          <a:solidFill>
            <a:schemeClr val="tx2">
              <a:lumMod val="60000"/>
              <a:lumOff val="40000"/>
            </a:schemeClr>
          </a:solidFill>
        </p:spPr>
        <p:txBody>
          <a:bodyPr anchor="ctr">
            <a:noAutofit/>
          </a:bodyPr>
          <a:lstStyle/>
          <a:p>
            <a:pPr algn="just">
              <a:tabLst>
                <a:tab pos="751150" algn="l"/>
              </a:tabLst>
            </a:pPr>
            <a:r>
              <a:rPr lang="ky-KG" sz="3752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y-KG" sz="3752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79 талапкер катталды, </a:t>
            </a:r>
            <a:r>
              <a:rPr lang="ky-KG" sz="3752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67 </a:t>
            </a:r>
            <a:r>
              <a:rPr lang="ky-KG" sz="3752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талапкер өзүн өзү көрсөтүү жолу менен жана “Мекен Ынтымагы” саясий партиясынан 12 талапкер, анын ичинен 63 талапкер – эркек, жана 12 талапкер – аял. </a:t>
            </a:r>
            <a:endParaRPr lang="ky-KG" sz="3752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751150" algn="l"/>
              </a:tabLst>
            </a:pPr>
            <a:r>
              <a:rPr lang="ky-KG" sz="3752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Квота боюнча айылдык кеңешке 21 депутаттын ичинен 9 аял шайланды, бул </a:t>
            </a:r>
            <a:r>
              <a:rPr lang="ky-KG" sz="3752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42,85%ды </a:t>
            </a:r>
            <a:r>
              <a:rPr lang="ky-KG" sz="3752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түзөт</a:t>
            </a:r>
            <a:endParaRPr lang="ru-RU" sz="3752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="" xmlns:p14="http://schemas.microsoft.com/office/powerpoint/2010/main" val="4023551300"/>
              </p:ext>
            </p:extLst>
          </p:nvPr>
        </p:nvGraphicFramePr>
        <p:xfrm>
          <a:off x="1350063" y="6119812"/>
          <a:ext cx="9229681" cy="5956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="" xmlns:p14="http://schemas.microsoft.com/office/powerpoint/2010/main" val="2057172565"/>
              </p:ext>
            </p:extLst>
          </p:nvPr>
        </p:nvGraphicFramePr>
        <p:xfrm>
          <a:off x="9529092" y="5069159"/>
          <a:ext cx="10880707" cy="70068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8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713317" y="5167424"/>
            <a:ext cx="4426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y-KG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79 талапкер катталды</a:t>
            </a:r>
            <a:endParaRPr lang="ky-KG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9480" y="431180"/>
            <a:ext cx="19586176" cy="1944216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1-тажрыйба: </a:t>
            </a:r>
            <a:r>
              <a:rPr lang="ru-RU" sz="5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2019-жылы 22-сентябрдагы </a:t>
            </a:r>
            <a:r>
              <a:rPr lang="ru-RU" sz="5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Саруу</a:t>
            </a:r>
            <a:r>
              <a:rPr lang="ru-RU" sz="5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айылдык</a:t>
            </a:r>
            <a:r>
              <a:rPr lang="ru-RU" sz="5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кеңешине депутаттарды</a:t>
            </a:r>
            <a:r>
              <a:rPr lang="ru-RU" sz="5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шайлоо</a:t>
            </a:r>
            <a:r>
              <a:rPr lang="ru-RU" sz="5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336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" y="3959573"/>
            <a:ext cx="20786090" cy="7863786"/>
          </a:xfrm>
        </p:spPr>
        <p:txBody>
          <a:bodyPr anchor="ctr">
            <a:noAutofit/>
          </a:bodyPr>
          <a:lstStyle/>
          <a:p>
            <a:pPr marL="757768" indent="0" algn="just">
              <a:buNone/>
            </a:pP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Айылдык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кеңештин 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ар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бир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округунда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мандаттардын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30%нан аз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эмесин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аялдар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үчүн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резервде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калтыруу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жол-жобосу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колдонулду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4169" dirty="0">
              <a:latin typeface="Times New Roman" pitchFamily="18" charset="0"/>
              <a:cs typeface="Times New Roman" pitchFamily="18" charset="0"/>
            </a:endParaRPr>
          </a:p>
          <a:p>
            <a:pPr marL="757768" indent="0" algn="just">
              <a:buNone/>
            </a:pP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Айылдык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кеңештерге мыйзамдар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менен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белгиленген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эсептик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көрсөткүчтүн 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он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эсе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өлчөмүндө 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(1000 сом)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шайлоо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күрөөсү киргизилди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4169" dirty="0">
              <a:latin typeface="Times New Roman" pitchFamily="18" charset="0"/>
              <a:cs typeface="Times New Roman" pitchFamily="18" charset="0"/>
            </a:endParaRPr>
          </a:p>
          <a:p>
            <a:pPr marL="757768" indent="0" algn="just">
              <a:buNone/>
            </a:pP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169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169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Катталган</a:t>
            </a:r>
            <a:r>
              <a:rPr lang="ru-RU" sz="4169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күндөн тартып</a:t>
            </a:r>
            <a:r>
              <a:rPr lang="ru-RU" sz="4169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ru-RU" sz="4169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күндүн ичинде</a:t>
            </a:r>
            <a:r>
              <a:rPr lang="ru-RU" sz="4169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депутаттыкка</a:t>
            </a:r>
            <a:r>
              <a:rPr lang="ru-RU" sz="4169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талапкерлер</a:t>
            </a:r>
            <a:r>
              <a:rPr lang="ru-RU" sz="4169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программаларын</a:t>
            </a:r>
            <a:r>
              <a:rPr lang="ru-RU" sz="4169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беришти</a:t>
            </a:r>
            <a:r>
              <a:rPr lang="ru-RU" sz="4169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69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алар</a:t>
            </a:r>
            <a:r>
              <a:rPr lang="ru-RU" sz="4169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КР </a:t>
            </a:r>
            <a:r>
              <a:rPr lang="ru-RU" sz="4169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БШКнын</a:t>
            </a:r>
            <a:r>
              <a:rPr lang="ru-RU" sz="4169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сайтына</a:t>
            </a:r>
            <a:r>
              <a:rPr lang="ru-RU" sz="4169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жарыяланды</a:t>
            </a:r>
            <a:r>
              <a:rPr lang="ru-RU" sz="4169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жана</a:t>
            </a:r>
            <a:r>
              <a:rPr lang="ru-RU" sz="4169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шайлоо</a:t>
            </a:r>
            <a:r>
              <a:rPr lang="ru-RU" sz="4169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участокторуна</a:t>
            </a:r>
            <a:r>
              <a:rPr lang="ru-RU" sz="4169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илинди</a:t>
            </a:r>
            <a:r>
              <a:rPr lang="ru-RU" sz="4169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169" dirty="0">
              <a:latin typeface="Times New Roman" pitchFamily="18" charset="0"/>
              <a:cs typeface="Times New Roman" pitchFamily="18" charset="0"/>
            </a:endParaRPr>
          </a:p>
          <a:p>
            <a:pPr marL="757768" indent="0" algn="just">
              <a:buNone/>
            </a:pPr>
            <a:r>
              <a:rPr lang="en-US" sz="4169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4169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Депутаттын</a:t>
            </a:r>
            <a:r>
              <a:rPr lang="ru-RU" sz="4169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ыйгарым</a:t>
            </a:r>
            <a:r>
              <a:rPr lang="ru-RU" sz="4169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укуктарын</a:t>
            </a:r>
            <a:r>
              <a:rPr lang="ru-RU" sz="4169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билим</a:t>
            </a:r>
            <a:r>
              <a:rPr lang="ru-RU" sz="4169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берүү жана</a:t>
            </a:r>
            <a:r>
              <a:rPr lang="ru-RU" sz="4169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саламаттык</a:t>
            </a:r>
            <a:r>
              <a:rPr lang="ru-RU" sz="4169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сактоо</a:t>
            </a:r>
            <a:r>
              <a:rPr lang="ru-RU" sz="4169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мамлекеттик</a:t>
            </a:r>
            <a:r>
              <a:rPr lang="ru-RU" sz="4169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же </a:t>
            </a:r>
            <a:r>
              <a:rPr lang="ru-RU" sz="4169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муниципалдык</a:t>
            </a:r>
            <a:r>
              <a:rPr lang="ru-RU" sz="4169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мекемесинин</a:t>
            </a:r>
            <a:r>
              <a:rPr lang="ru-RU" sz="4169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жетекчисинин</a:t>
            </a:r>
            <a:r>
              <a:rPr lang="ru-RU" sz="4169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кызмат</a:t>
            </a:r>
            <a:r>
              <a:rPr lang="ru-RU" sz="4169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орду </a:t>
            </a:r>
            <a:r>
              <a:rPr lang="ru-RU" sz="4169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менен</a:t>
            </a:r>
            <a:r>
              <a:rPr lang="ru-RU" sz="4169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айкалышуусуна</a:t>
            </a:r>
            <a:r>
              <a:rPr lang="ru-RU" sz="4169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коюлган</a:t>
            </a:r>
            <a:r>
              <a:rPr lang="ru-RU" sz="4169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тыйуу</a:t>
            </a:r>
            <a:r>
              <a:rPr lang="ru-RU" sz="4169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салуу</a:t>
            </a:r>
            <a:r>
              <a:rPr lang="ru-RU" sz="4169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sz="4169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салынды</a:t>
            </a:r>
            <a:r>
              <a:rPr lang="ru-RU" sz="4169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4169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55941" y="2190722"/>
            <a:ext cx="204371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Аялдар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үчүн мандарттарды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резервде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калтыруу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менен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бирге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«Жергиликтүү кеңештердин депутаттарын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шайлоо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жөнүндө» Кыргыз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Республикасынын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мыйзамынын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бир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катар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жаңы ченемдери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жана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талаптары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биринчи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жолу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колдонулду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547912"/>
            <a:ext cx="21177075" cy="8405358"/>
          </a:xfrm>
        </p:spPr>
        <p:txBody>
          <a:bodyPr>
            <a:noAutofit/>
          </a:bodyPr>
          <a:lstStyle/>
          <a:p>
            <a:pPr marL="757768" indent="0" algn="just">
              <a:buNone/>
            </a:pP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Талапкердин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паспорттук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маалыматтарынын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аныктыгы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текшерүү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, ошондой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эле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талапкерлердин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билими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соттолгондугу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жарандыгы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жөнүндө маалыматтарды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текшерүү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мамлекеттик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органдардын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ортосундагы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электрондук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өз 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ара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аракеттешүү тутуму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- «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Түндүк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аркылуу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жүргүзүлдү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4169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57768" indent="0" algn="just">
              <a:buNone/>
            </a:pP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Шайлоочулардын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тизмелерин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тактоо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жана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шайлоочуларды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иденттештирүү боюнча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аракеттердин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комплекси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үчүн жоопкерчилик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КРӨгө караштуу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МККдан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БШКнын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кароосуна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өтүүдө;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169" b="1" dirty="0">
              <a:latin typeface="Times New Roman" pitchFamily="18" charset="0"/>
              <a:cs typeface="Times New Roman" pitchFamily="18" charset="0"/>
            </a:endParaRPr>
          </a:p>
          <a:p>
            <a:pPr marL="757768" indent="0" algn="just">
              <a:buNone/>
            </a:pP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Шайлоо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мыйзамдарын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бузууга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ыкчам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чара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көрүү жана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көрүлгөн чаралар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жөнүндө жарандарга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маалымат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беррүү үчүн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Ыкчам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чара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көрүү жана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маалымдоо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координациялык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топтору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түзүлүп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өз ишин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жүргүздү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алардын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курамына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КР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БШКнын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борбордукаппаратынын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кызматкерлери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аймактык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жана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участокдук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шайлоо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комиссияларынын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мүчөлөрү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прокуратуранын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, КР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ИИМдин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облустук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жана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райондук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мекемелеринин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өкүлдөрү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ошондой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эле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райондук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мамлекеттик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администрациянын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жетекчилиги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кирди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5836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613201" y="94310"/>
            <a:ext cx="19212163" cy="2663428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1-тажрыйба </a:t>
            </a:r>
            <a:r>
              <a:rPr lang="ru-RU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опыт: </a:t>
            </a:r>
            <a:r>
              <a:rPr lang="ru-RU" sz="5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2019-жылы 22-сентябрдагы </a:t>
            </a:r>
            <a:r>
              <a:rPr lang="ru-RU" sz="5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Саруу</a:t>
            </a:r>
            <a:r>
              <a:rPr lang="ru-RU" sz="5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айылдык</a:t>
            </a:r>
            <a:r>
              <a:rPr lang="ru-RU" sz="5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кеңешине депутаттарды</a:t>
            </a:r>
            <a:r>
              <a:rPr lang="ru-RU" sz="5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шайлоо</a:t>
            </a:r>
            <a:r>
              <a:rPr lang="ru-RU" sz="5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4893" y="416266"/>
            <a:ext cx="16681919" cy="1350839"/>
          </a:xfrm>
        </p:spPr>
        <p:txBody>
          <a:bodyPr>
            <a:noAutofit/>
          </a:bodyPr>
          <a:lstStyle/>
          <a:p>
            <a:r>
              <a:rPr lang="ky-KG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2 - этап</a:t>
            </a:r>
            <a:r>
              <a:rPr lang="ky-KG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y-KG" sz="4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2020-жылы 12-апрелде жергиликтүү кеңештердин депутаттарын шайлоо </a:t>
            </a:r>
            <a:endParaRPr lang="ru-RU" sz="4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3399" y="1669970"/>
            <a:ext cx="20412691" cy="2401494"/>
          </a:xfrm>
        </p:spPr>
        <p:txBody>
          <a:bodyPr>
            <a:noAutofit/>
          </a:bodyPr>
          <a:lstStyle/>
          <a:p>
            <a:pPr marL="0" indent="0" algn="ctr">
              <a:buNone/>
              <a:tabLst>
                <a:tab pos="367301" algn="l"/>
              </a:tabLst>
            </a:pP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Бардыгы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облуста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кеңеш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: 2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айылдык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жана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шаардык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кеңеш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tabLst>
                <a:tab pos="552608" algn="l"/>
              </a:tabLst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Мандарттардын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саны -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34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169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шаардык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кеңештер боюнча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3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65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айылдык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кеңештербоюнча, анын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ичинен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аялдар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үчүн 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141 мандат (38,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%)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резервде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калтырылат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     (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алдын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ала).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="" xmlns:p14="http://schemas.microsoft.com/office/powerpoint/2010/main" val="3117805117"/>
              </p:ext>
            </p:extLst>
          </p:nvPr>
        </p:nvGraphicFramePr>
        <p:xfrm>
          <a:off x="823678" y="3955951"/>
          <a:ext cx="20262599" cy="79348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="" xmlns:p14="http://schemas.microsoft.com/office/powerpoint/2010/main" val="1204337570"/>
              </p:ext>
            </p:extLst>
          </p:nvPr>
        </p:nvGraphicFramePr>
        <p:xfrm>
          <a:off x="726803" y="2517574"/>
          <a:ext cx="20234247" cy="7354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303051" y="619085"/>
            <a:ext cx="17153761" cy="2000265"/>
          </a:xfrm>
        </p:spPr>
        <p:txBody>
          <a:bodyPr>
            <a:noAutofit/>
          </a:bodyPr>
          <a:lstStyle/>
          <a:p>
            <a:r>
              <a:rPr lang="ru-RU" sz="6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Кыргыз</a:t>
            </a:r>
            <a:r>
              <a:rPr lang="ru-RU" sz="6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Республикасынын</a:t>
            </a:r>
            <a:r>
              <a:rPr lang="ru-RU" sz="6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жергиликтүү кеңештеринин </a:t>
            </a:r>
            <a:r>
              <a:rPr lang="ru-RU" sz="6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саны </a:t>
            </a:r>
            <a:r>
              <a:rPr lang="ru-RU" sz="6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тууралуу</a:t>
            </a:r>
            <a:r>
              <a:rPr lang="ru-RU" sz="6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маалымат</a:t>
            </a:r>
            <a:r>
              <a:rPr lang="ky-KG" sz="6000" b="1" dirty="0" smtClean="0"/>
              <a:t> </a:t>
            </a:r>
            <a:r>
              <a:rPr lang="ru-RU" sz="5836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836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836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806923" y="10296276"/>
            <a:ext cx="19124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Бардыгы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484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жергиликтүү кеңеш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алардын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ичинен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31 </a:t>
            </a:r>
            <a:r>
              <a:rPr lang="ru-RU" sz="3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шаардык</a:t>
            </a: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жана</a:t>
            </a: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453</a:t>
            </a:r>
            <a:r>
              <a:rPr lang="ru-RU" sz="36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айылдык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кеңеш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4798" y="416267"/>
            <a:ext cx="17153761" cy="1985388"/>
          </a:xfrm>
        </p:spPr>
        <p:txBody>
          <a:bodyPr>
            <a:noAutofit/>
          </a:bodyPr>
          <a:lstStyle/>
          <a:p>
            <a:r>
              <a:rPr lang="ru-RU" sz="5836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3-этап</a:t>
            </a:r>
            <a:r>
              <a:rPr lang="ru-RU" sz="5836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5836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2020-жылы 4-октябрь – КР </a:t>
            </a:r>
            <a:r>
              <a:rPr lang="ru-RU" sz="5836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Жогорку</a:t>
            </a:r>
            <a:r>
              <a:rPr lang="ru-RU" sz="5836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36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Кеңешинин депутаттарын</a:t>
            </a:r>
            <a:r>
              <a:rPr lang="ru-RU" sz="5836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36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шайлоо</a:t>
            </a:r>
            <a:r>
              <a:rPr lang="ru-RU" sz="5836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5836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3399" y="2667666"/>
            <a:ext cx="20412691" cy="8705412"/>
          </a:xfrm>
        </p:spPr>
        <p:txBody>
          <a:bodyPr>
            <a:noAutofit/>
          </a:bodyPr>
          <a:lstStyle/>
          <a:p>
            <a:pPr marL="757768" indent="0" algn="just">
              <a:buNone/>
            </a:pP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Жогорку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Ке</a:t>
            </a:r>
            <a:r>
              <a:rPr lang="kk-KZ" sz="3752" b="1" dirty="0" smtClean="0"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ештин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депутаттыгына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талапкерлердин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тизмелерин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көрсөтүү тартиби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752" dirty="0">
              <a:latin typeface="Times New Roman" pitchFamily="18" charset="0"/>
              <a:cs typeface="Times New Roman" pitchFamily="18" charset="0"/>
            </a:endParaRPr>
          </a:p>
          <a:p>
            <a:pPr marL="757768" indent="0" algn="just">
              <a:buNone/>
            </a:pPr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Тизме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боюнча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саясий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партия </a:t>
            </a:r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тарабынан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көрсөтүлүүчү талапкерлердин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саны 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75тен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 кем </a:t>
            </a:r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жана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200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ашык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болбоого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тийиш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752" dirty="0">
              <a:latin typeface="Times New Roman" pitchFamily="18" charset="0"/>
              <a:cs typeface="Times New Roman" pitchFamily="18" charset="0"/>
            </a:endParaRPr>
          </a:p>
          <a:p>
            <a:pPr marL="757768" indent="0" algn="just">
              <a:buNone/>
            </a:pP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Талапкерлердин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тизмесин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аныктоо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учурунда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саясий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партия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төмөнкү өкүлчүлүктү эске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алууга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милдеттүү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752" dirty="0">
              <a:latin typeface="Times New Roman" pitchFamily="18" charset="0"/>
              <a:cs typeface="Times New Roman" pitchFamily="18" charset="0"/>
            </a:endParaRPr>
          </a:p>
          <a:p>
            <a:pPr marL="757768" indent="0" algn="just">
              <a:buNone/>
            </a:pP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Бир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жыныстагы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талапкерлердин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70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пайыздан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ашык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эмесин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мында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саясий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партия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көрсөткөн аял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жана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эркек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талапкерлердин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тизмелериндеги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кезектүүлүктөгү айырма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үч позициядан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ашпоого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 smtClean="0">
                <a:latin typeface="Times New Roman" pitchFamily="18" charset="0"/>
                <a:cs typeface="Times New Roman" pitchFamily="18" charset="0"/>
              </a:rPr>
              <a:t>тийиш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sz="3752" b="1" dirty="0">
              <a:latin typeface="Times New Roman" pitchFamily="18" charset="0"/>
              <a:cs typeface="Times New Roman" pitchFamily="18" charset="0"/>
            </a:endParaRPr>
          </a:p>
          <a:p>
            <a:pPr marL="757768" indent="0" algn="just">
              <a:buNone/>
            </a:pPr>
            <a:r>
              <a:rPr lang="ru-RU" sz="3336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370" dirty="0" err="1" smtClean="0">
                <a:latin typeface="Times New Roman" pitchFamily="18" charset="0"/>
                <a:cs typeface="Times New Roman" pitchFamily="18" charset="0"/>
              </a:rPr>
              <a:t>Талапкерлердин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36" dirty="0" smtClean="0"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ru-RU" sz="3336" dirty="0" err="1" smtClean="0">
                <a:latin typeface="Times New Roman" pitchFamily="18" charset="0"/>
                <a:cs typeface="Times New Roman" pitchFamily="18" charset="0"/>
              </a:rPr>
              <a:t>пайыздан</a:t>
            </a:r>
            <a:r>
              <a:rPr lang="ru-RU" sz="3336" dirty="0" smtClean="0">
                <a:latin typeface="Times New Roman" pitchFamily="18" charset="0"/>
                <a:cs typeface="Times New Roman" pitchFamily="18" charset="0"/>
              </a:rPr>
              <a:t> кем </a:t>
            </a:r>
            <a:r>
              <a:rPr lang="ru-RU" sz="3336" dirty="0" err="1" smtClean="0">
                <a:latin typeface="Times New Roman" pitchFamily="18" charset="0"/>
                <a:cs typeface="Times New Roman" pitchFamily="18" charset="0"/>
              </a:rPr>
              <a:t>эмеси</a:t>
            </a:r>
            <a:r>
              <a:rPr lang="ru-RU" sz="3336" dirty="0" smtClean="0">
                <a:latin typeface="Times New Roman" pitchFamily="18" charset="0"/>
                <a:cs typeface="Times New Roman" pitchFamily="18" charset="0"/>
              </a:rPr>
              <a:t> 35 </a:t>
            </a:r>
            <a:r>
              <a:rPr lang="ru-RU" sz="3336" dirty="0" err="1" smtClean="0">
                <a:latin typeface="Times New Roman" pitchFamily="18" charset="0"/>
                <a:cs typeface="Times New Roman" pitchFamily="18" charset="0"/>
              </a:rPr>
              <a:t>жаштан</a:t>
            </a:r>
            <a:r>
              <a:rPr lang="ru-RU" sz="3336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36" dirty="0" err="1" smtClean="0">
                <a:latin typeface="Times New Roman" pitchFamily="18" charset="0"/>
                <a:cs typeface="Times New Roman" pitchFamily="18" charset="0"/>
              </a:rPr>
              <a:t>ашпоосу</a:t>
            </a:r>
            <a:r>
              <a:rPr lang="ru-RU" sz="3336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36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3336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36" dirty="0" err="1" smtClean="0">
                <a:latin typeface="Times New Roman" pitchFamily="18" charset="0"/>
                <a:cs typeface="Times New Roman" pitchFamily="18" charset="0"/>
              </a:rPr>
              <a:t>мында</a:t>
            </a:r>
            <a:r>
              <a:rPr lang="ru-RU" sz="3336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36" dirty="0" err="1" smtClean="0">
                <a:latin typeface="Times New Roman" pitchFamily="18" charset="0"/>
                <a:cs typeface="Times New Roman" pitchFamily="18" charset="0"/>
              </a:rPr>
              <a:t>анын</a:t>
            </a:r>
            <a:r>
              <a:rPr lang="ru-RU" sz="3336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36" dirty="0" err="1" smtClean="0">
                <a:latin typeface="Times New Roman" pitchFamily="18" charset="0"/>
                <a:cs typeface="Times New Roman" pitchFamily="18" charset="0"/>
              </a:rPr>
              <a:t>ичинен</a:t>
            </a:r>
            <a:r>
              <a:rPr lang="ru-RU" sz="3336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ru-RU" sz="3370" dirty="0" err="1" smtClean="0">
                <a:latin typeface="Times New Roman" pitchFamily="18" charset="0"/>
                <a:cs typeface="Times New Roman" pitchFamily="18" charset="0"/>
              </a:rPr>
              <a:t>талапкерден</a:t>
            </a:r>
            <a:r>
              <a:rPr lang="ru-RU" sz="3370" dirty="0" smtClean="0">
                <a:latin typeface="Times New Roman" pitchFamily="18" charset="0"/>
                <a:cs typeface="Times New Roman" pitchFamily="18" charset="0"/>
              </a:rPr>
              <a:t> кем </a:t>
            </a:r>
            <a:r>
              <a:rPr lang="ru-RU" sz="3370" dirty="0" err="1" smtClean="0">
                <a:latin typeface="Times New Roman" pitchFamily="18" charset="0"/>
                <a:cs typeface="Times New Roman" pitchFamily="18" charset="0"/>
              </a:rPr>
              <a:t>эмеси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36" dirty="0" err="1" smtClean="0">
                <a:latin typeface="Times New Roman" pitchFamily="18" charset="0"/>
                <a:cs typeface="Times New Roman" pitchFamily="18" charset="0"/>
              </a:rPr>
              <a:t>алгачкы</a:t>
            </a:r>
            <a:r>
              <a:rPr lang="ru-RU" sz="3336" dirty="0" smtClean="0">
                <a:latin typeface="Times New Roman" pitchFamily="18" charset="0"/>
                <a:cs typeface="Times New Roman" pitchFamily="18" charset="0"/>
              </a:rPr>
              <a:t> 65 </a:t>
            </a:r>
            <a:r>
              <a:rPr lang="ru-RU" sz="3370" dirty="0" err="1" smtClean="0">
                <a:latin typeface="Times New Roman" pitchFamily="18" charset="0"/>
                <a:cs typeface="Times New Roman" pitchFamily="18" charset="0"/>
              </a:rPr>
              <a:t>талапкердин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70" dirty="0" err="1" smtClean="0">
                <a:latin typeface="Times New Roman" pitchFamily="18" charset="0"/>
                <a:cs typeface="Times New Roman" pitchFamily="18" charset="0"/>
              </a:rPr>
              <a:t>тизмесине</a:t>
            </a:r>
            <a:r>
              <a:rPr lang="ru-RU" sz="33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70" dirty="0" err="1" smtClean="0">
                <a:latin typeface="Times New Roman" pitchFamily="18" charset="0"/>
                <a:cs typeface="Times New Roman" pitchFamily="18" charset="0"/>
              </a:rPr>
              <a:t>киргизилүүгө тийиш</a:t>
            </a:r>
            <a:r>
              <a:rPr lang="ru-RU" sz="3336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3336" dirty="0">
              <a:latin typeface="Times New Roman" pitchFamily="18" charset="0"/>
              <a:cs typeface="Times New Roman" pitchFamily="18" charset="0"/>
            </a:endParaRPr>
          </a:p>
          <a:p>
            <a:pPr marL="757768" indent="0" algn="just">
              <a:buNone/>
            </a:pPr>
            <a:r>
              <a:rPr lang="ru-RU" sz="3336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370" dirty="0" err="1" smtClean="0">
                <a:latin typeface="Times New Roman" pitchFamily="18" charset="0"/>
                <a:cs typeface="Times New Roman" pitchFamily="18" charset="0"/>
              </a:rPr>
              <a:t>Талапкерлердин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36" dirty="0" smtClean="0"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ru-RU" sz="3336" dirty="0" err="1" smtClean="0">
                <a:latin typeface="Times New Roman" pitchFamily="18" charset="0"/>
                <a:cs typeface="Times New Roman" pitchFamily="18" charset="0"/>
              </a:rPr>
              <a:t>пайыздан</a:t>
            </a:r>
            <a:r>
              <a:rPr lang="ru-RU" sz="3336" dirty="0" smtClean="0">
                <a:latin typeface="Times New Roman" pitchFamily="18" charset="0"/>
                <a:cs typeface="Times New Roman" pitchFamily="18" charset="0"/>
              </a:rPr>
              <a:t> кем </a:t>
            </a:r>
            <a:r>
              <a:rPr lang="ru-RU" sz="3336" dirty="0" err="1" smtClean="0">
                <a:latin typeface="Times New Roman" pitchFamily="18" charset="0"/>
                <a:cs typeface="Times New Roman" pitchFamily="18" charset="0"/>
              </a:rPr>
              <a:t>эмеси</a:t>
            </a:r>
            <a:r>
              <a:rPr lang="ru-RU" sz="3336" dirty="0" smtClean="0">
                <a:latin typeface="Times New Roman" pitchFamily="18" charset="0"/>
                <a:cs typeface="Times New Roman" pitchFamily="18" charset="0"/>
              </a:rPr>
              <a:t> ар </a:t>
            </a:r>
            <a:r>
              <a:rPr lang="ru-RU" sz="3336" dirty="0" err="1" smtClean="0">
                <a:latin typeface="Times New Roman" pitchFamily="18" charset="0"/>
                <a:cs typeface="Times New Roman" pitchFamily="18" charset="0"/>
              </a:rPr>
              <a:t>кыл</a:t>
            </a:r>
            <a:r>
              <a:rPr lang="ru-RU" sz="3336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36" dirty="0" err="1" smtClean="0">
                <a:latin typeface="Times New Roman" pitchFamily="18" charset="0"/>
                <a:cs typeface="Times New Roman" pitchFamily="18" charset="0"/>
              </a:rPr>
              <a:t>этноско</a:t>
            </a:r>
            <a:r>
              <a:rPr lang="ru-RU" sz="3336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36" dirty="0" err="1" smtClean="0">
                <a:latin typeface="Times New Roman" pitchFamily="18" charset="0"/>
                <a:cs typeface="Times New Roman" pitchFamily="18" charset="0"/>
              </a:rPr>
              <a:t>таандык</a:t>
            </a:r>
            <a:r>
              <a:rPr lang="ru-RU" sz="3336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36" dirty="0" err="1" smtClean="0">
                <a:latin typeface="Times New Roman" pitchFamily="18" charset="0"/>
                <a:cs typeface="Times New Roman" pitchFamily="18" charset="0"/>
              </a:rPr>
              <a:t>болуусу</a:t>
            </a:r>
            <a:r>
              <a:rPr lang="ru-RU" sz="3336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36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3336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36" dirty="0" err="1" smtClean="0">
                <a:latin typeface="Times New Roman" pitchFamily="18" charset="0"/>
                <a:cs typeface="Times New Roman" pitchFamily="18" charset="0"/>
              </a:rPr>
              <a:t>мында</a:t>
            </a:r>
            <a:r>
              <a:rPr lang="ru-RU" sz="3336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40" dirty="0" err="1" smtClean="0">
                <a:latin typeface="Times New Roman" pitchFamily="18" charset="0"/>
                <a:cs typeface="Times New Roman" pitchFamily="18" charset="0"/>
              </a:rPr>
              <a:t>анын</a:t>
            </a:r>
            <a:r>
              <a:rPr lang="ru-RU" sz="33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40" dirty="0" err="1" smtClean="0">
                <a:latin typeface="Times New Roman" pitchFamily="18" charset="0"/>
                <a:cs typeface="Times New Roman" pitchFamily="18" charset="0"/>
              </a:rPr>
              <a:t>ичинен</a:t>
            </a:r>
            <a:r>
              <a:rPr lang="ru-RU" sz="3340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ru-RU" sz="3340" dirty="0" err="1" smtClean="0">
                <a:latin typeface="Times New Roman" pitchFamily="18" charset="0"/>
                <a:cs typeface="Times New Roman" pitchFamily="18" charset="0"/>
              </a:rPr>
              <a:t>талапкерден</a:t>
            </a:r>
            <a:r>
              <a:rPr lang="ru-RU" sz="3340" dirty="0" smtClean="0">
                <a:latin typeface="Times New Roman" pitchFamily="18" charset="0"/>
                <a:cs typeface="Times New Roman" pitchFamily="18" charset="0"/>
              </a:rPr>
              <a:t> кем </a:t>
            </a:r>
            <a:r>
              <a:rPr lang="ru-RU" sz="3340" dirty="0" err="1" smtClean="0">
                <a:latin typeface="Times New Roman" pitchFamily="18" charset="0"/>
                <a:cs typeface="Times New Roman" pitchFamily="18" charset="0"/>
              </a:rPr>
              <a:t>эмеси</a:t>
            </a:r>
            <a:r>
              <a:rPr lang="ru-RU" sz="33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40" dirty="0" err="1" smtClean="0">
                <a:latin typeface="Times New Roman" pitchFamily="18" charset="0"/>
                <a:cs typeface="Times New Roman" pitchFamily="18" charset="0"/>
              </a:rPr>
              <a:t>алгачкы</a:t>
            </a:r>
            <a:r>
              <a:rPr lang="ru-RU" sz="3340" dirty="0" smtClean="0">
                <a:latin typeface="Times New Roman" pitchFamily="18" charset="0"/>
                <a:cs typeface="Times New Roman" pitchFamily="18" charset="0"/>
              </a:rPr>
              <a:t> 65 </a:t>
            </a:r>
            <a:r>
              <a:rPr lang="ru-RU" sz="3340" dirty="0" err="1" smtClean="0">
                <a:latin typeface="Times New Roman" pitchFamily="18" charset="0"/>
                <a:cs typeface="Times New Roman" pitchFamily="18" charset="0"/>
              </a:rPr>
              <a:t>талапкердин</a:t>
            </a:r>
            <a:r>
              <a:rPr lang="ru-RU" sz="33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40" dirty="0" err="1" smtClean="0">
                <a:latin typeface="Times New Roman" pitchFamily="18" charset="0"/>
                <a:cs typeface="Times New Roman" pitchFamily="18" charset="0"/>
              </a:rPr>
              <a:t>тизмесине</a:t>
            </a:r>
            <a:r>
              <a:rPr lang="ru-RU" sz="33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40" dirty="0" err="1" smtClean="0">
                <a:latin typeface="Times New Roman" pitchFamily="18" charset="0"/>
                <a:cs typeface="Times New Roman" pitchFamily="18" charset="0"/>
              </a:rPr>
              <a:t>киргизилүүгө тийиш</a:t>
            </a:r>
            <a:r>
              <a:rPr lang="ru-RU" sz="334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3340" dirty="0">
              <a:latin typeface="Times New Roman" pitchFamily="18" charset="0"/>
              <a:cs typeface="Times New Roman" pitchFamily="18" charset="0"/>
            </a:endParaRPr>
          </a:p>
          <a:p>
            <a:pPr marL="757768" indent="0" algn="just">
              <a:buNone/>
            </a:pPr>
            <a:r>
              <a:rPr lang="en-US" sz="3336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336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y-KG" sz="3336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талапкерден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кем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эмеси</a:t>
            </a:r>
            <a:r>
              <a:rPr lang="en-US" sz="3336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ky-KG" sz="3336" dirty="0" smtClean="0">
                <a:latin typeface="Times New Roman" pitchFamily="18" charset="0"/>
                <a:cs typeface="Times New Roman" pitchFamily="18" charset="0"/>
              </a:rPr>
              <a:t>ден соолугунун мүмкүнчүлүктөрү чектелген адам </a:t>
            </a:r>
            <a:r>
              <a:rPr lang="ru-RU" sz="3336" dirty="0" err="1" smtClean="0">
                <a:latin typeface="Times New Roman" pitchFamily="18" charset="0"/>
                <a:cs typeface="Times New Roman" pitchFamily="18" charset="0"/>
              </a:rPr>
              <a:t>болуусу</a:t>
            </a:r>
            <a:r>
              <a:rPr lang="ru-RU" sz="3336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36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en-US" sz="3336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36" dirty="0" err="1" smtClean="0">
                <a:latin typeface="Times New Roman" pitchFamily="18" charset="0"/>
                <a:cs typeface="Times New Roman" pitchFamily="18" charset="0"/>
              </a:rPr>
              <a:t>мында</a:t>
            </a:r>
            <a:r>
              <a:rPr lang="ru-RU" sz="3336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y-KG" sz="3340" dirty="0" smtClean="0">
                <a:latin typeface="Times New Roman" pitchFamily="18" charset="0"/>
                <a:cs typeface="Times New Roman" pitchFamily="18" charset="0"/>
              </a:rPr>
              <a:t>анын ичинен бирөө </a:t>
            </a:r>
            <a:r>
              <a:rPr lang="ru-RU" sz="3340" dirty="0" err="1" smtClean="0">
                <a:latin typeface="Times New Roman" pitchFamily="18" charset="0"/>
                <a:cs typeface="Times New Roman" pitchFamily="18" charset="0"/>
              </a:rPr>
              <a:t>алгачкы</a:t>
            </a:r>
            <a:r>
              <a:rPr lang="ru-RU" sz="3340" dirty="0" smtClean="0"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ru-RU" sz="3340" dirty="0" err="1" smtClean="0">
                <a:latin typeface="Times New Roman" pitchFamily="18" charset="0"/>
                <a:cs typeface="Times New Roman" pitchFamily="18" charset="0"/>
              </a:rPr>
              <a:t>талапкердин</a:t>
            </a:r>
            <a:r>
              <a:rPr lang="ru-RU" sz="33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40" dirty="0" err="1" smtClean="0">
                <a:latin typeface="Times New Roman" pitchFamily="18" charset="0"/>
                <a:cs typeface="Times New Roman" pitchFamily="18" charset="0"/>
              </a:rPr>
              <a:t>тизмесине</a:t>
            </a:r>
            <a:r>
              <a:rPr lang="ru-RU" sz="33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40" dirty="0" err="1" smtClean="0">
                <a:latin typeface="Times New Roman" pitchFamily="18" charset="0"/>
                <a:cs typeface="Times New Roman" pitchFamily="18" charset="0"/>
              </a:rPr>
              <a:t>киргизилүүгө тийиш</a:t>
            </a:r>
            <a:r>
              <a:rPr lang="en-US" sz="334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34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89142" y="3959572"/>
            <a:ext cx="19583877" cy="726196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Депутаттын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ыйгарым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укуктары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мөөнөтүнөн мурда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токтотулган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учурда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анын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мандаты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кийинки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катталган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талапкерге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өткөрүп берилет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4169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аял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жынысындагы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депутаттын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ыйгарым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укуктары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токтотулган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учурда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аял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жынысындагы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талапкерлердин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ичинен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эркек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жынысындагы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депутаттын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ыйгарым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укуктары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токтотулган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учурда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эркек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жынысындагы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талапкерлердин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ичинен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ky-KG" sz="4169" dirty="0" smtClean="0">
                <a:latin typeface="Times New Roman" pitchFamily="18" charset="0"/>
                <a:cs typeface="Times New Roman" pitchFamily="18" charset="0"/>
              </a:rPr>
              <a:t>Тийиштүү жыныстагы көрсөтүлгөн адамдар талапкерлердин тизмесинде жок болгон учурда депутаттын мандаты ошол эле тизмедеги кезек боюнча кийинки талапкерге өткөрүп берилет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169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Эгерде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саясий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партиянын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тизмесинде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талапкерлер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калбай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калса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, мандат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Жогорку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Кеңешке кийинки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шайлоого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чейин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 бош </a:t>
            </a:r>
            <a:r>
              <a:rPr lang="ru-RU" sz="4169" dirty="0" err="1" smtClean="0">
                <a:latin typeface="Times New Roman" pitchFamily="18" charset="0"/>
                <a:cs typeface="Times New Roman" pitchFamily="18" charset="0"/>
              </a:rPr>
              <a:t>калат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169" dirty="0">
              <a:latin typeface="Times New Roman" pitchFamily="18" charset="0"/>
              <a:cs typeface="Times New Roman" pitchFamily="18" charset="0"/>
            </a:endParaRPr>
          </a:p>
          <a:p>
            <a:endParaRPr lang="ru-RU" sz="4169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624798" y="416267"/>
            <a:ext cx="17153761" cy="1985388"/>
          </a:xfrm>
        </p:spPr>
        <p:txBody>
          <a:bodyPr>
            <a:noAutofit/>
          </a:bodyPr>
          <a:lstStyle/>
          <a:p>
            <a:r>
              <a:rPr lang="ru-RU" sz="5836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3-этап. </a:t>
            </a:r>
            <a:r>
              <a:rPr lang="ru-RU" sz="5836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2020-жылы 4-октябрь – КР </a:t>
            </a:r>
            <a:r>
              <a:rPr lang="ru-RU" sz="5836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Жогорку</a:t>
            </a:r>
            <a:r>
              <a:rPr lang="ru-RU" sz="5836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36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Кеңешинин депутаттарын</a:t>
            </a:r>
            <a:r>
              <a:rPr lang="ru-RU" sz="5836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36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шайлоо</a:t>
            </a:r>
            <a:r>
              <a:rPr lang="ru-RU" sz="5836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5836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87702" y="2277254"/>
            <a:ext cx="1917210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(«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Кыргыз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Республикасынын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Президентин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жана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Кыргыз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Республикасынын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Жогорку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Кеңешинин</a:t>
            </a:r>
            <a:endParaRPr lang="ru-RU" sz="36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депутаттарын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шайлоо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жөнүндө» 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КР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конст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Мыйзамынын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65-беренесинин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ушул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ченеми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2020-жылдын  1-январынан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тартып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күчүнө кирет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6462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4- этап</a:t>
            </a:r>
            <a:r>
              <a:rPr lang="ru-RU" sz="6462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62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2021-жылы 11-апрель - 418 </a:t>
            </a:r>
            <a:r>
              <a:rPr lang="ru-RU" sz="6462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жергиликтүү кеңештин депутаттарын</a:t>
            </a:r>
            <a:r>
              <a:rPr lang="ru-RU" sz="6462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62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шайлоо</a:t>
            </a:r>
            <a:r>
              <a:rPr lang="ru-RU" sz="6462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6462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179450551"/>
              </p:ext>
            </p:extLst>
          </p:nvPr>
        </p:nvGraphicFramePr>
        <p:xfrm>
          <a:off x="592859" y="2547912"/>
          <a:ext cx="20562795" cy="9280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6048">
                  <a:extLst>
                    <a:ext uri="{9D8B030D-6E8A-4147-A177-3AD203B41FA5}">
                      <a16:colId xmlns="" xmlns:a16="http://schemas.microsoft.com/office/drawing/2014/main" val="2431621764"/>
                    </a:ext>
                  </a:extLst>
                </a:gridCol>
                <a:gridCol w="2035756">
                  <a:extLst>
                    <a:ext uri="{9D8B030D-6E8A-4147-A177-3AD203B41FA5}">
                      <a16:colId xmlns="" xmlns:a16="http://schemas.microsoft.com/office/drawing/2014/main" val="2655769294"/>
                    </a:ext>
                  </a:extLst>
                </a:gridCol>
                <a:gridCol w="4392488">
                  <a:extLst>
                    <a:ext uri="{9D8B030D-6E8A-4147-A177-3AD203B41FA5}">
                      <a16:colId xmlns="" xmlns:a16="http://schemas.microsoft.com/office/drawing/2014/main" val="3393973332"/>
                    </a:ext>
                  </a:extLst>
                </a:gridCol>
                <a:gridCol w="2232248">
                  <a:extLst>
                    <a:ext uri="{9D8B030D-6E8A-4147-A177-3AD203B41FA5}">
                      <a16:colId xmlns="" xmlns:a16="http://schemas.microsoft.com/office/drawing/2014/main" val="4078230375"/>
                    </a:ext>
                  </a:extLst>
                </a:gridCol>
                <a:gridCol w="1800200">
                  <a:extLst>
                    <a:ext uri="{9D8B030D-6E8A-4147-A177-3AD203B41FA5}">
                      <a16:colId xmlns="" xmlns:a16="http://schemas.microsoft.com/office/drawing/2014/main" val="3537314461"/>
                    </a:ext>
                  </a:extLst>
                </a:gridCol>
                <a:gridCol w="2232248">
                  <a:extLst>
                    <a:ext uri="{9D8B030D-6E8A-4147-A177-3AD203B41FA5}">
                      <a16:colId xmlns="" xmlns:a16="http://schemas.microsoft.com/office/drawing/2014/main" val="3813724323"/>
                    </a:ext>
                  </a:extLst>
                </a:gridCol>
                <a:gridCol w="2376264">
                  <a:extLst>
                    <a:ext uri="{9D8B030D-6E8A-4147-A177-3AD203B41FA5}">
                      <a16:colId xmlns="" xmlns:a16="http://schemas.microsoft.com/office/drawing/2014/main" val="1166552988"/>
                    </a:ext>
                  </a:extLst>
                </a:gridCol>
                <a:gridCol w="2376264">
                  <a:extLst>
                    <a:ext uri="{9D8B030D-6E8A-4147-A177-3AD203B41FA5}">
                      <a16:colId xmlns="" xmlns:a16="http://schemas.microsoft.com/office/drawing/2014/main" val="1598660507"/>
                    </a:ext>
                  </a:extLst>
                </a:gridCol>
                <a:gridCol w="1271279">
                  <a:extLst>
                    <a:ext uri="{9D8B030D-6E8A-4147-A177-3AD203B41FA5}">
                      <a16:colId xmlns="" xmlns:a16="http://schemas.microsoft.com/office/drawing/2014/main" val="4121204903"/>
                    </a:ext>
                  </a:extLst>
                </a:gridCol>
              </a:tblGrid>
              <a:tr h="15389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Айылдык</a:t>
                      </a:r>
                      <a:r>
                        <a:rPr lang="ru-RU" sz="2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кеңештердин </a:t>
                      </a:r>
                      <a:r>
                        <a:rPr lang="ru-RU" sz="2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саны 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Шаардык</a:t>
                      </a:r>
                      <a:r>
                        <a:rPr lang="ru-RU" sz="2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кеңештердин </a:t>
                      </a:r>
                      <a:r>
                        <a:rPr lang="ru-RU" sz="2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саны 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Облустар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Шайлоо</a:t>
                      </a:r>
                      <a:r>
                        <a:rPr lang="ru-RU" sz="2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округдарынын</a:t>
                      </a:r>
                      <a:r>
                        <a:rPr lang="ru-RU" sz="2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 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Мандаттардын</a:t>
                      </a:r>
                      <a:r>
                        <a:rPr lang="ru-RU" sz="2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33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kern="120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Шайлоо</a:t>
                      </a:r>
                      <a:r>
                        <a:rPr lang="ru-RU" sz="28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kern="120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участорторунун</a:t>
                      </a:r>
                      <a:r>
                        <a:rPr lang="ru-RU" sz="28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 </a:t>
                      </a: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Шайлоочу-лардын</a:t>
                      </a:r>
                      <a:r>
                        <a:rPr lang="ru-RU" sz="2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 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y-KG" sz="2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Аялдар үчүн мандаттардын резерви 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y-KG" sz="2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extLst>
                  <a:ext uri="{0D108BD9-81ED-4DB2-BD59-A6C34878D82A}">
                    <a16:rowId xmlns="" xmlns:a16="http://schemas.microsoft.com/office/drawing/2014/main" val="2625804687"/>
                  </a:ext>
                </a:extLst>
              </a:tr>
              <a:tr h="14237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396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 АШК </a:t>
                      </a:r>
                      <a:r>
                        <a:rPr lang="ky-KG" sz="2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418 ж/к </a:t>
                      </a:r>
                      <a:r>
                        <a:rPr lang="ky-KG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ky-KG" sz="2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396а/к </a:t>
                      </a:r>
                      <a:r>
                        <a:rPr lang="ky-KG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 22 </a:t>
                      </a:r>
                      <a:r>
                        <a:rPr lang="ky-KG" sz="2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ш/к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1246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7502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1931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2633911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2658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35,43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extLst>
                  <a:ext uri="{0D108BD9-81ED-4DB2-BD59-A6C34878D82A}">
                    <a16:rowId xmlns="" xmlns:a16="http://schemas.microsoft.com/office/drawing/2014/main" val="2415945298"/>
                  </a:ext>
                </a:extLst>
              </a:tr>
              <a:tr h="688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Бишкек </a:t>
                      </a:r>
                      <a:r>
                        <a:rPr lang="ru-RU" sz="28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366726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extLst>
                  <a:ext uri="{0D108BD9-81ED-4DB2-BD59-A6C34878D82A}">
                    <a16:rowId xmlns="" xmlns:a16="http://schemas.microsoft.com/office/drawing/2014/main" val="3731144798"/>
                  </a:ext>
                </a:extLst>
              </a:tr>
              <a:tr h="8810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Ысык-Көл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обл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143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888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188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213606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322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36,25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extLst>
                  <a:ext uri="{0D108BD9-81ED-4DB2-BD59-A6C34878D82A}">
                    <a16:rowId xmlns="" xmlns:a16="http://schemas.microsoft.com/office/drawing/2014/main" val="4233509240"/>
                  </a:ext>
                </a:extLst>
              </a:tr>
              <a:tr h="688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Нарын обл.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111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682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140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163203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246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36,66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extLst>
                  <a:ext uri="{0D108BD9-81ED-4DB2-BD59-A6C34878D82A}">
                    <a16:rowId xmlns="" xmlns:a16="http://schemas.microsoft.com/office/drawing/2014/main" val="3612055897"/>
                  </a:ext>
                </a:extLst>
              </a:tr>
              <a:tr h="688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Талас обл.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535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139050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197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36,85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extLst>
                  <a:ext uri="{0D108BD9-81ED-4DB2-BD59-A6C34878D82A}">
                    <a16:rowId xmlns="" xmlns:a16="http://schemas.microsoft.com/office/drawing/2014/main" val="2144612048"/>
                  </a:ext>
                </a:extLst>
              </a:tr>
              <a:tr h="688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Чүй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обл. 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263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1621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333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436848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582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35,90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extLst>
                  <a:ext uri="{0D108BD9-81ED-4DB2-BD59-A6C34878D82A}">
                    <a16:rowId xmlns="" xmlns:a16="http://schemas.microsoft.com/office/drawing/2014/main" val="2560528019"/>
                  </a:ext>
                </a:extLst>
              </a:tr>
              <a:tr h="688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Ош обл.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1615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412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554298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612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37,89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extLst>
                  <a:ext uri="{0D108BD9-81ED-4DB2-BD59-A6C34878D82A}">
                    <a16:rowId xmlns="" xmlns:a16="http://schemas.microsoft.com/office/drawing/2014/main" val="764605178"/>
                  </a:ext>
                </a:extLst>
              </a:tr>
              <a:tr h="8810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Жалал-Абад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обл.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239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1435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372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524413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501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34,91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extLst>
                  <a:ext uri="{0D108BD9-81ED-4DB2-BD59-A6C34878D82A}">
                    <a16:rowId xmlns="" xmlns:a16="http://schemas.microsoft.com/office/drawing/2014/main" val="1595378484"/>
                  </a:ext>
                </a:extLst>
              </a:tr>
              <a:tr h="688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Баткен обл. 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107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681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235767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198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29,07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extLst>
                  <a:ext uri="{0D108BD9-81ED-4DB2-BD59-A6C34878D82A}">
                    <a16:rowId xmlns="" xmlns:a16="http://schemas.microsoft.com/office/drawing/2014/main" val="3800684784"/>
                  </a:ext>
                </a:extLst>
              </a:tr>
            </a:tbl>
          </a:graphicData>
        </a:graphic>
      </p:graphicFrame>
      <p:pic>
        <p:nvPicPr>
          <p:cNvPr id="5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44201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3927" y="360479"/>
            <a:ext cx="19583876" cy="1556721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Шайлоочу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аялдардын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дарамети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685981271"/>
              </p:ext>
            </p:extLst>
          </p:nvPr>
        </p:nvGraphicFramePr>
        <p:xfrm>
          <a:off x="1088658" y="2195775"/>
          <a:ext cx="9791276" cy="7526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="" xmlns:p14="http://schemas.microsoft.com/office/powerpoint/2010/main" val="210806447"/>
              </p:ext>
            </p:extLst>
          </p:nvPr>
        </p:nvGraphicFramePr>
        <p:xfrm>
          <a:off x="10879932" y="2195775"/>
          <a:ext cx="9791939" cy="7526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382987" y="6119812"/>
            <a:ext cx="2108269" cy="669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75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1 600 897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17788" y="5819626"/>
            <a:ext cx="2108269" cy="669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75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1 424 873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082547" y="5802866"/>
            <a:ext cx="1747594" cy="669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75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809 838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121279" y="6187783"/>
            <a:ext cx="1747594" cy="669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75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893 102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99959" y="9612778"/>
            <a:ext cx="201610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Бардыгы</a:t>
            </a:r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шайлоочулардын</a:t>
            </a:r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келүүсү </a:t>
            </a:r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56,32% </a:t>
            </a:r>
            <a:r>
              <a:rPr lang="ru-RU" sz="40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</a:t>
            </a:r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түздү</a:t>
            </a:r>
            <a:endParaRPr lang="ru-RU" sz="4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Шайлоочулардын</a:t>
            </a:r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тизмесине</a:t>
            </a:r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киргизилген</a:t>
            </a:r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аялдардын</a:t>
            </a:r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893 102си же 55,78%ы </a:t>
            </a:r>
            <a:r>
              <a:rPr lang="ru-RU" sz="40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катышты</a:t>
            </a:r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Аялдардын</a:t>
            </a:r>
            <a:r>
              <a:rPr lang="ru-RU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ичинен</a:t>
            </a:r>
            <a:r>
              <a:rPr lang="ru-RU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707 795и  же 44,22%ы </a:t>
            </a:r>
            <a:r>
              <a:rPr lang="ru-RU" sz="4000" b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катышкан</a:t>
            </a:r>
            <a:r>
              <a:rPr lang="ru-RU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жок</a:t>
            </a:r>
            <a:r>
              <a:rPr lang="ru-RU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1018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646457" y="372949"/>
            <a:ext cx="17153761" cy="1985388"/>
          </a:xfrm>
        </p:spPr>
        <p:txBody>
          <a:bodyPr>
            <a:noAutofit/>
          </a:bodyPr>
          <a:lstStyle/>
          <a:p>
            <a:r>
              <a:rPr lang="en-US" sz="5002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</a:t>
            </a:r>
            <a:r>
              <a:rPr lang="ky-KG" sz="5002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чакырылыштагы Жогорку Кеңештеги аялдар</a:t>
            </a:r>
            <a:endParaRPr lang="ru-RU" sz="5002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86261452"/>
              </p:ext>
            </p:extLst>
          </p:nvPr>
        </p:nvGraphicFramePr>
        <p:xfrm>
          <a:off x="973661" y="2122822"/>
          <a:ext cx="19840908" cy="8474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0227">
                  <a:extLst>
                    <a:ext uri="{9D8B030D-6E8A-4147-A177-3AD203B41FA5}">
                      <a16:colId xmlns="" xmlns:a16="http://schemas.microsoft.com/office/drawing/2014/main" val="1010339548"/>
                    </a:ext>
                  </a:extLst>
                </a:gridCol>
                <a:gridCol w="4960227">
                  <a:extLst>
                    <a:ext uri="{9D8B030D-6E8A-4147-A177-3AD203B41FA5}">
                      <a16:colId xmlns="" xmlns:a16="http://schemas.microsoft.com/office/drawing/2014/main" val="2967851057"/>
                    </a:ext>
                  </a:extLst>
                </a:gridCol>
                <a:gridCol w="4960227">
                  <a:extLst>
                    <a:ext uri="{9D8B030D-6E8A-4147-A177-3AD203B41FA5}">
                      <a16:colId xmlns="" xmlns:a16="http://schemas.microsoft.com/office/drawing/2014/main" val="305459864"/>
                    </a:ext>
                  </a:extLst>
                </a:gridCol>
                <a:gridCol w="4960227">
                  <a:extLst>
                    <a:ext uri="{9D8B030D-6E8A-4147-A177-3AD203B41FA5}">
                      <a16:colId xmlns="" xmlns:a16="http://schemas.microsoft.com/office/drawing/2014/main" val="3509190301"/>
                    </a:ext>
                  </a:extLst>
                </a:gridCol>
              </a:tblGrid>
              <a:tr h="2480946"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Фракциялар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Аял</a:t>
                      </a:r>
                      <a:r>
                        <a:rPr lang="en-US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3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депутаттар</a:t>
                      </a:r>
                      <a:endParaRPr lang="en-US" sz="3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Партиялардын</a:t>
                      </a:r>
                      <a:r>
                        <a:rPr lang="ru-RU" sz="3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талапкерлеринин</a:t>
                      </a:r>
                      <a:r>
                        <a:rPr lang="ru-RU" sz="3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тизмесинен</a:t>
                      </a:r>
                      <a:r>
                        <a:rPr lang="ru-RU" sz="3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чыккан</a:t>
                      </a:r>
                      <a:r>
                        <a:rPr lang="ru-RU" sz="3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ru-RU" sz="3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ял-талапкерлер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Ыйгарым</a:t>
                      </a:r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укуктарын</a:t>
                      </a:r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3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мөөнөтүнөн мурда</a:t>
                      </a:r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токтоткон</a:t>
                      </a:r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аял-депутаттар</a:t>
                      </a:r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extLst>
                  <a:ext uri="{0D108BD9-81ED-4DB2-BD59-A6C34878D82A}">
                    <a16:rowId xmlns="" xmlns:a16="http://schemas.microsoft.com/office/drawing/2014/main" val="1873182325"/>
                  </a:ext>
                </a:extLst>
              </a:tr>
              <a:tr h="763185">
                <a:tc>
                  <a:txBody>
                    <a:bodyPr/>
                    <a:lstStyle/>
                    <a:p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КСДП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extLst>
                  <a:ext uri="{0D108BD9-81ED-4DB2-BD59-A6C34878D82A}">
                    <a16:rowId xmlns="" xmlns:a16="http://schemas.microsoft.com/office/drawing/2014/main" val="2124758045"/>
                  </a:ext>
                </a:extLst>
              </a:tr>
              <a:tr h="763185">
                <a:tc>
                  <a:txBody>
                    <a:bodyPr/>
                    <a:lstStyle/>
                    <a:p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Республика-</a:t>
                      </a:r>
                      <a:r>
                        <a:rPr lang="ru-RU" sz="3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</a:t>
                      </a:r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3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Журт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extLst>
                  <a:ext uri="{0D108BD9-81ED-4DB2-BD59-A6C34878D82A}">
                    <a16:rowId xmlns="" xmlns:a16="http://schemas.microsoft.com/office/drawing/2014/main" val="2719340069"/>
                  </a:ext>
                </a:extLst>
              </a:tr>
              <a:tr h="763185">
                <a:tc>
                  <a:txBody>
                    <a:bodyPr/>
                    <a:lstStyle/>
                    <a:p>
                      <a:pPr marL="0" marR="0" indent="0" algn="l" defTabSz="9143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Кыргызстан</a:t>
                      </a: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extLst>
                  <a:ext uri="{0D108BD9-81ED-4DB2-BD59-A6C34878D82A}">
                    <a16:rowId xmlns="" xmlns:a16="http://schemas.microsoft.com/office/drawing/2014/main" val="933622155"/>
                  </a:ext>
                </a:extLst>
              </a:tr>
              <a:tr h="763185">
                <a:tc>
                  <a:txBody>
                    <a:bodyPr/>
                    <a:lstStyle/>
                    <a:p>
                      <a:r>
                        <a:rPr lang="ru-RU" sz="3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Өнүгүү-Прогресс</a:t>
                      </a:r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extLst>
                  <a:ext uri="{0D108BD9-81ED-4DB2-BD59-A6C34878D82A}">
                    <a16:rowId xmlns="" xmlns:a16="http://schemas.microsoft.com/office/drawing/2014/main" val="1698739187"/>
                  </a:ext>
                </a:extLst>
              </a:tr>
              <a:tr h="763185">
                <a:tc>
                  <a:txBody>
                    <a:bodyPr/>
                    <a:lstStyle/>
                    <a:p>
                      <a:r>
                        <a:rPr lang="ru-RU" sz="3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Бир</a:t>
                      </a:r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Бол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extLst>
                  <a:ext uri="{0D108BD9-81ED-4DB2-BD59-A6C34878D82A}">
                    <a16:rowId xmlns="" xmlns:a16="http://schemas.microsoft.com/office/drawing/2014/main" val="1116932818"/>
                  </a:ext>
                </a:extLst>
              </a:tr>
              <a:tr h="763185">
                <a:tc>
                  <a:txBody>
                    <a:bodyPr/>
                    <a:lstStyle/>
                    <a:p>
                      <a:r>
                        <a:rPr lang="ru-RU" sz="3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Ата-Мекен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extLst>
                  <a:ext uri="{0D108BD9-81ED-4DB2-BD59-A6C34878D82A}">
                    <a16:rowId xmlns="" xmlns:a16="http://schemas.microsoft.com/office/drawing/2014/main" val="298551892"/>
                  </a:ext>
                </a:extLst>
              </a:tr>
              <a:tr h="763185">
                <a:tc>
                  <a:txBody>
                    <a:bodyPr/>
                    <a:lstStyle/>
                    <a:p>
                      <a:r>
                        <a:rPr lang="ru-RU" sz="3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Бардыгы</a:t>
                      </a:r>
                      <a:r>
                        <a:rPr lang="ru-RU" sz="3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3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3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ru-RU" sz="3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3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extLst>
                  <a:ext uri="{0D108BD9-81ED-4DB2-BD59-A6C34878D82A}">
                    <a16:rowId xmlns="" xmlns:a16="http://schemas.microsoft.com/office/drawing/2014/main" val="3667556409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62907" y="10872340"/>
            <a:ext cx="19161143" cy="733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169" b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Жогорку</a:t>
            </a:r>
            <a:r>
              <a:rPr lang="ru-RU" sz="4169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69" b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Кеңеште </a:t>
            </a:r>
            <a:r>
              <a:rPr lang="ru-RU" sz="4169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 </a:t>
            </a:r>
            <a:r>
              <a:rPr lang="ru-RU" sz="4169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депутат бар, </a:t>
            </a:r>
            <a:r>
              <a:rPr lang="ru-RU" sz="4169" b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алардын</a:t>
            </a:r>
            <a:r>
              <a:rPr lang="ru-RU" sz="4169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69" b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ичинен</a:t>
            </a:r>
            <a:r>
              <a:rPr lang="ru-RU" sz="4169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ru-RU" sz="4169" b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аял</a:t>
            </a:r>
            <a:r>
              <a:rPr lang="ru-RU" sz="4169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169" b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</a:t>
            </a:r>
            <a:r>
              <a:rPr lang="ru-RU" sz="4169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16,6%ды </a:t>
            </a:r>
            <a:r>
              <a:rPr lang="ru-RU" sz="4169" b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түзөт</a:t>
            </a:r>
            <a:endParaRPr lang="ru-RU" sz="4169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3115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="" xmlns:p14="http://schemas.microsoft.com/office/powerpoint/2010/main" val="3299897015"/>
              </p:ext>
            </p:extLst>
          </p:nvPr>
        </p:nvGraphicFramePr>
        <p:xfrm>
          <a:off x="1350063" y="2667666"/>
          <a:ext cx="9229681" cy="7354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="" xmlns:p14="http://schemas.microsoft.com/office/powerpoint/2010/main" val="1593302121"/>
              </p:ext>
            </p:extLst>
          </p:nvPr>
        </p:nvGraphicFramePr>
        <p:xfrm>
          <a:off x="10429650" y="2517574"/>
          <a:ext cx="9455880" cy="7954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74519" y="261896"/>
            <a:ext cx="17861105" cy="2501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98" tIns="95299" rIns="190598" bIns="95299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1905997" fontAlgn="base">
              <a:spcBef>
                <a:spcPct val="0"/>
              </a:spcBef>
              <a:spcAft>
                <a:spcPct val="0"/>
              </a:spcAft>
            </a:pPr>
            <a:r>
              <a:rPr lang="ru-RU" sz="5002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Кыргыз</a:t>
            </a:r>
            <a:r>
              <a:rPr lang="ru-RU" sz="5002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5002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Республикасынын</a:t>
            </a:r>
            <a:r>
              <a:rPr lang="ru-RU" sz="5002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ЖӨБ </a:t>
            </a:r>
            <a:r>
              <a:rPr lang="ru-RU" sz="5002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башчыларынын</a:t>
            </a:r>
            <a:r>
              <a:rPr lang="ru-RU" sz="5002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5002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жана</a:t>
            </a:r>
            <a:r>
              <a:rPr lang="ru-RU" sz="5002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5002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жергиликтүү кеңештеринин төрагаларынын </a:t>
            </a:r>
            <a:r>
              <a:rPr lang="ru-RU" sz="5002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саны </a:t>
            </a:r>
            <a:r>
              <a:rPr lang="ru-RU" sz="5002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тууралуу</a:t>
            </a:r>
            <a:r>
              <a:rPr lang="ru-RU" sz="5002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5002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маалымат</a:t>
            </a:r>
            <a:r>
              <a:rPr lang="ru-RU" sz="5002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8337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374875" y="10368284"/>
            <a:ext cx="2051529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Бардыгы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484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жергиликтүү өз алдынча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башкаруу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органы ,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алардын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ичинен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31 </a:t>
            </a:r>
            <a:r>
              <a:rPr lang="ru-RU" sz="3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шаардык</a:t>
            </a:r>
            <a:r>
              <a:rPr lang="ru-RU" sz="3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жана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453 </a:t>
            </a:r>
            <a:r>
              <a:rPr lang="ru-RU" sz="3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айылдык</a:t>
            </a:r>
            <a:r>
              <a:rPr lang="ru-RU" sz="3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кеңеш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646457" y="761962"/>
            <a:ext cx="17153761" cy="1643074"/>
          </a:xfrm>
        </p:spPr>
        <p:txBody>
          <a:bodyPr>
            <a:noAutofit/>
          </a:bodyPr>
          <a:lstStyle/>
          <a:p>
            <a:r>
              <a:rPr lang="ru-RU" sz="4800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Жергиликтүү кеңештердеги аял</a:t>
            </a:r>
            <a:r>
              <a:rPr lang="ru-RU" sz="48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ky-KG" sz="4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депутаттардын </a:t>
            </a:r>
            <a:r>
              <a:rPr lang="ru-RU" sz="48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саны </a:t>
            </a:r>
            <a:r>
              <a:rPr lang="ru-RU" sz="4800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тууралуу</a:t>
            </a:r>
            <a:r>
              <a:rPr lang="ru-RU" sz="48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жалпы</a:t>
            </a:r>
            <a:r>
              <a:rPr lang="ru-RU" sz="48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маалымат</a:t>
            </a:r>
            <a:r>
              <a:rPr lang="ky-KG" sz="5002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y-KG" sz="5002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002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="" xmlns:p14="http://schemas.microsoft.com/office/powerpoint/2010/main" val="2360779044"/>
              </p:ext>
            </p:extLst>
          </p:nvPr>
        </p:nvGraphicFramePr>
        <p:xfrm>
          <a:off x="973772" y="2741042"/>
          <a:ext cx="19436026" cy="9334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86843" y="2303388"/>
            <a:ext cx="9376926" cy="18245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Бардыгы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республика </a:t>
            </a:r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боюнча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8 722 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мандат,</a:t>
            </a:r>
            <a:endParaRPr lang="ru-RU" sz="3752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Анын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ичинен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эркектер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7 783 </a:t>
            </a:r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(89,2%), </a:t>
            </a:r>
          </a:p>
          <a:p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аялдар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933 </a:t>
            </a:r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(10,8%)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583478" y="8221123"/>
            <a:ext cx="38263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4749" indent="-714749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М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Ж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(84,4%)	(15,6%)</a:t>
            </a:r>
          </a:p>
        </p:txBody>
      </p:sp>
      <p:pic>
        <p:nvPicPr>
          <p:cNvPr id="7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4875" y="287164"/>
            <a:ext cx="19583877" cy="1272091"/>
          </a:xfrm>
        </p:spPr>
        <p:txBody>
          <a:bodyPr>
            <a:noAutofit/>
          </a:bodyPr>
          <a:lstStyle/>
          <a:p>
            <a:r>
              <a:rPr lang="ru-RU" sz="4800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Шаардык</a:t>
            </a:r>
            <a:r>
              <a:rPr lang="ru-RU" sz="48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кеңештердеги аял</a:t>
            </a:r>
            <a:r>
              <a:rPr lang="ru-RU" sz="48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ky-KG" sz="4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депутаттар </a:t>
            </a:r>
            <a:r>
              <a:rPr lang="ru-RU" sz="4800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тууралуу</a:t>
            </a:r>
            <a:r>
              <a:rPr lang="ru-RU" sz="48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маалымат</a:t>
            </a:r>
            <a:r>
              <a:rPr lang="ru-RU" sz="48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y-KG" sz="4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y-KG" sz="4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dirty="0"/>
          </a:p>
        </p:txBody>
      </p:sp>
      <p:pic>
        <p:nvPicPr>
          <p:cNvPr id="3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="" xmlns:p14="http://schemas.microsoft.com/office/powerpoint/2010/main" val="1914698382"/>
              </p:ext>
            </p:extLst>
          </p:nvPr>
        </p:nvGraphicFramePr>
        <p:xfrm>
          <a:off x="12491" y="1550107"/>
          <a:ext cx="21759863" cy="10369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67163" y="1607143"/>
            <a:ext cx="15553728" cy="1862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Бардыгы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: республика </a:t>
            </a:r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боюнча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y-KG" sz="3752" dirty="0" smtClean="0">
                <a:latin typeface="Times New Roman" pitchFamily="18" charset="0"/>
                <a:cs typeface="Times New Roman" pitchFamily="18" charset="0"/>
              </a:rPr>
              <a:t>шаардык кеңештерде –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y-KG" sz="3752" b="1" dirty="0" smtClean="0">
                <a:latin typeface="Times New Roman" pitchFamily="18" charset="0"/>
                <a:cs typeface="Times New Roman" pitchFamily="18" charset="0"/>
              </a:rPr>
              <a:t>910 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мандат,</a:t>
            </a:r>
            <a:endParaRPr lang="ru-RU" sz="3752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Анын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ичинен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эркектер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ky-KG" sz="3752" b="1" dirty="0" smtClean="0">
                <a:latin typeface="Times New Roman" pitchFamily="18" charset="0"/>
                <a:cs typeface="Times New Roman" pitchFamily="18" charset="0"/>
              </a:rPr>
              <a:t>26 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(79,8%), </a:t>
            </a:r>
            <a:endParaRPr lang="ru-RU" sz="3752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аялдар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184 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(20,2%)</a:t>
            </a:r>
            <a:endParaRPr lang="ru-RU" sz="3752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4875" y="287165"/>
            <a:ext cx="19583877" cy="1656184"/>
          </a:xfrm>
        </p:spPr>
        <p:txBody>
          <a:bodyPr>
            <a:noAutofit/>
          </a:bodyPr>
          <a:lstStyle/>
          <a:p>
            <a:r>
              <a:rPr lang="ru-RU" sz="5400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Шаардык</a:t>
            </a:r>
            <a:r>
              <a:rPr lang="ru-RU" sz="54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кеңештердеги аял</a:t>
            </a:r>
            <a:r>
              <a:rPr lang="ru-RU" sz="54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ky-KG" sz="5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депутаттар </a:t>
            </a:r>
            <a:r>
              <a:rPr lang="ru-RU" sz="5400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тууралуу</a:t>
            </a:r>
            <a:r>
              <a:rPr lang="ru-RU" sz="54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маалымат</a:t>
            </a:r>
            <a:endParaRPr lang="ru-RU" sz="5400" dirty="0"/>
          </a:p>
        </p:txBody>
      </p:sp>
      <p:pic>
        <p:nvPicPr>
          <p:cNvPr id="3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="" xmlns:p14="http://schemas.microsoft.com/office/powerpoint/2010/main" val="2432059814"/>
              </p:ext>
            </p:extLst>
          </p:nvPr>
        </p:nvGraphicFramePr>
        <p:xfrm>
          <a:off x="510779" y="1871340"/>
          <a:ext cx="20893907" cy="10368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1814927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4875" y="287164"/>
            <a:ext cx="19583877" cy="1272091"/>
          </a:xfrm>
        </p:spPr>
        <p:txBody>
          <a:bodyPr>
            <a:noAutofit/>
          </a:bodyPr>
          <a:lstStyle/>
          <a:p>
            <a:r>
              <a:rPr lang="ru-RU" sz="4800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Шаардык</a:t>
            </a:r>
            <a:r>
              <a:rPr lang="ru-RU" sz="48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кеңештердеги аял</a:t>
            </a:r>
            <a:r>
              <a:rPr lang="ru-RU" sz="48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ky-KG" sz="4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депутаттар </a:t>
            </a:r>
            <a:r>
              <a:rPr lang="ru-RU" sz="4800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тууралуу</a:t>
            </a:r>
            <a:r>
              <a:rPr lang="ru-RU" sz="48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маалымат</a:t>
            </a:r>
            <a:endParaRPr lang="ru-RU" sz="4800" dirty="0"/>
          </a:p>
        </p:txBody>
      </p:sp>
      <p:pic>
        <p:nvPicPr>
          <p:cNvPr id="3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="" xmlns:p14="http://schemas.microsoft.com/office/powerpoint/2010/main" val="19791890"/>
              </p:ext>
            </p:extLst>
          </p:nvPr>
        </p:nvGraphicFramePr>
        <p:xfrm>
          <a:off x="0" y="1799332"/>
          <a:ext cx="21759863" cy="10081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2554872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086843" y="0"/>
            <a:ext cx="19583877" cy="1885242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ctr" defTabSz="1905795">
              <a:spcBef>
                <a:spcPct val="0"/>
              </a:spcBef>
              <a:defRPr/>
            </a:pPr>
            <a:r>
              <a:rPr lang="ru-RU" sz="5400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Айылдык</a:t>
            </a:r>
            <a:r>
              <a:rPr lang="ru-RU" sz="54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кеңештердеги аял</a:t>
            </a:r>
            <a:r>
              <a:rPr lang="ru-RU" sz="54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ky-KG" sz="5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депутаттар </a:t>
            </a:r>
          </a:p>
          <a:p>
            <a:pPr lvl="0" algn="ctr" defTabSz="1905795">
              <a:spcBef>
                <a:spcPct val="0"/>
              </a:spcBef>
              <a:defRPr/>
            </a:pPr>
            <a:r>
              <a:rPr lang="ru-RU" sz="5400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тууралуу</a:t>
            </a:r>
            <a:r>
              <a:rPr lang="ru-RU" sz="54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маалымат</a:t>
            </a:r>
            <a:endParaRPr kumimoji="0" lang="ru-RU" sz="5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graphicFrame>
        <p:nvGraphicFramePr>
          <p:cNvPr id="8" name="Диаграмма 7"/>
          <p:cNvGraphicFramePr/>
          <p:nvPr/>
        </p:nvGraphicFramePr>
        <p:xfrm>
          <a:off x="0" y="3167484"/>
          <a:ext cx="21759863" cy="9072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806923" y="1727324"/>
            <a:ext cx="15553728" cy="1247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Бардыгы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: республика </a:t>
            </a:r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боюнча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y-KG" sz="3752" dirty="0" smtClean="0">
                <a:latin typeface="Times New Roman" pitchFamily="18" charset="0"/>
                <a:cs typeface="Times New Roman" pitchFamily="18" charset="0"/>
              </a:rPr>
              <a:t>шаардык кеңештерде -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52" b="1" dirty="0" smtClean="0">
                <a:latin typeface="Times New Roman" pitchFamily="18" charset="0"/>
                <a:cs typeface="Times New Roman" pitchFamily="18" charset="0"/>
              </a:rPr>
              <a:t>7 843 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мандат,</a:t>
            </a:r>
            <a:endParaRPr lang="ru-RU" sz="3752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Анын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ичинен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эркектер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ky-KG" sz="3752" b="1" dirty="0" smtClean="0">
                <a:latin typeface="Times New Roman" pitchFamily="18" charset="0"/>
                <a:cs typeface="Times New Roman" pitchFamily="18" charset="0"/>
              </a:rPr>
              <a:t>125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(90,4%), 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dirty="0" err="1" smtClean="0">
                <a:latin typeface="Times New Roman" pitchFamily="18" charset="0"/>
                <a:cs typeface="Times New Roman" pitchFamily="18" charset="0"/>
              </a:rPr>
              <a:t>аялдар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718 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(9,6%)</a:t>
            </a:r>
            <a:endParaRPr lang="ru-RU" sz="3752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1666</Words>
  <Application>Microsoft Office PowerPoint</Application>
  <PresentationFormat>Произвольный</PresentationFormat>
  <Paragraphs>420</Paragraphs>
  <Slides>23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Аялдардын шайлоого жана шайланма органдарга катышуусун жигердештиртирүү</vt:lpstr>
      <vt:lpstr>Кыргыз Республикасынын жергиликтүү кеңештеринин саны тууралуу маалымат  </vt:lpstr>
      <vt:lpstr>VI чакырылыштагы Жогорку Кеңештеги аялдар</vt:lpstr>
      <vt:lpstr>Слайд 4</vt:lpstr>
      <vt:lpstr>Жергиликтүү кеңештердеги аял-депутаттардын саны тууралуу жалпы маалымат </vt:lpstr>
      <vt:lpstr>Шаардык кеңештердеги аял-депутаттар тууралуу маалымат  </vt:lpstr>
      <vt:lpstr>Шаардык кеңештердеги аял-депутаттар тууралуу маалымат</vt:lpstr>
      <vt:lpstr>Шаардык кеңештердеги аял-депутаттар тууралуу маалымат</vt:lpstr>
      <vt:lpstr>Слайд 9</vt:lpstr>
      <vt:lpstr>Кыргыз Республикасын Туруктуу өнүктүрүү боюнча Улуттук Кеңеш тарабынан жактырылган 2018-2020-жылдарга Кыргыз Республикасынын шайлоо мыйзамдарын өркүндөтүү Стратегиясынан</vt:lpstr>
      <vt:lpstr>2018-2020-жылдарга Кыргыз Республикасынын шайлоо мыйзамдарын өркүндөтүү Стратегиясынан</vt:lpstr>
      <vt:lpstr>Стратегиянын максаттарына жетүү боюнча иш-чаралардын Планынан:</vt:lpstr>
      <vt:lpstr>Мыйзам чыгаруу чаралары жүзөгө ашырылды:</vt:lpstr>
      <vt:lpstr>Андан аркы аракеттер</vt:lpstr>
      <vt:lpstr>Имплементация – тажрыйбада: 1-тажрыйба - 2019-жылы 22-сентябрда Ысык-Көл облусунун Жети-Өгүз районунун Ысык-Көл облусунун Жети-Өгүз районунун Саруу айылында</vt:lpstr>
      <vt:lpstr>1-тажрыйба: 2019-жылы 22-сентябрда Ысык-Көл облусунун Жети-Өгүз районунун Ысык-Көл облусунун Жети-Өгүз районунун Саруу айылдык кеңешинин депутаттарын шайлоо болуп өттү </vt:lpstr>
      <vt:lpstr>1-тажрыйба: 2019-жылы 22-сентябрдагы Саруу айылдык кеңешине депутаттарды шайлоо </vt:lpstr>
      <vt:lpstr>1-тажрыйба опыт: 2019-жылы 22-сентябрдагы Саруу айылдык кеңешине депутаттарды шайлоо </vt:lpstr>
      <vt:lpstr>2 - этап. 2020-жылы 12-апрелде жергиликтүү кеңештердин депутаттарын шайлоо </vt:lpstr>
      <vt:lpstr>3-этап. 2020-жылы 4-октябрь – КР Жогорку Кеңешинин депутаттарын шайлоо </vt:lpstr>
      <vt:lpstr>3-этап. 2020-жылы 4-октябрь – КР Жогорку Кеңешинин депутаттарын шайлоо </vt:lpstr>
      <vt:lpstr>4- этап. 2021-жылы 11-апрель - 418 жергиликтүү кеңештин депутаттарын шайлоо </vt:lpstr>
      <vt:lpstr>Шайлоочу аялдардын дарамети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Urmat</dc:creator>
  <cp:lastModifiedBy>Админ</cp:lastModifiedBy>
  <cp:revision>232</cp:revision>
  <dcterms:created xsi:type="dcterms:W3CDTF">2019-10-15T05:04:37Z</dcterms:created>
  <dcterms:modified xsi:type="dcterms:W3CDTF">2019-11-05T03:36:19Z</dcterms:modified>
</cp:coreProperties>
</file>