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4" r:id="rId1"/>
  </p:sldMasterIdLst>
  <p:notesMasterIdLst>
    <p:notesMasterId r:id="rId31"/>
  </p:notesMasterIdLst>
  <p:handoutMasterIdLst>
    <p:handoutMasterId r:id="rId32"/>
  </p:handoutMasterIdLst>
  <p:sldIdLst>
    <p:sldId id="256" r:id="rId2"/>
    <p:sldId id="283" r:id="rId3"/>
    <p:sldId id="284" r:id="rId4"/>
    <p:sldId id="285" r:id="rId5"/>
    <p:sldId id="286" r:id="rId6"/>
    <p:sldId id="306" r:id="rId7"/>
    <p:sldId id="272" r:id="rId8"/>
    <p:sldId id="311" r:id="rId9"/>
    <p:sldId id="312" r:id="rId10"/>
    <p:sldId id="608" r:id="rId11"/>
    <p:sldId id="295" r:id="rId12"/>
    <p:sldId id="609" r:id="rId13"/>
    <p:sldId id="610" r:id="rId14"/>
    <p:sldId id="605" r:id="rId15"/>
    <p:sldId id="611" r:id="rId16"/>
    <p:sldId id="612" r:id="rId17"/>
    <p:sldId id="614" r:id="rId18"/>
    <p:sldId id="613" r:id="rId19"/>
    <p:sldId id="314" r:id="rId20"/>
    <p:sldId id="280" r:id="rId21"/>
    <p:sldId id="525" r:id="rId22"/>
    <p:sldId id="590" r:id="rId23"/>
    <p:sldId id="600" r:id="rId24"/>
    <p:sldId id="485" r:id="rId25"/>
    <p:sldId id="603" r:id="rId26"/>
    <p:sldId id="415" r:id="rId27"/>
    <p:sldId id="418" r:id="rId28"/>
    <p:sldId id="526" r:id="rId29"/>
    <p:sldId id="602" r:id="rId30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60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ky-KG"/>
              <a:t>АЭУдан келген маалыматтар</a:t>
            </a:r>
            <a:endParaRPr lang="ru-RU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KG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K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Лист1!$A$2:$A$13</c:f>
              <c:numCache>
                <c:formatCode>h:mm</c:formatCode>
                <c:ptCount val="12"/>
                <c:pt idx="0">
                  <c:v>0.83680555555555547</c:v>
                </c:pt>
                <c:pt idx="1">
                  <c:v>0.84027777777777779</c:v>
                </c:pt>
                <c:pt idx="2">
                  <c:v>0.84375</c:v>
                </c:pt>
                <c:pt idx="3">
                  <c:v>0.84722222222222199</c:v>
                </c:pt>
                <c:pt idx="4">
                  <c:v>0.85069444444444497</c:v>
                </c:pt>
                <c:pt idx="5">
                  <c:v>0.85416666666666696</c:v>
                </c:pt>
                <c:pt idx="6">
                  <c:v>0.85763888888888895</c:v>
                </c:pt>
                <c:pt idx="7">
                  <c:v>0.86111111111111205</c:v>
                </c:pt>
                <c:pt idx="8">
                  <c:v>0.86458333333333404</c:v>
                </c:pt>
                <c:pt idx="9">
                  <c:v>0.86805555555555602</c:v>
                </c:pt>
                <c:pt idx="10">
                  <c:v>0.87152777777777901</c:v>
                </c:pt>
                <c:pt idx="11">
                  <c:v>0.875000000000001</c:v>
                </c:pt>
              </c:numCache>
            </c:num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195</c:v>
                </c:pt>
                <c:pt idx="1">
                  <c:v>629</c:v>
                </c:pt>
                <c:pt idx="2">
                  <c:v>982</c:v>
                </c:pt>
                <c:pt idx="3">
                  <c:v>1202</c:v>
                </c:pt>
                <c:pt idx="4">
                  <c:v>1350</c:v>
                </c:pt>
                <c:pt idx="5">
                  <c:v>1484</c:v>
                </c:pt>
                <c:pt idx="6">
                  <c:v>1586</c:v>
                </c:pt>
                <c:pt idx="7">
                  <c:v>1674</c:v>
                </c:pt>
                <c:pt idx="8">
                  <c:v>1752</c:v>
                </c:pt>
                <c:pt idx="9">
                  <c:v>1804</c:v>
                </c:pt>
                <c:pt idx="10">
                  <c:v>1904</c:v>
                </c:pt>
                <c:pt idx="11">
                  <c:v>2077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D4-499C-81A3-D044E03530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391719128"/>
        <c:axId val="391720112"/>
      </c:barChart>
      <c:catAx>
        <c:axId val="391719128"/>
        <c:scaling>
          <c:orientation val="minMax"/>
        </c:scaling>
        <c:delete val="0"/>
        <c:axPos val="b"/>
        <c:numFmt formatCode="h: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KG"/>
          </a:p>
        </c:txPr>
        <c:crossAx val="391720112"/>
        <c:crosses val="autoZero"/>
        <c:auto val="1"/>
        <c:lblAlgn val="ctr"/>
        <c:lblOffset val="100"/>
        <c:noMultiLvlLbl val="0"/>
      </c:catAx>
      <c:valAx>
        <c:axId val="391720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KG"/>
          </a:p>
        </c:txPr>
        <c:crossAx val="391719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9050">
      <a:solidFill>
        <a:srgbClr val="0070C0"/>
      </a:solidFill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ru-KG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8A4FE-7CF2-4542-ACB4-EF5FF94808D8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/>
              <a:t>1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75A702-AF2C-40EC-8298-4DE55DAD35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29548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A1321A-F7FA-445D-9068-700740EA769E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/>
              <a:t>1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A2EA0D-8AE5-413F-9EF5-EBF454F21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03355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71513" y="1149350"/>
            <a:ext cx="5514975" cy="31035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AA7DB-67AB-4E0B-8E4A-C182BE65CF10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175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B7EA6-3DB7-4212-979A-DAFE4C3DF1DB}" type="datetime1">
              <a:rPr lang="ru-RU" smtClean="0"/>
              <a:t>16.11.2025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F809-9EB3-4381-8FF2-79A0CB20985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0369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80544-53D8-4EE8-8557-CDB03A6F7CD4}" type="datetime1">
              <a:rPr lang="ru-RU" smtClean="0"/>
              <a:t>16.11.2025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F809-9EB3-4381-8FF2-79A0CB209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960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66A2-B4E7-497E-AB50-15390F9B9840}" type="datetime1">
              <a:rPr lang="ru-RU" smtClean="0"/>
              <a:t>16.11.2025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F809-9EB3-4381-8FF2-79A0CB209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815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33445-F7C6-4FFF-BF29-5EA01B565826}" type="datetime1">
              <a:rPr lang="ru-RU" smtClean="0"/>
              <a:t>16.11.2025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F809-9EB3-4381-8FF2-79A0CB20985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6757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4EBF8-CD4A-40F4-916B-483264C4E284}" type="datetime1">
              <a:rPr lang="ru-RU" smtClean="0"/>
              <a:t>16.11.2025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F809-9EB3-4381-8FF2-79A0CB209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093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3042-D375-4E15-99D8-4509695901F4}" type="datetime1">
              <a:rPr lang="ru-RU" smtClean="0"/>
              <a:t>16.11.2025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F809-9EB3-4381-8FF2-79A0CB20985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4823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22B8D-7AB7-493B-B928-E96A573D0BC6}" type="datetime1">
              <a:rPr lang="ru-RU" smtClean="0"/>
              <a:t>16.11.2025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F809-9EB3-4381-8FF2-79A0CB209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510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B4CD0-B9E2-4E51-9498-4DAA11DA49ED}" type="datetime1">
              <a:rPr lang="ru-RU" smtClean="0"/>
              <a:t>16.11.2025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F809-9EB3-4381-8FF2-79A0CB209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533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8C099-323D-4662-8CDF-41EFF33767EB}" type="datetime1">
              <a:rPr lang="ru-RU" smtClean="0"/>
              <a:t>16.11.2025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F809-9EB3-4381-8FF2-79A0CB209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386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4AB38-085F-4808-B7C4-853A3FF5F11E}" type="datetime1">
              <a:rPr lang="ru-RU" smtClean="0"/>
              <a:t>16.11.2025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F809-9EB3-4381-8FF2-79A0CB209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526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4818C-615A-4F60-B3E3-775EC97CB808}" type="datetime1">
              <a:rPr lang="ru-RU" smtClean="0"/>
              <a:t>16.11.2025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F809-9EB3-4381-8FF2-79A0CB209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385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1CBC5-18E0-48AE-9ACB-E9403A96518E}" type="datetime1">
              <a:rPr lang="ru-RU" smtClean="0"/>
              <a:t>16.11.2025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F809-9EB3-4381-8FF2-79A0CB209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1A930-BC92-42D2-90FE-AD9A84001B05}" type="datetime1">
              <a:rPr lang="ru-RU" smtClean="0"/>
              <a:t>16.11.2025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F809-9EB3-4381-8FF2-79A0CB209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733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6F874-2716-483E-8832-2F6AF58CF3A2}" type="datetime1">
              <a:rPr lang="ru-RU" smtClean="0"/>
              <a:t>16.11.2025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F809-9EB3-4381-8FF2-79A0CB209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587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6B929-469E-47FE-9F71-861AC12FC2FD}" type="datetime1">
              <a:rPr lang="ru-RU" smtClean="0"/>
              <a:t>16.11.2025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F809-9EB3-4381-8FF2-79A0CB209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819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E535-A56B-47DD-A617-12EFD974B742}" type="datetime1">
              <a:rPr lang="ru-RU" smtClean="0"/>
              <a:t>16.11.2025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F809-9EB3-4381-8FF2-79A0CB209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116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6B7F-9772-47AA-BDDE-3B29207C13F1}" type="datetime1">
              <a:rPr lang="ru-RU" smtClean="0"/>
              <a:t>16.11.2025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F809-9EB3-4381-8FF2-79A0CB209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024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2">
                <a:lumMod val="40000"/>
                <a:lumOff val="60000"/>
              </a:schemeClr>
            </a:gs>
            <a:gs pos="10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A94E40D-AE2D-4CC2-8387-C6FD782C21B1}" type="datetime1">
              <a:rPr lang="ru-RU" smtClean="0"/>
              <a:t>16.11.2025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1BDF809-9EB3-4381-8FF2-79A0CB209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3792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  <p:sldLayoutId id="2147483898" r:id="rId14"/>
    <p:sldLayoutId id="2147483899" r:id="rId15"/>
    <p:sldLayoutId id="2147483900" r:id="rId16"/>
    <p:sldLayoutId id="2147483901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06084" y="2506648"/>
            <a:ext cx="10025149" cy="1901579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Кыргыз</a:t>
            </a: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Республикасынын</a:t>
            </a: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Жогорку</a:t>
            </a: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Кеңешинин</a:t>
            </a: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депутаттарын</a:t>
            </a: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шайлоонун</a:t>
            </a: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өзгөчөлүктөрү</a:t>
            </a:r>
            <a:endParaRPr lang="ru-RU" sz="40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3" y="6206811"/>
            <a:ext cx="12192000" cy="55975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F809-9EB3-4381-8FF2-79A0CB20985E}" type="slidenum">
              <a:rPr lang="ru-RU" smtClean="0"/>
              <a:t>1</a:t>
            </a:fld>
            <a:endParaRPr lang="ru-RU"/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ECC77B4E-2886-4BF8-B17D-6FF93ADFE3FD}"/>
              </a:ext>
            </a:extLst>
          </p:cNvPr>
          <p:cNvSpPr txBox="1">
            <a:spLocks/>
          </p:cNvSpPr>
          <p:nvPr/>
        </p:nvSpPr>
        <p:spPr>
          <a:xfrm>
            <a:off x="4796257" y="5713329"/>
            <a:ext cx="2844801" cy="40021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2025-жыл</a:t>
            </a:r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A09DA4C-B472-4D6A-9EEA-72D9ABDBCED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726" y="1108279"/>
            <a:ext cx="1433862" cy="130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113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0070ABC-6774-4347-B462-A1FD54918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F809-9EB3-4381-8FF2-79A0CB20985E}" type="slidenum">
              <a:rPr lang="ru-RU" smtClean="0"/>
              <a:t>10</a:t>
            </a:fld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8CB094E-2E92-4FE7-B805-44D12C33C15B}"/>
              </a:ext>
            </a:extLst>
          </p:cNvPr>
          <p:cNvSpPr/>
          <p:nvPr/>
        </p:nvSpPr>
        <p:spPr>
          <a:xfrm>
            <a:off x="3942651" y="172509"/>
            <a:ext cx="33155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Добуш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берүү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үчүн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жай</a:t>
            </a:r>
            <a:endParaRPr lang="ru-KG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DE6C6D9-C989-4228-8B17-44ABAB03DACF}"/>
              </a:ext>
            </a:extLst>
          </p:cNvPr>
          <p:cNvSpPr/>
          <p:nvPr/>
        </p:nvSpPr>
        <p:spPr>
          <a:xfrm>
            <a:off x="482220" y="665750"/>
            <a:ext cx="114186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KG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Добуш</a:t>
            </a:r>
            <a:r>
              <a:rPr lang="ru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берүү</a:t>
            </a:r>
            <a:r>
              <a:rPr lang="ru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кабиналары</a:t>
            </a:r>
            <a:r>
              <a:rPr lang="ru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KG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идентификациялоочу</a:t>
            </a:r>
            <a:r>
              <a:rPr lang="ru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түзүлүштөр</a:t>
            </a:r>
            <a:r>
              <a:rPr lang="ru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KG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автоматтык</a:t>
            </a:r>
            <a:r>
              <a:rPr lang="ru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түрдө</a:t>
            </a:r>
            <a:r>
              <a:rPr lang="ru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окуучу</a:t>
            </a:r>
            <a:r>
              <a:rPr lang="ru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урналар</a:t>
            </a:r>
            <a:r>
              <a:rPr lang="ru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(А</a:t>
            </a:r>
            <a:r>
              <a:rPr lang="ky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У), </a:t>
            </a:r>
            <a:r>
              <a:rPr lang="ru-KG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мониторлор</a:t>
            </a:r>
            <a:r>
              <a:rPr lang="ru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KG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видеокөзөмөл</a:t>
            </a:r>
            <a:r>
              <a:rPr lang="ru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KG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жарыктын</a:t>
            </a:r>
            <a:r>
              <a:rPr lang="ru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альтернативдүү</a:t>
            </a:r>
            <a:r>
              <a:rPr lang="ru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булактары</a:t>
            </a:r>
            <a:r>
              <a:rPr lang="ru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орнотулат</a:t>
            </a:r>
            <a:r>
              <a:rPr lang="ru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ky-KG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Жарык </a:t>
            </a:r>
            <a:r>
              <a:rPr lang="ru-KG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өчүрүлгөндө</a:t>
            </a:r>
            <a:r>
              <a:rPr lang="ru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KG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жарык</a:t>
            </a:r>
            <a:r>
              <a:rPr lang="ru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калыбына</a:t>
            </a:r>
            <a:r>
              <a:rPr lang="ru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келтирилгенге</a:t>
            </a:r>
            <a:r>
              <a:rPr lang="ru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чейин</a:t>
            </a:r>
            <a:r>
              <a:rPr lang="ru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добуш</a:t>
            </a:r>
            <a:r>
              <a:rPr lang="ru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берүү</a:t>
            </a:r>
            <a:r>
              <a:rPr lang="ru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токтотулат</a:t>
            </a:r>
            <a:r>
              <a:rPr lang="ru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FC7B7E3-D437-450D-BA5A-268C1FC8001C}"/>
              </a:ext>
            </a:extLst>
          </p:cNvPr>
          <p:cNvSpPr/>
          <p:nvPr/>
        </p:nvSpPr>
        <p:spPr>
          <a:xfrm>
            <a:off x="482219" y="1589080"/>
            <a:ext cx="114186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KG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Ачык-айкындуулук</a:t>
            </a:r>
            <a:r>
              <a:rPr lang="ru-KG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KG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байкоо</a:t>
            </a:r>
            <a:r>
              <a:rPr lang="ru-KG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жүргүзүү</a:t>
            </a:r>
            <a:r>
              <a:rPr lang="ru-KG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y-KG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KG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Жабдуулар</a:t>
            </a:r>
            <a:r>
              <a:rPr lang="ru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(А</a:t>
            </a:r>
            <a:r>
              <a:rPr lang="ky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ЭУ</a:t>
            </a:r>
            <a:r>
              <a:rPr lang="ru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y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</a:t>
            </a:r>
            <a:r>
              <a:rPr lang="ru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KG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кабиналар</a:t>
            </a:r>
            <a:r>
              <a:rPr lang="ru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KG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мониторлор</a:t>
            </a:r>
            <a:r>
              <a:rPr lang="ru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комиссия </a:t>
            </a:r>
            <a:r>
              <a:rPr lang="ru-KG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мүчөлөрүнүн</a:t>
            </a:r>
            <a:r>
              <a:rPr lang="ru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байкоочулардын</a:t>
            </a:r>
            <a:r>
              <a:rPr lang="ru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көрүү</a:t>
            </a:r>
            <a:r>
              <a:rPr lang="ru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талаасында</a:t>
            </a:r>
            <a:r>
              <a:rPr lang="ru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болушу</a:t>
            </a:r>
            <a:r>
              <a:rPr lang="ru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ky-KG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KG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Кабиналарда</a:t>
            </a:r>
            <a:r>
              <a:rPr lang="ru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KG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маалыматтык</a:t>
            </a:r>
            <a:r>
              <a:rPr lang="ru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материалдар</a:t>
            </a:r>
            <a:r>
              <a:rPr lang="ru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чүчү</a:t>
            </a:r>
            <a:r>
              <a:rPr lang="ru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кулак </a:t>
            </a:r>
            <a:r>
              <a:rPr lang="ru-KG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аныкталган</a:t>
            </a:r>
            <a:r>
              <a:rPr lang="ru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тартипте</a:t>
            </a:r>
            <a:r>
              <a:rPr lang="ru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болушу</a:t>
            </a:r>
            <a:r>
              <a:rPr lang="ru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17B7F97-4F5A-45ED-80E9-F3A9167D1295}"/>
              </a:ext>
            </a:extLst>
          </p:cNvPr>
          <p:cNvSpPr/>
          <p:nvPr/>
        </p:nvSpPr>
        <p:spPr>
          <a:xfrm>
            <a:off x="482218" y="2835576"/>
            <a:ext cx="1156875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y-KG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Майыптыгы бар </a:t>
            </a:r>
            <a:r>
              <a:rPr lang="ru-KG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шайлоочулар</a:t>
            </a:r>
            <a:r>
              <a:rPr lang="ru-KG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үчүн</a:t>
            </a:r>
            <a:r>
              <a:rPr lang="ru-KG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жеткиликтүүлүк</a:t>
            </a:r>
            <a:r>
              <a:rPr lang="ru-KG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y-KG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Имарат </a:t>
            </a:r>
            <a:r>
              <a:rPr lang="ru-KG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жеткиликтүү</a:t>
            </a:r>
            <a:r>
              <a:rPr lang="ru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болушу</a:t>
            </a:r>
            <a:r>
              <a:rPr lang="ru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KG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пандустар</a:t>
            </a:r>
            <a:r>
              <a:rPr lang="ru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KG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кенен</a:t>
            </a:r>
            <a:r>
              <a:rPr lang="ru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эшиктер</a:t>
            </a:r>
            <a:r>
              <a:rPr lang="ru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KG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тактилдик</a:t>
            </a:r>
            <a:r>
              <a:rPr lang="ru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көрсөткүчтөр</a:t>
            </a:r>
            <a:r>
              <a:rPr lang="ru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KG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жетиштүү</a:t>
            </a:r>
            <a:r>
              <a:rPr lang="ru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жарык</a:t>
            </a:r>
            <a:r>
              <a:rPr lang="ky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KG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Кабиналар</a:t>
            </a:r>
            <a:r>
              <a:rPr lang="ru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коляскадагы</a:t>
            </a:r>
            <a:r>
              <a:rPr lang="ru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шайлоочуларга</a:t>
            </a:r>
            <a:r>
              <a:rPr lang="ru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ылайыктуу</a:t>
            </a:r>
            <a:r>
              <a:rPr lang="ru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болушу</a:t>
            </a:r>
            <a:r>
              <a:rPr lang="ru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KG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лупалар</a:t>
            </a:r>
            <a:r>
              <a:rPr lang="ru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кошумча</a:t>
            </a:r>
            <a:r>
              <a:rPr lang="ru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жарык</a:t>
            </a:r>
            <a:r>
              <a:rPr lang="ru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жабдылышы</a:t>
            </a:r>
            <a:r>
              <a:rPr lang="ru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97B8DEE-2D69-4CDA-958A-5192269E5BF0}"/>
              </a:ext>
            </a:extLst>
          </p:cNvPr>
          <p:cNvSpPr/>
          <p:nvPr/>
        </p:nvSpPr>
        <p:spPr>
          <a:xfrm>
            <a:off x="482218" y="4407146"/>
            <a:ext cx="1156875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y-KG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Майыптыгы бар </a:t>
            </a:r>
            <a:r>
              <a:rPr lang="ru-KG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шайлоочулардын</a:t>
            </a:r>
            <a:r>
              <a:rPr lang="ru-KG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муктаждыктарынын</a:t>
            </a:r>
            <a:r>
              <a:rPr lang="ru-KG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картасы</a:t>
            </a:r>
            <a:r>
              <a:rPr lang="ru-KG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y-KG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KG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Шайлоого</a:t>
            </a:r>
            <a:r>
              <a:rPr lang="ru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y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ru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</a:t>
            </a:r>
            <a:r>
              <a:rPr lang="ru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калганда</a:t>
            </a:r>
            <a:r>
              <a:rPr lang="ky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ky-KG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20-октябрынын кошуп алганда</a:t>
            </a:r>
            <a:r>
              <a:rPr lang="ky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комиссия </a:t>
            </a:r>
            <a:r>
              <a:rPr lang="ru-KG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социалдык</a:t>
            </a:r>
            <a:r>
              <a:rPr lang="ru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кызматтар</a:t>
            </a:r>
            <a:r>
              <a:rPr lang="ru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биргеликте</a:t>
            </a:r>
            <a:r>
              <a:rPr lang="ru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муктаждыктардын</a:t>
            </a:r>
            <a:r>
              <a:rPr lang="ru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картасын</a:t>
            </a:r>
            <a:r>
              <a:rPr lang="ru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түзөт</a:t>
            </a:r>
            <a:r>
              <a:rPr lang="ru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ky-KG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ky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r>
              <a:rPr lang="ru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күндүн</a:t>
            </a:r>
            <a:r>
              <a:rPr lang="ru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ичинде</a:t>
            </a:r>
            <a:r>
              <a:rPr lang="ky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ky-KG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28-октябрынын кошуп алганда</a:t>
            </a:r>
            <a:r>
              <a:rPr lang="ky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имараттар</a:t>
            </a:r>
            <a:r>
              <a:rPr lang="ru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текшерилет</a:t>
            </a:r>
            <a:r>
              <a:rPr lang="ru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ky-KG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KG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Шарттар</a:t>
            </a:r>
            <a:r>
              <a:rPr lang="ru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жок</a:t>
            </a:r>
            <a:r>
              <a:rPr lang="ru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болгон</a:t>
            </a:r>
            <a:r>
              <a:rPr lang="ru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учурда</a:t>
            </a:r>
            <a:r>
              <a:rPr lang="ru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комиссия </a:t>
            </a:r>
            <a:r>
              <a:rPr lang="ky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ru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күндүн</a:t>
            </a:r>
            <a:r>
              <a:rPr lang="ru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ичинде</a:t>
            </a:r>
            <a:r>
              <a:rPr lang="ky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ky-KG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3-ноябрынын кошуп алганда</a:t>
            </a:r>
            <a:r>
              <a:rPr lang="ky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жергиликтүү</a:t>
            </a:r>
            <a:r>
              <a:rPr lang="ru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алдынча</a:t>
            </a:r>
            <a:r>
              <a:rPr lang="ru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башкаруу</a:t>
            </a:r>
            <a:r>
              <a:rPr lang="ru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органдарына</a:t>
            </a:r>
            <a:r>
              <a:rPr lang="ru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кайрылуу</a:t>
            </a:r>
            <a:r>
              <a:rPr lang="ru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жөнөтөт</a:t>
            </a:r>
            <a:r>
              <a:rPr lang="ru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KG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алар</a:t>
            </a:r>
            <a:r>
              <a:rPr lang="ru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жеткиликтүүлүктү</a:t>
            </a:r>
            <a:r>
              <a:rPr lang="ru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камсыз</a:t>
            </a:r>
            <a:r>
              <a:rPr lang="ru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кылууга</a:t>
            </a:r>
            <a:r>
              <a:rPr lang="ru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милдеттүү</a:t>
            </a:r>
            <a:r>
              <a:rPr lang="ru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9101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43535" y="175052"/>
            <a:ext cx="33721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бюллетени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3769" y="2154563"/>
            <a:ext cx="106359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8251"/>
            <a:ext cx="12192000" cy="559750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49418" y="828668"/>
            <a:ext cx="873456" cy="5868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51820" y="753803"/>
            <a:ext cx="76032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Жогорку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Кеңештин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депутаттарын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мандаттуу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округдары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боюнча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шайлоолордо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бюллетени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талапкерлердин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фамилияларын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аттарын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аталарынын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аттарын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чүчүкулакта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аныкталган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кезекте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камтыйт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9418" y="2063085"/>
            <a:ext cx="873456" cy="5696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F809-9EB3-4381-8FF2-79A0CB20985E}" type="slidenum">
              <a:rPr lang="ru-RU" smtClean="0"/>
              <a:t>11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9035935" y="1147156"/>
            <a:ext cx="299258" cy="7481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sz="400" dirty="0">
                <a:solidFill>
                  <a:schemeClr val="bg1"/>
                </a:solidFill>
              </a:rPr>
              <a:t>много</a:t>
            </a:r>
            <a:endParaRPr lang="ru-RU" sz="4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82317" y="2127093"/>
            <a:ext cx="75994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Шайлоочу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бюллетенине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өзү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каалаган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бир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гана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талапкерге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тиешелүү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болгон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квадратка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же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Баарына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каршы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позицияга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белги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коёт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0" i="0" u="none" strike="noStrike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57807" t="43177" r="25790" b="21579"/>
          <a:stretch/>
        </p:blipFill>
        <p:spPr>
          <a:xfrm>
            <a:off x="8555043" y="568621"/>
            <a:ext cx="3616314" cy="4728243"/>
          </a:xfrm>
          <a:prstGeom prst="rect">
            <a:avLst/>
          </a:prstGeom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623299FA-3EC3-44DD-A311-D4110B2E8A76}"/>
              </a:ext>
            </a:extLst>
          </p:cNvPr>
          <p:cNvSpPr/>
          <p:nvPr/>
        </p:nvSpPr>
        <p:spPr>
          <a:xfrm>
            <a:off x="4087335" y="5482046"/>
            <a:ext cx="6664129" cy="966851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Бир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шайлоочу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Бир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добуш</a:t>
            </a:r>
            <a:endParaRPr lang="ru-KG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42C82F6-37AA-4F4F-A853-095E8D04BBAB}"/>
              </a:ext>
            </a:extLst>
          </p:cNvPr>
          <p:cNvSpPr/>
          <p:nvPr/>
        </p:nvSpPr>
        <p:spPr>
          <a:xfrm>
            <a:off x="922875" y="3377273"/>
            <a:ext cx="743843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Эгерде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шайлоочу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бюллетенин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толтурууда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ката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кетирип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алдым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эсептесе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бузулган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бюллетенинин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ордуна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жаңысын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берүү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өтүнүчү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участкалык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комиссиясынын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төрагасына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кайрылууга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укуктуу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УШКнын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төрагасы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атайын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СМАРТ-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карттын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жардамы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менен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алмаштыруучу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бюллетенди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басып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чыгарат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жана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Бузулган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бюллетень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төмөнкү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оң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жогорку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бурчтарындагы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QR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коддорду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кесип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салуу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ошол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жерде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жокко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чыгарылат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K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BC7645A6-BE02-4C91-978C-9CEA63DE5A7F}"/>
              </a:ext>
            </a:extLst>
          </p:cNvPr>
          <p:cNvSpPr/>
          <p:nvPr/>
        </p:nvSpPr>
        <p:spPr>
          <a:xfrm>
            <a:off x="78364" y="3409239"/>
            <a:ext cx="873456" cy="5696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531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83F8D4B-5492-417E-BB64-BF0F11F9A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F809-9EB3-4381-8FF2-79A0CB20985E}" type="slidenum">
              <a:rPr lang="ru-RU" smtClean="0"/>
              <a:t>12</a:t>
            </a:fld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8D405E2-18E1-48E4-8FCB-537433BAD5B9}"/>
              </a:ext>
            </a:extLst>
          </p:cNvPr>
          <p:cNvSpPr/>
          <p:nvPr/>
        </p:nvSpPr>
        <p:spPr>
          <a:xfrm>
            <a:off x="4370317" y="156359"/>
            <a:ext cx="41547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Добуш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берүү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тартиби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1824426-3F24-4BA9-B2DB-6EED82B35158}"/>
              </a:ext>
            </a:extLst>
          </p:cNvPr>
          <p:cNvSpPr/>
          <p:nvPr/>
        </p:nvSpPr>
        <p:spPr>
          <a:xfrm>
            <a:off x="291151" y="886404"/>
            <a:ext cx="116096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KG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Добуш</a:t>
            </a:r>
            <a:r>
              <a:rPr lang="ru-KG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берүү</a:t>
            </a:r>
            <a:r>
              <a:rPr lang="ru-KG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убактысы</a:t>
            </a:r>
            <a:r>
              <a:rPr lang="ru-KG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Добуш</a:t>
            </a:r>
            <a:r>
              <a:rPr lang="ru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берүү</a:t>
            </a:r>
            <a:r>
              <a:rPr lang="ru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саат</a:t>
            </a:r>
            <a:r>
              <a:rPr lang="ru-KG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08:00дөн 20:00гө </a:t>
            </a:r>
            <a:r>
              <a:rPr lang="ru-KG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чейин</a:t>
            </a:r>
            <a:r>
              <a:rPr lang="ru-KG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өткөрүлөт</a:t>
            </a:r>
            <a:r>
              <a:rPr lang="ru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KG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Убактысы</a:t>
            </a:r>
            <a:r>
              <a:rPr lang="ru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орду </a:t>
            </a:r>
            <a:r>
              <a:rPr lang="ru-KG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жөнүндө</a:t>
            </a:r>
            <a:r>
              <a:rPr lang="ru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маалымат</a:t>
            </a:r>
            <a:r>
              <a:rPr lang="ru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шайлоочуларга</a:t>
            </a:r>
            <a:r>
              <a:rPr lang="ru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алдын</a:t>
            </a:r>
            <a:r>
              <a:rPr lang="ru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ала </a:t>
            </a:r>
            <a:r>
              <a:rPr lang="ru-KG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жеткирилет</a:t>
            </a:r>
            <a:r>
              <a:rPr lang="ru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5AD2FA8-98F0-417F-AA8D-F25ECF471AF8}"/>
              </a:ext>
            </a:extLst>
          </p:cNvPr>
          <p:cNvSpPr/>
          <p:nvPr/>
        </p:nvSpPr>
        <p:spPr>
          <a:xfrm>
            <a:off x="2195014" y="1646367"/>
            <a:ext cx="78019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y-KG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Добуш берүү жайды даярдоо жана аткаруучу мүчөлөрдү аныктоо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20F8384-C1AA-4BD4-8536-8D98BF6F5F85}"/>
              </a:ext>
            </a:extLst>
          </p:cNvPr>
          <p:cNvSpPr/>
          <p:nvPr/>
        </p:nvSpPr>
        <p:spPr>
          <a:xfrm>
            <a:off x="294513" y="2103929"/>
            <a:ext cx="485860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KG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Добуш</a:t>
            </a:r>
            <a:r>
              <a:rPr lang="ru-KG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берүү</a:t>
            </a:r>
            <a:r>
              <a:rPr lang="ky-KG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башталганга чейинки иштер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y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УШК мүчөлөрдү добуш берүүчү жайды толук текшерет;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y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Имарат ичинде үгүт материалдарды жок экендигин аныктайт.</a:t>
            </a:r>
          </a:p>
          <a:p>
            <a:endParaRPr lang="ky-KG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y-KG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07:00- Чүчүкулак өткөрүү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y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УШК жыйналышында аткаруучу мүчөлөр аныкталат;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y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Төрага, катчы, ПИТ жана АЭУ операторлору чүчүкулакка катышпайт</a:t>
            </a:r>
            <a:br>
              <a:rPr lang="ky-KG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KG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39BB5A2-B0B6-4C3B-9A2D-8BCB8513D7D7}"/>
              </a:ext>
            </a:extLst>
          </p:cNvPr>
          <p:cNvSpPr/>
          <p:nvPr/>
        </p:nvSpPr>
        <p:spPr>
          <a:xfrm>
            <a:off x="5331854" y="2103929"/>
            <a:ext cx="673276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KG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Добуш</a:t>
            </a:r>
            <a:r>
              <a:rPr lang="ru-KG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берүү</a:t>
            </a:r>
            <a:r>
              <a:rPr lang="ky-KG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башталганга чейинки иштер</a:t>
            </a:r>
          </a:p>
          <a:p>
            <a:pPr algn="just"/>
            <a:endParaRPr lang="ky-KG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ky-KG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y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 операторунун ишин контролдоо, шайлоочуларды электрондук тизмеде идентификациялоого катышуу;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ky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Шайлоочулардын идентификациялоо, бюллетень басып чыгаруу, чектерди берүү;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ky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Кагаз тизмеде шайлоочуларды аныктоо;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ky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Шайлоочулардын: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ky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жашыруун кабиналарга киришин;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ky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бюллетенди АЭУга салуусун көзөмөлдөө.</a:t>
            </a:r>
          </a:p>
          <a:p>
            <a:pPr algn="ctr"/>
            <a:r>
              <a:rPr lang="ky-KG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Төраганын 08:00гө чейинки иштери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ky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Добуш берүү үчүн жайдын даярдыгын толук текшерүү;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ky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Комиссиянын мүчөлөрүнүн катышуусун камсыз кылуу;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ky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Добуш берүү күнүн расмий ачууга даярдык көрүү.</a:t>
            </a:r>
            <a:endParaRPr lang="ru-KG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189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D8C3A39-CBBA-4491-AD80-AD5BEAE46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F809-9EB3-4381-8FF2-79A0CB20985E}" type="slidenum">
              <a:rPr lang="ru-RU" smtClean="0"/>
              <a:t>13</a:t>
            </a:fld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03E10D0-8072-4B5A-8511-20296CD4641C}"/>
              </a:ext>
            </a:extLst>
          </p:cNvPr>
          <p:cNvSpPr/>
          <p:nvPr/>
        </p:nvSpPr>
        <p:spPr>
          <a:xfrm>
            <a:off x="1493949" y="182330"/>
            <a:ext cx="97493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Аралыктан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добуш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берүүнүн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жыйынтыктарын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белгилөөнүн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тартиби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KG" sz="24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34E4A20-57FB-4546-B5BD-0289608F4C56}"/>
              </a:ext>
            </a:extLst>
          </p:cNvPr>
          <p:cNvSpPr/>
          <p:nvPr/>
        </p:nvSpPr>
        <p:spPr>
          <a:xfrm>
            <a:off x="272602" y="643995"/>
            <a:ext cx="11588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Аралыктан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добуш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берүү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күнү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участкасынан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башка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жерде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жүрг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ɵ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 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жарандардын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анын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ичинде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өлкөдөн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тышкары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жашаган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же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жүргөн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жарандардын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добуш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берүүгө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катышуу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мүмкүнчүлүгүн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камсыз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кылуу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максатында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жүргүзүлөт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K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C9AB342-2262-4075-B50E-22F84C1F8BA6}"/>
              </a:ext>
            </a:extLst>
          </p:cNvPr>
          <p:cNvSpPr/>
          <p:nvPr/>
        </p:nvSpPr>
        <p:spPr>
          <a:xfrm>
            <a:off x="272601" y="1582341"/>
            <a:ext cx="1171762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Шайлоочулардын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тизмесинде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турган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бирок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күнү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участкасына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келе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албаган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жарандарга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аралыктан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добуш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берүү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мүмкүнчүлүгү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каралган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чет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өлкөдө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же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Кыргызстандын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башка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аймактарында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жүргөн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шайлоочулар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үчүн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Аралыктан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добуш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берүү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төмөнкү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жерлерде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уюштурулат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Кыргыз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Республикасындагы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бардык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участкаларында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мамлекеттердеги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участкаларында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 typeface="+mj-lt"/>
              <a:buAutoNum type="arabicPeriod"/>
            </a:pP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БШКнын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чечими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уюштурулган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атайын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аралыктан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добуш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берүү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участкаларында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82B03F7-B6D7-4049-92B5-5E65A55C43C0}"/>
              </a:ext>
            </a:extLst>
          </p:cNvPr>
          <p:cNvSpPr/>
          <p:nvPr/>
        </p:nvSpPr>
        <p:spPr>
          <a:xfrm>
            <a:off x="272602" y="3351683"/>
            <a:ext cx="117176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мандаттуу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округунун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ичинде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өзүнүн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участогунан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тышкары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жерде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добуш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берүүгө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берилбейт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Эгерде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шайлоочу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өзүнүн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мандаттуу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округунун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ичинде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болсо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каттоосу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боюнча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өзүнүн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участогунда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гана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добуш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алат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C39AAF5-1258-47B0-AFC2-21435039AF20}"/>
              </a:ext>
            </a:extLst>
          </p:cNvPr>
          <p:cNvSpPr/>
          <p:nvPr/>
        </p:nvSpPr>
        <p:spPr>
          <a:xfrm>
            <a:off x="147033" y="4796039"/>
            <a:ext cx="11588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Эгерде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шайлоочу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өзүнүн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мандаттуу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округунун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ичинде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болсо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анда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каттоо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жери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боюнча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өзүнүн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участогунда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гана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добуш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алат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064419F-ABF5-4732-A6ED-88202BB92060}"/>
              </a:ext>
            </a:extLst>
          </p:cNvPr>
          <p:cNvSpPr/>
          <p:nvPr/>
        </p:nvSpPr>
        <p:spPr>
          <a:xfrm>
            <a:off x="456127" y="4205124"/>
            <a:ext cx="106894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KG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KG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мандаттуу</a:t>
            </a:r>
            <a:r>
              <a:rPr lang="ru-KG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округдун</a:t>
            </a:r>
            <a:r>
              <a:rPr lang="ru-KG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ичинде</a:t>
            </a:r>
            <a:r>
              <a:rPr lang="ru-KG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өзүнүн</a:t>
            </a:r>
            <a:r>
              <a:rPr lang="ru-KG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</a:t>
            </a:r>
            <a:r>
              <a:rPr lang="ru-KG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участогунан</a:t>
            </a:r>
            <a:r>
              <a:rPr lang="ru-KG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тышкары</a:t>
            </a:r>
            <a:r>
              <a:rPr lang="ru-KG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жерде</a:t>
            </a:r>
            <a:r>
              <a:rPr lang="ru-KG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добуш</a:t>
            </a:r>
            <a:r>
              <a:rPr lang="ru-KG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берүүгө</a:t>
            </a:r>
            <a:r>
              <a:rPr lang="ru-KG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</a:t>
            </a:r>
            <a:r>
              <a:rPr lang="ru-KG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берилбейт</a:t>
            </a:r>
            <a:r>
              <a:rPr lang="ru-KG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1B9709C-B746-4DD8-B732-13877A7D92CE}"/>
              </a:ext>
            </a:extLst>
          </p:cNvPr>
          <p:cNvSpPr/>
          <p:nvPr/>
        </p:nvSpPr>
        <p:spPr>
          <a:xfrm>
            <a:off x="147033" y="5434036"/>
            <a:ext cx="11588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Эгерде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шайлоочу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өзүнүн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округунан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убактылуу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тышкары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жакта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болсо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каалаган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участогунда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анын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ичинде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y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АДБ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добуш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берүүгө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укуктуу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ky-K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KG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Үйдөн</a:t>
            </a:r>
            <a:r>
              <a:rPr lang="ru-KG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тышкары</a:t>
            </a:r>
            <a:r>
              <a:rPr lang="ru-KG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добуш</a:t>
            </a:r>
            <a:r>
              <a:rPr lang="ru-KG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берүү</a:t>
            </a:r>
            <a:r>
              <a:rPr lang="ru-KG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y-KG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АДБ</a:t>
            </a:r>
            <a:r>
              <a:rPr lang="ru-KG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</a:t>
            </a:r>
            <a:r>
              <a:rPr lang="ru-KG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өткөрүлбөйт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Үйдөн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тышкары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добуш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берүү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күнү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гана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өткөрүлөт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2327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AAD422-0CAF-4438-AD98-DF6F4E344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513" y="0"/>
            <a:ext cx="9990544" cy="6096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АДБ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Участкасынын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курамын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түзүү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тартиби</a:t>
            </a:r>
            <a:endParaRPr lang="ru-KG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DB08A53-B765-4906-90C5-8B8DB6A04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F809-9EB3-4381-8FF2-79A0CB20985E}" type="slidenum">
              <a:rPr lang="ru-RU" smtClean="0"/>
              <a:t>14</a:t>
            </a:fld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6D7BF31-8C57-485A-80BB-5FD69CD1C0BE}"/>
              </a:ext>
            </a:extLst>
          </p:cNvPr>
          <p:cNvSpPr/>
          <p:nvPr/>
        </p:nvSpPr>
        <p:spPr>
          <a:xfrm>
            <a:off x="352567" y="559294"/>
            <a:ext cx="114868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y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KG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ралыктан</a:t>
            </a:r>
            <a:r>
              <a:rPr lang="ru-KG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добуш</a:t>
            </a:r>
            <a:r>
              <a:rPr lang="ru-KG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берүү</a:t>
            </a:r>
            <a:r>
              <a:rPr lang="ru-KG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үчүн</a:t>
            </a:r>
            <a:r>
              <a:rPr lang="ru-KG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участкалык</a:t>
            </a:r>
            <a:r>
              <a:rPr lang="ru-KG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комиссиянын</a:t>
            </a:r>
            <a:r>
              <a:rPr lang="ru-KG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курамын</a:t>
            </a:r>
            <a:r>
              <a:rPr lang="ru-KG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округдук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комиссиясы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уюмдардын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мекемелердин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кызматкерлеринен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ошондой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эле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коомдук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бирикмелердин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шайлоочулардын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топторунун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өкүлдөрүнөн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</a:t>
            </a:r>
            <a:r>
              <a:rPr lang="ky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ky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жайгашкан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y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жерде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мыйзамдарынын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талаптарын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сактоо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түзөт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E6A021D-C9E0-4518-8D20-C652FAF8D259}"/>
              </a:ext>
            </a:extLst>
          </p:cNvPr>
          <p:cNvSpPr/>
          <p:nvPr/>
        </p:nvSpPr>
        <p:spPr>
          <a:xfrm>
            <a:off x="352567" y="1908925"/>
            <a:ext cx="114868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y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ралыктан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добуш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берүү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участокторунун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имараттарында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добуш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берүү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кабиналары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көрүнүштөгү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монитор,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принтери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идентификациялоочу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түзүлүш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ky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автоматтык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түрдө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эсептөөчү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урналар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(А</a:t>
            </a:r>
            <a:r>
              <a:rPr lang="ky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У),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видеокөзөмөл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планшет,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үзгүлтүксүз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энергиясы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камсыздоо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булактары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керектүү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тармактык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жабдуулар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орнотулат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Жабдууларды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жайгаштыруу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комиссия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мүчөлөрү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талапкерлердин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өкүлдөрү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байкоочулар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үчүн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y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ПИТтин жана АЭУнун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монитордун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дайыма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көрүнүп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турушун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камсыздайт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Идентификациялоо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добуш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берүү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процессинин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ачык-айкындуулугу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үчүн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видеокөзөмөл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системасы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колдонулат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C29FB628-8E36-4AC7-8109-2C6D1CACB733}"/>
              </a:ext>
            </a:extLst>
          </p:cNvPr>
          <p:cNvSpPr txBox="1">
            <a:spLocks/>
          </p:cNvSpPr>
          <p:nvPr/>
        </p:nvSpPr>
        <p:spPr>
          <a:xfrm>
            <a:off x="1926609" y="1470665"/>
            <a:ext cx="7326573" cy="48413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Аралыктан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добуш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берүү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участогунда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эмне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болушу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шарт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KG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B59286ED-5022-49A4-A59F-36A9FAF2E722}"/>
              </a:ext>
            </a:extLst>
          </p:cNvPr>
          <p:cNvSpPr txBox="1">
            <a:spLocks/>
          </p:cNvSpPr>
          <p:nvPr/>
        </p:nvSpPr>
        <p:spPr>
          <a:xfrm>
            <a:off x="1926609" y="3658475"/>
            <a:ext cx="7326573" cy="48413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Ким </a:t>
            </a:r>
            <a:r>
              <a:rPr lang="ru-RU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Аралыктан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дорбуш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алат</a:t>
            </a:r>
            <a:endParaRPr lang="ru-KG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9658E46-6C9C-4FC7-97BA-FDB6AA156C7E}"/>
              </a:ext>
            </a:extLst>
          </p:cNvPr>
          <p:cNvSpPr/>
          <p:nvPr/>
        </p:nvSpPr>
        <p:spPr>
          <a:xfrm>
            <a:off x="352567" y="4142612"/>
            <a:ext cx="114868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KG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Аралыктан</a:t>
            </a:r>
            <a:r>
              <a:rPr lang="ru-KG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добуш</a:t>
            </a:r>
            <a:r>
              <a:rPr lang="ru-KG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берүүгө</a:t>
            </a:r>
            <a:r>
              <a:rPr lang="ru-KG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Кыргыз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Республикасынын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тиешелүү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округда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жашаган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жери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боюнча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каттоосу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 (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күнүнө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чейин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90 </a:t>
            </a:r>
            <a:r>
              <a:rPr lang="ky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(мөөнөтүнөн мурда 60 шайлоодо)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күндөн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кем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эмес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активдүү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укугуна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ээ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болгон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Кыргыз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Республикасынын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жарандары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катыша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алышат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ky-K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KG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Тизмеге</a:t>
            </a:r>
            <a:r>
              <a:rPr lang="ru-KG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киргизүү</a:t>
            </a:r>
            <a:r>
              <a:rPr lang="ru-KG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үчүн</a:t>
            </a:r>
            <a:r>
              <a:rPr lang="ru-KG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арыз</a:t>
            </a:r>
            <a:r>
              <a:rPr lang="ru-KG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талап</a:t>
            </a:r>
            <a:r>
              <a:rPr lang="ru-KG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кылынбайт</a:t>
            </a:r>
            <a:r>
              <a:rPr lang="ky-KG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KG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ky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Аралыктан добуш берүү үчүн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өзүнчө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тизмелери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түзүлбөйт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ky-K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Катышуу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БШКнын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маалыматтык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системасы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тарабынан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катталат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кайра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идентификациялоого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бербейт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Идентификациядан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өткөн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шайлоочулардын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тизмеси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шайлоодон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кийин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күндөн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кечиктирбестен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Тизме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порталына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жарыяланат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0893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4F0D6B-5DE9-4054-97D4-7831FC07A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1679" y="147660"/>
            <a:ext cx="7547020" cy="446468"/>
          </a:xfrm>
        </p:spPr>
        <p:txBody>
          <a:bodyPr>
            <a:noAutofit/>
          </a:bodyPr>
          <a:lstStyle/>
          <a:p>
            <a:pPr algn="ctr"/>
            <a:r>
              <a:rPr lang="ky-KG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Шайлоочулардын тизмеси </a:t>
            </a:r>
            <a:endParaRPr lang="ru-KG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CDF0854-37BF-4946-818A-B8F5C3B5C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F809-9EB3-4381-8FF2-79A0CB20985E}" type="slidenum">
              <a:rPr lang="ru-RU" smtClean="0"/>
              <a:t>15</a:t>
            </a:fld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D7211B7-6795-4804-A6EA-163883483026}"/>
              </a:ext>
            </a:extLst>
          </p:cNvPr>
          <p:cNvSpPr/>
          <p:nvPr/>
        </p:nvSpPr>
        <p:spPr>
          <a:xfrm>
            <a:off x="124496" y="669703"/>
            <a:ext cx="116210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Кыргыз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Республикасынын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Жогорку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Кеңешинин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депутаттарын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шайлоодогу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аралыктан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добуш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берүүгө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добуш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берүү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күнүнө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карата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активдүү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укугуна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ээ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тиешелүү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мандаттуу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округу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боюнча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жергиликтүү</a:t>
            </a:r>
            <a:r>
              <a:rPr lang="ru-KG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жамааттын</a:t>
            </a:r>
            <a:r>
              <a:rPr lang="ru-KG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мүчөлөрү</a:t>
            </a:r>
            <a:r>
              <a:rPr lang="ru-KG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болгон</a:t>
            </a:r>
            <a:r>
              <a:rPr lang="ru-KG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Кыргыз </a:t>
            </a:r>
            <a:r>
              <a:rPr lang="ru-KG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Республикасынын</a:t>
            </a:r>
            <a:r>
              <a:rPr lang="ru-KG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жарандары</a:t>
            </a:r>
            <a:r>
              <a:rPr lang="ru-KG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катыша </a:t>
            </a:r>
            <a:r>
              <a:rPr lang="ru-KG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алышат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D2A08B0-CFD0-44AC-B20A-943562A14F2A}"/>
              </a:ext>
            </a:extLst>
          </p:cNvPr>
          <p:cNvSpPr/>
          <p:nvPr/>
        </p:nvSpPr>
        <p:spPr>
          <a:xfrm>
            <a:off x="124495" y="1614843"/>
            <a:ext cx="1162103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KG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Добуш</a:t>
            </a:r>
            <a:r>
              <a:rPr lang="ru-KG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берүүгө</a:t>
            </a:r>
            <a:r>
              <a:rPr lang="ru-KG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катышуу</a:t>
            </a:r>
            <a:r>
              <a:rPr lang="ru-KG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үчүн</a:t>
            </a:r>
            <a:r>
              <a:rPr lang="ru-KG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арыз</a:t>
            </a:r>
            <a:r>
              <a:rPr lang="ru-KG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берүүнүн</a:t>
            </a:r>
            <a:r>
              <a:rPr lang="ru-KG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кереги</a:t>
            </a:r>
            <a:r>
              <a:rPr lang="ru-KG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жок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ky-K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Добуш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берүү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күнүнө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чейинки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аралыкта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электрондук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түрдө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добуш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берүүгө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катышуучулардын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өзүнчө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тизмеси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түзүлбөйт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Электрондук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түрдө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добуш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берүүгө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катышуучулардын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тизмеси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добуш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берүү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күнү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шайлоочулар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идентификациядан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өткөндөн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кийин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түзүлөт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ky-K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Аралыктан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добуш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берүүгө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катышкандар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тууралуу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маалыматтар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БШКнын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борборлоштурулган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маалыматтык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тутумунда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шайлоочунун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добуш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берүү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күнү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аралыктан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добуш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берүүгө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катышкандыгынын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фактысынын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негизинде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сакталат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E48BE8B-71A2-436D-B893-0C2B205B61B0}"/>
              </a:ext>
            </a:extLst>
          </p:cNvPr>
          <p:cNvSpPr/>
          <p:nvPr/>
        </p:nvSpPr>
        <p:spPr>
          <a:xfrm>
            <a:off x="2630089" y="3320864"/>
            <a:ext cx="63354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KG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Аралыктан</a:t>
            </a:r>
            <a:r>
              <a:rPr lang="ru-KG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добуш</a:t>
            </a:r>
            <a:r>
              <a:rPr lang="ru-KG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берүүнү</a:t>
            </a:r>
            <a:r>
              <a:rPr lang="ru-KG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өткөрүү</a:t>
            </a:r>
            <a:r>
              <a:rPr lang="ru-KG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тартиби</a:t>
            </a:r>
            <a:endParaRPr lang="ru-KG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2DD1AFF-9CAD-4936-AE63-C814C4645A0F}"/>
              </a:ext>
            </a:extLst>
          </p:cNvPr>
          <p:cNvSpPr/>
          <p:nvPr/>
        </p:nvSpPr>
        <p:spPr>
          <a:xfrm>
            <a:off x="847859" y="3852809"/>
            <a:ext cx="95346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Аралыктан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добуш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берүү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добуш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берүү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күнү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саат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08:00дөн 20:00гө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чейин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өткөрүлөт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79EA7EB-0976-4DD9-BE1E-1EF79B5AEAE7}"/>
              </a:ext>
            </a:extLst>
          </p:cNvPr>
          <p:cNvSpPr/>
          <p:nvPr/>
        </p:nvSpPr>
        <p:spPr>
          <a:xfrm>
            <a:off x="2800706" y="4294227"/>
            <a:ext cx="55970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KG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Аралыктан</a:t>
            </a:r>
            <a:r>
              <a:rPr lang="ru-KG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добуш</a:t>
            </a:r>
            <a:r>
              <a:rPr lang="ru-KG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берүүнүн</a:t>
            </a:r>
            <a:r>
              <a:rPr lang="ru-KG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этаптары</a:t>
            </a:r>
            <a:r>
              <a:rPr lang="ru-KG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DFE06FE-B2A3-4BEA-AEB7-D848B945C91F}"/>
              </a:ext>
            </a:extLst>
          </p:cNvPr>
          <p:cNvSpPr/>
          <p:nvPr/>
        </p:nvSpPr>
        <p:spPr>
          <a:xfrm>
            <a:off x="290945" y="4824366"/>
            <a:ext cx="114545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Документти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көрсөтүү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ID-карта, паспорт,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диппаспорт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кызматтык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паспорт же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санариптик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паспорт ("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Түндүк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"). </a:t>
            </a:r>
            <a:endParaRPr lang="ky-K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Документтеги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сүрөттү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шайлоочунун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сырткы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көрүнүшү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визуалдык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салыштыруу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ky-K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Шайлоочулардын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тизмесине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киргизилгендигин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текшерүү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ky-K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Катышуу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укугун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текшерүү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шайлоочунун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округунан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тышкары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жерде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экендиги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тастыкталат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3755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428BA04-E5C2-441C-9CB1-A334B1A00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F809-9EB3-4381-8FF2-79A0CB20985E}" type="slidenum">
              <a:rPr lang="ru-RU" smtClean="0"/>
              <a:t>16</a:t>
            </a:fld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0A86A43-139B-41AE-9847-5D0170E19EB3}"/>
              </a:ext>
            </a:extLst>
          </p:cNvPr>
          <p:cNvSpPr/>
          <p:nvPr/>
        </p:nvSpPr>
        <p:spPr>
          <a:xfrm>
            <a:off x="414270" y="588135"/>
            <a:ext cx="1136345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KG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Идентификация: </a:t>
            </a:r>
            <a:endParaRPr lang="ky-KG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паспорттун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MRZ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зонасын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сканерлөө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ky-K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иометрия</a:t>
            </a:r>
            <a:r>
              <a:rPr lang="ky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манжа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издери (10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жолу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аракет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кылууга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болот); </a:t>
            </a:r>
            <a:endParaRPr lang="ky-K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зарыл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болгон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учурда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бет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геометриясы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боюнча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идентификация. </a:t>
            </a:r>
            <a:endParaRPr lang="ky-K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Идентификация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ийгиликтүү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болгон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учурда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керектүү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округдун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чеги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бюллетени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басылып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чыгарылат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ky-K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Шайлоочу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чек </a:t>
            </a:r>
            <a:r>
              <a:rPr lang="ky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берет, анын ордуна бюллетен алат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катталат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тизмеге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кол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коёт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A948D43-5CF9-447A-987D-C98AD49236B1}"/>
              </a:ext>
            </a:extLst>
          </p:cNvPr>
          <p:cNvSpPr/>
          <p:nvPr/>
        </p:nvSpPr>
        <p:spPr>
          <a:xfrm>
            <a:off x="3459091" y="0"/>
            <a:ext cx="50103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KG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Аралыктан</a:t>
            </a:r>
            <a:r>
              <a:rPr lang="ru-KG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добуш</a:t>
            </a:r>
            <a:r>
              <a:rPr lang="ru-KG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берүү</a:t>
            </a:r>
            <a:r>
              <a:rPr lang="ru-KG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этаптары</a:t>
            </a:r>
            <a:endParaRPr lang="ru-KG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C303D1B-C9CF-467B-BD83-49B14EFBB924}"/>
              </a:ext>
            </a:extLst>
          </p:cNvPr>
          <p:cNvSpPr/>
          <p:nvPr/>
        </p:nvSpPr>
        <p:spPr>
          <a:xfrm>
            <a:off x="418676" y="2360622"/>
            <a:ext cx="1109117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KG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Чектөөлөр</a:t>
            </a:r>
            <a:r>
              <a:rPr lang="ky-KG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y-K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K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Эгерде</a:t>
            </a:r>
            <a:r>
              <a:rPr lang="ru-K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</a:t>
            </a:r>
            <a:r>
              <a:rPr lang="ru-K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шайлоочу</a:t>
            </a:r>
            <a:r>
              <a:rPr lang="ru-K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өзүнүн</a:t>
            </a:r>
            <a:r>
              <a:rPr lang="ru-K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округунун</a:t>
            </a:r>
            <a:r>
              <a:rPr lang="ru-K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ичинде</a:t>
            </a:r>
            <a:r>
              <a:rPr lang="ru-K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экенин</a:t>
            </a:r>
            <a:r>
              <a:rPr lang="ru-K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аныктаса</a:t>
            </a:r>
            <a:r>
              <a:rPr lang="ru-K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y-K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АДБ</a:t>
            </a:r>
            <a:r>
              <a:rPr lang="ru-K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 (</a:t>
            </a:r>
            <a:r>
              <a:rPr lang="ru-K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үймө-үй</a:t>
            </a:r>
            <a:r>
              <a:rPr lang="ru-K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кыдырып</a:t>
            </a:r>
            <a:r>
              <a:rPr lang="ru-K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добуш</a:t>
            </a:r>
            <a:r>
              <a:rPr lang="ru-K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берүүгө</a:t>
            </a:r>
            <a:r>
              <a:rPr lang="ru-K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K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уруксат</a:t>
            </a:r>
            <a:r>
              <a:rPr lang="ru-K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берилбейт</a:t>
            </a:r>
            <a:r>
              <a:rPr lang="ru-K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ky-K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K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 </a:t>
            </a:r>
            <a:r>
              <a:rPr lang="ru-K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каттоодо</a:t>
            </a:r>
            <a:r>
              <a:rPr lang="ru-K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турган</a:t>
            </a:r>
            <a:r>
              <a:rPr lang="ru-K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жери</a:t>
            </a:r>
            <a:r>
              <a:rPr lang="ru-K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боюнча</a:t>
            </a:r>
            <a:r>
              <a:rPr lang="ru-K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өзүнүн</a:t>
            </a:r>
            <a:r>
              <a:rPr lang="ru-K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</a:t>
            </a:r>
            <a:r>
              <a:rPr lang="ru-K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участогунда</a:t>
            </a:r>
            <a:r>
              <a:rPr lang="ru-K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добуш</a:t>
            </a:r>
            <a:r>
              <a:rPr lang="ru-K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берүү</a:t>
            </a:r>
            <a:r>
              <a:rPr lang="ru-K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сунушталат</a:t>
            </a:r>
            <a:r>
              <a:rPr lang="ru-K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CE7B7E5-CAF0-44DC-B70E-95DF333CD95B}"/>
              </a:ext>
            </a:extLst>
          </p:cNvPr>
          <p:cNvSpPr/>
          <p:nvPr/>
        </p:nvSpPr>
        <p:spPr>
          <a:xfrm>
            <a:off x="414270" y="4012601"/>
            <a:ext cx="112539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Шайлоочу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жаңылышса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кайталап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бюллетень ала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алат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ky-K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участогунун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төрагасы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бузулган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бюллетендин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СМАРТ-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картасы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QR-коду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аркылуу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басып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чыгарат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ky-K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Бузулган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бюллетень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төмөнкү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оң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жогорку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бурчтарындагы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QR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коддорду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кесип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салуу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ошол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жерде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жокко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чыгарылат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түзүлөт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тизмеге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белги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коюлат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Кайталап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бюллетень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бир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гана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жолу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берилет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2455DF3-ACCA-4372-818C-372C209AB16D}"/>
              </a:ext>
            </a:extLst>
          </p:cNvPr>
          <p:cNvSpPr/>
          <p:nvPr/>
        </p:nvSpPr>
        <p:spPr>
          <a:xfrm>
            <a:off x="3056253" y="3591728"/>
            <a:ext cx="53481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y-KG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Бузулган бюллетенди кайра чыгаруу</a:t>
            </a:r>
            <a:endParaRPr lang="ru-KG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138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E81B428-F288-4AE9-9864-F84C0793B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F809-9EB3-4381-8FF2-79A0CB20985E}" type="slidenum">
              <a:rPr lang="ru-RU" smtClean="0"/>
              <a:t>17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F6D5324-E554-4F50-A65B-C067D895106A}"/>
              </a:ext>
            </a:extLst>
          </p:cNvPr>
          <p:cNvSpPr/>
          <p:nvPr/>
        </p:nvSpPr>
        <p:spPr>
          <a:xfrm>
            <a:off x="1704108" y="147935"/>
            <a:ext cx="90331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Добуш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берүүчү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жайдан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тышкары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добуш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берүүнүн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тартиби</a:t>
            </a:r>
            <a:endParaRPr lang="ru-KG" sz="24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B989B34-69E1-4321-9399-A94196094AB3}"/>
              </a:ext>
            </a:extLst>
          </p:cNvPr>
          <p:cNvSpPr/>
          <p:nvPr/>
        </p:nvSpPr>
        <p:spPr>
          <a:xfrm>
            <a:off x="221672" y="609600"/>
            <a:ext cx="117486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y-KG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Жайдан </a:t>
            </a:r>
            <a:r>
              <a:rPr lang="ru-KG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тышкары</a:t>
            </a:r>
            <a:r>
              <a:rPr lang="ru-KG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кимдер</a:t>
            </a:r>
            <a:r>
              <a:rPr lang="ru-KG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добуш</a:t>
            </a:r>
            <a:r>
              <a:rPr lang="ru-KG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берет: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соолугуна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байланыштуу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майыптыгы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боюнча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участкасына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келе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албагандар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ооруканаларда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камак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жайларында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вахталык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жумушта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жүргөндөр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алыскы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райондордо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жүргөндөр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аскер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кызматкерлери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ИИМ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кызматкерлери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үзгүлтүксүз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өндүрүштө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иштегендер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камагындагы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референдумдун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катышуучулары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башкалар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D6E88C5-53ED-462F-BEC0-FCB32AC615DE}"/>
              </a:ext>
            </a:extLst>
          </p:cNvPr>
          <p:cNvSpPr/>
          <p:nvPr/>
        </p:nvSpPr>
        <p:spPr>
          <a:xfrm>
            <a:off x="221671" y="1809929"/>
            <a:ext cx="116516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KG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Мөөнөттөр</a:t>
            </a:r>
            <a:r>
              <a:rPr lang="ru-KG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KG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арыздар</a:t>
            </a:r>
            <a:r>
              <a:rPr lang="ru-KG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Добуш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берүү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шайлоого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бир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калганда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саат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8:00дөн 20:00гө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чейин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өткөрүлөт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Негиз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болуп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шайлоочунун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шайлоого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</a:t>
            </a:r>
            <a:r>
              <a:rPr lang="ru-KG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калгандан</a:t>
            </a:r>
            <a:r>
              <a:rPr lang="ru-KG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кечиктирбестен</a:t>
            </a:r>
            <a:r>
              <a:rPr lang="ru-KG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берилген</a:t>
            </a:r>
            <a:r>
              <a:rPr lang="ru-KG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жазуу</a:t>
            </a:r>
            <a:r>
              <a:rPr lang="ru-KG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жүзүндөгү</a:t>
            </a:r>
            <a:r>
              <a:rPr lang="ru-KG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арызы</a:t>
            </a:r>
            <a:r>
              <a:rPr lang="ru-KG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саналат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Бардык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арыздар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атайын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реестрге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катталат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18D80C3-C71E-4D59-BA14-F26EF97FA1AD}"/>
              </a:ext>
            </a:extLst>
          </p:cNvPr>
          <p:cNvSpPr/>
          <p:nvPr/>
        </p:nvSpPr>
        <p:spPr>
          <a:xfrm>
            <a:off x="221670" y="2733259"/>
            <a:ext cx="116516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KG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Добуш</a:t>
            </a:r>
            <a:r>
              <a:rPr lang="ru-KG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берүү</a:t>
            </a:r>
            <a:r>
              <a:rPr lang="ru-KG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тартиби</a:t>
            </a:r>
            <a:r>
              <a:rPr lang="ru-KG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Шайлоочу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келгенде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биометрикалык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маалыматтары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боюнча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идентификация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жүргүзүлөт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Шайлоочу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бюллетень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чек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алат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каттоо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шайлоочунун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комиссия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мүчөсүнүн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колу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коюлган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тизмеге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катталат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5149B00-46A9-41CB-9D0F-C934158069B8}"/>
              </a:ext>
            </a:extLst>
          </p:cNvPr>
          <p:cNvSpPr/>
          <p:nvPr/>
        </p:nvSpPr>
        <p:spPr>
          <a:xfrm>
            <a:off x="221668" y="3656589"/>
            <a:ext cx="116516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KG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Шайлоочулардын</a:t>
            </a:r>
            <a:r>
              <a:rPr lang="ru-KG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тизмесинде</a:t>
            </a:r>
            <a:r>
              <a:rPr lang="ru-KG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каттоо</a:t>
            </a:r>
            <a:r>
              <a:rPr lang="ru-KG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Документтин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сериясы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номери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тизмеге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киргизилет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"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Үйдөн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тышкары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добуш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берди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белги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коюлат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3510E7-BEB7-495B-B4F3-C276016A4C74}"/>
              </a:ext>
            </a:extLst>
          </p:cNvPr>
          <p:cNvSpPr/>
          <p:nvPr/>
        </p:nvSpPr>
        <p:spPr>
          <a:xfrm>
            <a:off x="221665" y="4302920"/>
            <a:ext cx="116516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KG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Добуш</a:t>
            </a:r>
            <a:r>
              <a:rPr lang="ru-KG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берүү</a:t>
            </a:r>
            <a:r>
              <a:rPr lang="ru-KG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аяктады</a:t>
            </a:r>
            <a:r>
              <a:rPr lang="ru-KG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Кутулар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мөөрлөнүп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сейфте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сакталат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Катышуучулардын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добуш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бергендердин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арыздарынын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саны,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берилген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бюллетендердин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чектеринин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саны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көрсөтүлгөн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акт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түзүлүп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бардык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катышуучулар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тарабынан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кол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коюлат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Актынын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көчүрмөлөрү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бардык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катышуучуларга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берилет</a:t>
            </a:r>
            <a:endParaRPr lang="ru-K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4ECD4EA-07D8-417B-92A8-C3D2C41B0EF3}"/>
              </a:ext>
            </a:extLst>
          </p:cNvPr>
          <p:cNvSpPr/>
          <p:nvPr/>
        </p:nvSpPr>
        <p:spPr>
          <a:xfrm>
            <a:off x="332509" y="5325070"/>
            <a:ext cx="115408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KG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Добуштарды</a:t>
            </a:r>
            <a:r>
              <a:rPr lang="ru-KG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эсептөө</a:t>
            </a:r>
            <a:r>
              <a:rPr lang="ru-KG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Үйдөн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тышкары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берилген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добуштар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участокто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добуш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берүү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аяктагандан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кийин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тартипте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эсептелет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85832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6E60F06-09ED-48EC-81F9-52782A53E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F809-9EB3-4381-8FF2-79A0CB20985E}" type="slidenum">
              <a:rPr lang="ru-RU" smtClean="0"/>
              <a:t>18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CA2A588-EEED-44D4-A021-7C137A3FCCAA}"/>
              </a:ext>
            </a:extLst>
          </p:cNvPr>
          <p:cNvSpPr/>
          <p:nvPr/>
        </p:nvSpPr>
        <p:spPr>
          <a:xfrm>
            <a:off x="837126" y="147935"/>
            <a:ext cx="9787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KG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Аралыктан</a:t>
            </a:r>
            <a:r>
              <a:rPr lang="ru-KG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добуш</a:t>
            </a:r>
            <a:r>
              <a:rPr lang="ru-KG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берүүнүн</a:t>
            </a:r>
            <a:r>
              <a:rPr lang="ru-KG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жыйынтыгын</a:t>
            </a:r>
            <a:r>
              <a:rPr lang="ru-KG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чыгаруу</a:t>
            </a:r>
            <a:r>
              <a:rPr lang="ru-KG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тартиби</a:t>
            </a:r>
            <a:r>
              <a:rPr lang="ru-KG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68D4A0-63F7-47D4-8153-0C891B70DDC5}"/>
              </a:ext>
            </a:extLst>
          </p:cNvPr>
          <p:cNvSpPr/>
          <p:nvPr/>
        </p:nvSpPr>
        <p:spPr>
          <a:xfrm>
            <a:off x="788196" y="843677"/>
            <a:ext cx="593457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KG" sz="1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Добуштарды</a:t>
            </a:r>
            <a:r>
              <a:rPr lang="ru-KG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1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саноо</a:t>
            </a:r>
            <a:r>
              <a:rPr lang="ru-KG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1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добуш</a:t>
            </a:r>
            <a:r>
              <a:rPr lang="ru-KG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1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берүү</a:t>
            </a:r>
            <a:r>
              <a:rPr lang="ru-KG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1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аяктагандан</a:t>
            </a:r>
            <a:r>
              <a:rPr lang="ru-KG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1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кийин</a:t>
            </a:r>
            <a:r>
              <a:rPr lang="ru-KG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1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дароо</a:t>
            </a:r>
            <a:r>
              <a:rPr lang="ru-KG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1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ошол</a:t>
            </a:r>
            <a:r>
              <a:rPr lang="ru-KG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эле </a:t>
            </a:r>
            <a:r>
              <a:rPr lang="ru-KG" sz="1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бөлмөдө</a:t>
            </a:r>
            <a:r>
              <a:rPr lang="ru-KG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1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башталат</a:t>
            </a:r>
            <a:r>
              <a:rPr lang="ru-KG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1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KG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1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тынымсыз</a:t>
            </a:r>
            <a:r>
              <a:rPr lang="ru-KG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1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жүргүзүлөт</a:t>
            </a:r>
            <a:r>
              <a:rPr lang="ru-KG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KG" sz="1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Саноо</a:t>
            </a:r>
            <a:r>
              <a:rPr lang="ru-KG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1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жүргүзүлүүчү</a:t>
            </a:r>
            <a:r>
              <a:rPr lang="ru-KG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1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KG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УШК </a:t>
            </a:r>
            <a:r>
              <a:rPr lang="ru-KG" sz="1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мүчөлөрү</a:t>
            </a:r>
            <a:r>
              <a:rPr lang="ru-KG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KG" sz="1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байкоочулар</a:t>
            </a:r>
            <a:r>
              <a:rPr lang="ru-KG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1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KG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1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талапкерлердин</a:t>
            </a:r>
            <a:r>
              <a:rPr lang="ru-KG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1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өкүлдөрү</a:t>
            </a:r>
            <a:r>
              <a:rPr lang="ru-KG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1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үчүн</a:t>
            </a:r>
            <a:r>
              <a:rPr lang="ru-KG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1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жеткиликтүү</a:t>
            </a:r>
            <a:r>
              <a:rPr lang="ru-KG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1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болушу</a:t>
            </a:r>
            <a:r>
              <a:rPr lang="ru-KG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1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KG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KG" sz="1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болуп</a:t>
            </a:r>
            <a:r>
              <a:rPr lang="ru-KG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1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жаткан</a:t>
            </a:r>
            <a:r>
              <a:rPr lang="ru-KG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1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окуялардын</a:t>
            </a:r>
            <a:r>
              <a:rPr lang="ru-KG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1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баары</a:t>
            </a:r>
            <a:r>
              <a:rPr lang="ru-KG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1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толук</a:t>
            </a:r>
            <a:r>
              <a:rPr lang="ru-KG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1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көрүнүп</a:t>
            </a:r>
            <a:r>
              <a:rPr lang="ru-KG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1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турушу</a:t>
            </a:r>
            <a:r>
              <a:rPr lang="ru-KG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зарыл. </a:t>
            </a:r>
          </a:p>
        </p:txBody>
      </p:sp>
      <p:sp>
        <p:nvSpPr>
          <p:cNvPr id="6" name="Oval 31">
            <a:extLst>
              <a:ext uri="{FF2B5EF4-FFF2-40B4-BE49-F238E27FC236}">
                <a16:creationId xmlns:a16="http://schemas.microsoft.com/office/drawing/2014/main" id="{44ABCAC7-073B-4825-863B-D352397D4193}"/>
              </a:ext>
            </a:extLst>
          </p:cNvPr>
          <p:cNvSpPr/>
          <p:nvPr/>
        </p:nvSpPr>
        <p:spPr>
          <a:xfrm>
            <a:off x="-29416" y="886477"/>
            <a:ext cx="788196" cy="788196"/>
          </a:xfrm>
          <a:prstGeom prst="ellipse">
            <a:avLst/>
          </a:prstGeom>
          <a:solidFill>
            <a:srgbClr val="00759E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y-KG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1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"/>
              <a:cs typeface="Times New Roman" panose="02020603050405020304" pitchFamily="18" charset="0"/>
            </a:endParaRPr>
          </a:p>
        </p:txBody>
      </p:sp>
      <p:sp>
        <p:nvSpPr>
          <p:cNvPr id="8" name="Oval 31">
            <a:extLst>
              <a:ext uri="{FF2B5EF4-FFF2-40B4-BE49-F238E27FC236}">
                <a16:creationId xmlns:a16="http://schemas.microsoft.com/office/drawing/2014/main" id="{809B9447-D6F5-4F16-8B4A-B8963951110E}"/>
              </a:ext>
            </a:extLst>
          </p:cNvPr>
          <p:cNvSpPr/>
          <p:nvPr/>
        </p:nvSpPr>
        <p:spPr>
          <a:xfrm>
            <a:off x="-29416" y="2799707"/>
            <a:ext cx="788196" cy="788196"/>
          </a:xfrm>
          <a:prstGeom prst="ellipse">
            <a:avLst/>
          </a:prstGeom>
          <a:solidFill>
            <a:srgbClr val="00759E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y-KG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2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FE6D9DF-5374-42A2-A51F-2E602DF67788}"/>
              </a:ext>
            </a:extLst>
          </p:cNvPr>
          <p:cNvSpPr/>
          <p:nvPr/>
        </p:nvSpPr>
        <p:spPr>
          <a:xfrm>
            <a:off x="758780" y="2495906"/>
            <a:ext cx="61730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Бюллетендерди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эсептөө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ар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бир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округ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боюнча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ар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бир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талапкер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боюнча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Баарына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каршы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позициясы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боюнча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өзүнчө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жүргүзүлөт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KG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Бюллетендерди</a:t>
            </a:r>
            <a:r>
              <a:rPr lang="ru-KG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жылдыруу</a:t>
            </a:r>
            <a:r>
              <a:rPr lang="ru-KG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белгилерди</a:t>
            </a:r>
            <a:r>
              <a:rPr lang="ru-KG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баары</a:t>
            </a:r>
            <a:r>
              <a:rPr lang="ru-KG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көрө</a:t>
            </a:r>
            <a:r>
              <a:rPr lang="ru-KG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алышы</a:t>
            </a:r>
            <a:r>
              <a:rPr lang="ru-KG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үчүн</a:t>
            </a:r>
            <a:r>
              <a:rPr lang="ru-KG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үн</a:t>
            </a:r>
            <a:r>
              <a:rPr lang="ru-KG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чыгарып</a:t>
            </a:r>
            <a:r>
              <a:rPr lang="ru-KG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ишке</a:t>
            </a:r>
            <a:r>
              <a:rPr lang="ru-KG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ашырылат</a:t>
            </a:r>
            <a:r>
              <a:rPr lang="ru-KG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KG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Жараксыз</a:t>
            </a:r>
            <a:r>
              <a:rPr lang="ru-KG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бюллетендер</a:t>
            </a:r>
            <a:r>
              <a:rPr lang="ru-KG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жарактуу</a:t>
            </a:r>
            <a:r>
              <a:rPr lang="ru-KG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бюллетендерге</a:t>
            </a:r>
            <a:r>
              <a:rPr lang="ru-KG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жылдырылбайт</a:t>
            </a:r>
            <a:endParaRPr lang="ru-K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3E095F0-6C30-4295-B541-74D3B10CDDA9}"/>
              </a:ext>
            </a:extLst>
          </p:cNvPr>
          <p:cNvSpPr/>
          <p:nvPr/>
        </p:nvSpPr>
        <p:spPr>
          <a:xfrm>
            <a:off x="758780" y="4549671"/>
            <a:ext cx="61743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KG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Жыйынтыктарды</a:t>
            </a:r>
            <a:r>
              <a:rPr lang="ru-KG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жарыялоо</a:t>
            </a:r>
            <a:r>
              <a:rPr lang="ru-KG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участкалык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комиссиясы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протоколдорго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кол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коюлгандан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кийин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аларды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талапкерлердин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өкүлдөрүнө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байкоочуларга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ЖМК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өкүлдөрүнө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жарыялайт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Oval 31">
            <a:extLst>
              <a:ext uri="{FF2B5EF4-FFF2-40B4-BE49-F238E27FC236}">
                <a16:creationId xmlns:a16="http://schemas.microsoft.com/office/drawing/2014/main" id="{C797567E-81CF-40C2-A929-D6839DBC8166}"/>
              </a:ext>
            </a:extLst>
          </p:cNvPr>
          <p:cNvSpPr/>
          <p:nvPr/>
        </p:nvSpPr>
        <p:spPr>
          <a:xfrm>
            <a:off x="0" y="4755737"/>
            <a:ext cx="788196" cy="788196"/>
          </a:xfrm>
          <a:prstGeom prst="ellipse">
            <a:avLst/>
          </a:prstGeom>
          <a:solidFill>
            <a:srgbClr val="00759E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y-KG" sz="3200" kern="0" dirty="0">
                <a:solidFill>
                  <a:srgbClr val="002060"/>
                </a:solidFill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3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04070EB-5A40-42A4-ACA6-8BD431306D8C}"/>
              </a:ext>
            </a:extLst>
          </p:cNvPr>
          <p:cNvSpPr/>
          <p:nvPr/>
        </p:nvSpPr>
        <p:spPr>
          <a:xfrm>
            <a:off x="6931871" y="760084"/>
            <a:ext cx="51644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KG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Электрондук</a:t>
            </a:r>
            <a:r>
              <a:rPr lang="ru-KG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протокол (ЭПДГ) </a:t>
            </a:r>
            <a:r>
              <a:rPr lang="ru-KG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автоматтык</a:t>
            </a:r>
            <a:r>
              <a:rPr lang="ru-KG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түрдө</a:t>
            </a:r>
            <a:r>
              <a:rPr lang="ru-KG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МИС </a:t>
            </a:r>
            <a:r>
              <a:rPr lang="ru-KG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тарабынан</a:t>
            </a:r>
            <a:r>
              <a:rPr lang="ru-KG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түзүлөт</a:t>
            </a:r>
            <a:r>
              <a:rPr lang="ru-KG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ага </a:t>
            </a:r>
            <a:r>
              <a:rPr lang="ru-KG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катышуучулардын</a:t>
            </a:r>
            <a:r>
              <a:rPr lang="ru-KG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саны, </a:t>
            </a:r>
            <a:r>
              <a:rPr lang="ru-KG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жарактуу</a:t>
            </a:r>
            <a:r>
              <a:rPr lang="ru-KG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KG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жараксыз</a:t>
            </a:r>
            <a:r>
              <a:rPr lang="ru-KG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бюллетендер</a:t>
            </a:r>
            <a:r>
              <a:rPr lang="ru-KG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KG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талапкерлер</a:t>
            </a:r>
            <a:r>
              <a:rPr lang="ru-KG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боюнча</a:t>
            </a:r>
            <a:r>
              <a:rPr lang="ru-KG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добуштар</a:t>
            </a:r>
            <a:r>
              <a:rPr lang="ru-KG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KG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KG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Баарына</a:t>
            </a:r>
            <a:r>
              <a:rPr lang="ru-KG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каршы</a:t>
            </a:r>
            <a:r>
              <a:rPr lang="ru-KG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KG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үчүн</a:t>
            </a:r>
            <a:r>
              <a:rPr lang="ru-KG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добуштар</a:t>
            </a:r>
            <a:r>
              <a:rPr lang="ru-KG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кирет</a:t>
            </a:r>
            <a:r>
              <a:rPr lang="ru-KG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KG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Жыйынтыктар</a:t>
            </a:r>
            <a:r>
              <a:rPr lang="ru-KG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расмий</a:t>
            </a:r>
            <a:r>
              <a:rPr lang="ru-KG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сайтта</a:t>
            </a:r>
            <a:r>
              <a:rPr lang="ru-KG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көрсөтүлөт</a:t>
            </a:r>
            <a:r>
              <a:rPr lang="ru-KG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 </a:t>
            </a:r>
            <a:r>
              <a:rPr lang="ru-KG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эми</a:t>
            </a:r>
            <a:r>
              <a:rPr lang="ru-KG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басылып</a:t>
            </a:r>
            <a:r>
              <a:rPr lang="ru-KG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чыккан</a:t>
            </a:r>
            <a:r>
              <a:rPr lang="ru-KG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протоколдор</a:t>
            </a:r>
            <a:r>
              <a:rPr lang="ru-KG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АШКга</a:t>
            </a:r>
            <a:r>
              <a:rPr lang="ru-KG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берилет</a:t>
            </a:r>
            <a:r>
              <a:rPr lang="ru-KG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Oval 31">
            <a:extLst>
              <a:ext uri="{FF2B5EF4-FFF2-40B4-BE49-F238E27FC236}">
                <a16:creationId xmlns:a16="http://schemas.microsoft.com/office/drawing/2014/main" id="{6FFDC9E7-14F5-4F12-B5E6-DFEF99CCFE98}"/>
              </a:ext>
            </a:extLst>
          </p:cNvPr>
          <p:cNvSpPr/>
          <p:nvPr/>
        </p:nvSpPr>
        <p:spPr>
          <a:xfrm>
            <a:off x="6575738" y="495806"/>
            <a:ext cx="504422" cy="461665"/>
          </a:xfrm>
          <a:prstGeom prst="ellipse">
            <a:avLst/>
          </a:prstGeom>
          <a:solidFill>
            <a:srgbClr val="00759E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y-KG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4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157024F-EF7B-4C33-87C0-F3798011EA1C}"/>
              </a:ext>
            </a:extLst>
          </p:cNvPr>
          <p:cNvSpPr/>
          <p:nvPr/>
        </p:nvSpPr>
        <p:spPr>
          <a:xfrm>
            <a:off x="7008961" y="2581340"/>
            <a:ext cx="50873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KG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Документтерди</a:t>
            </a:r>
            <a:r>
              <a:rPr lang="ru-KG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бекитүү</a:t>
            </a:r>
            <a:r>
              <a:rPr lang="ru-KG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KG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сактоо</a:t>
            </a:r>
            <a:r>
              <a:rPr lang="ru-KG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KG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бюллетендер</a:t>
            </a:r>
            <a:r>
              <a:rPr lang="ru-KG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KG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шайлоочулардын</a:t>
            </a:r>
            <a:r>
              <a:rPr lang="ru-KG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тизмелери</a:t>
            </a:r>
            <a:r>
              <a:rPr lang="ru-KG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KG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протоколдор</a:t>
            </a:r>
            <a:r>
              <a:rPr lang="ru-KG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KG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чектери</a:t>
            </a:r>
            <a:r>
              <a:rPr lang="ru-KG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таңгакталат</a:t>
            </a:r>
            <a:r>
              <a:rPr lang="ru-KG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KG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мөөр</a:t>
            </a:r>
            <a:r>
              <a:rPr lang="ru-KG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басылат</a:t>
            </a:r>
            <a:r>
              <a:rPr lang="ru-KG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УШК </a:t>
            </a:r>
            <a:r>
              <a:rPr lang="ky-KG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АДБ</a:t>
            </a:r>
            <a:r>
              <a:rPr lang="ru-KG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мүчөлөрү</a:t>
            </a:r>
            <a:r>
              <a:rPr lang="ru-KG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тарабынан</a:t>
            </a:r>
            <a:r>
              <a:rPr lang="ru-KG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кол </a:t>
            </a:r>
            <a:r>
              <a:rPr lang="ru-KG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коюлат</a:t>
            </a:r>
            <a:r>
              <a:rPr lang="ru-KG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KG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тиешелүү</a:t>
            </a:r>
            <a:r>
              <a:rPr lang="ru-KG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</a:t>
            </a:r>
            <a:r>
              <a:rPr lang="ru-KG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комиссиясына</a:t>
            </a:r>
            <a:r>
              <a:rPr lang="ru-KG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өткөрүлүп</a:t>
            </a:r>
            <a:r>
              <a:rPr lang="ru-KG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берилет</a:t>
            </a:r>
            <a:r>
              <a:rPr lang="ru-KG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Oval 31">
            <a:extLst>
              <a:ext uri="{FF2B5EF4-FFF2-40B4-BE49-F238E27FC236}">
                <a16:creationId xmlns:a16="http://schemas.microsoft.com/office/drawing/2014/main" id="{E253A712-0FC3-4246-90CF-BC3B6FF3A44C}"/>
              </a:ext>
            </a:extLst>
          </p:cNvPr>
          <p:cNvSpPr/>
          <p:nvPr/>
        </p:nvSpPr>
        <p:spPr>
          <a:xfrm>
            <a:off x="6456864" y="2169125"/>
            <a:ext cx="504422" cy="461665"/>
          </a:xfrm>
          <a:prstGeom prst="ellipse">
            <a:avLst/>
          </a:prstGeom>
          <a:solidFill>
            <a:srgbClr val="00759E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y-KG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5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73CAEBC-27F9-4BCC-9121-DF0DA11571DA}"/>
              </a:ext>
            </a:extLst>
          </p:cNvPr>
          <p:cNvSpPr/>
          <p:nvPr/>
        </p:nvSpPr>
        <p:spPr>
          <a:xfrm>
            <a:off x="6933126" y="4256631"/>
            <a:ext cx="50873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KG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Жараксыз</a:t>
            </a:r>
            <a:r>
              <a:rPr lang="ru-KG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y-KG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АДУ</a:t>
            </a:r>
            <a:r>
              <a:rPr lang="ru-KG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добуш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берүүнүн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жыйынтыгын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аныктоого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мүмкүн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болбогон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бузуулар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болгон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учурда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БШК </a:t>
            </a:r>
            <a:r>
              <a:rPr lang="ky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АДУ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нын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жыйынтыгын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жараксыз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таанышы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мүмкүн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Мындай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учурда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кадимки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участоктордогу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добуш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берүүнүн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жыйынтыгы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гана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эске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алынат</a:t>
            </a:r>
            <a:r>
              <a:rPr lang="ru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Oval 31">
            <a:extLst>
              <a:ext uri="{FF2B5EF4-FFF2-40B4-BE49-F238E27FC236}">
                <a16:creationId xmlns:a16="http://schemas.microsoft.com/office/drawing/2014/main" id="{BFA64082-1D44-4E0A-81C1-D15680F91288}"/>
              </a:ext>
            </a:extLst>
          </p:cNvPr>
          <p:cNvSpPr/>
          <p:nvPr/>
        </p:nvSpPr>
        <p:spPr>
          <a:xfrm>
            <a:off x="6466002" y="4115348"/>
            <a:ext cx="504422" cy="461665"/>
          </a:xfrm>
          <a:prstGeom prst="ellipse">
            <a:avLst/>
          </a:prstGeom>
          <a:solidFill>
            <a:srgbClr val="00759E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y-KG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"/>
                <a:cs typeface="Times New Roman" panose="02020603050405020304" pitchFamily="18" charset="0"/>
              </a:rPr>
              <a:t>6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9005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1" y="3733799"/>
            <a:ext cx="11951593" cy="1413377"/>
          </a:xfrm>
        </p:spPr>
        <p:txBody>
          <a:bodyPr>
            <a:noAutofit/>
          </a:bodyPr>
          <a:lstStyle/>
          <a:p>
            <a:pPr algn="ctr"/>
            <a:r>
              <a:rPr lang="ky-KG" sz="4000" b="1" dirty="0">
                <a:solidFill>
                  <a:schemeClr val="accent1">
                    <a:lumMod val="75000"/>
                  </a:schemeClr>
                </a:solidFill>
              </a:rPr>
              <a:t>Кыргызстандын шайлоо процессиндеги санариптик технологиялар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075F228-BD77-463B-AA94-E74AE78A615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692" y="1945405"/>
            <a:ext cx="1433862" cy="130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44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0753" y="1260789"/>
            <a:ext cx="1003737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Жогорку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Кеңештин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депутаттары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жылдык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мөөнөткө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шайланат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4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Жогорку</a:t>
            </a:r>
            <a:r>
              <a:rPr lang="ru-RU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Кеңештин</a:t>
            </a:r>
            <a:r>
              <a:rPr lang="ru-RU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депутаты </a:t>
            </a:r>
            <a:r>
              <a:rPr lang="ru-RU" sz="24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мажоритардык</a:t>
            </a:r>
            <a:r>
              <a:rPr lang="ru-RU" sz="2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тутум</a:t>
            </a:r>
            <a:r>
              <a:rPr lang="ru-RU" sz="2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боюнча</a:t>
            </a:r>
            <a:r>
              <a:rPr lang="ru-RU" sz="2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мандаттуу</a:t>
            </a:r>
            <a:r>
              <a:rPr lang="ru-RU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</a:t>
            </a:r>
            <a:r>
              <a:rPr lang="ru-RU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округдары</a:t>
            </a:r>
            <a:r>
              <a:rPr lang="ru-RU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боюнча</a:t>
            </a:r>
            <a:r>
              <a:rPr lang="ru-RU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шайланат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Жогорку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Кеңештин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депутаттарын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үчүн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мандаттуу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округу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түзүлүп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алардын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биринен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депутаттан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Жогорку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Кеңешке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шайланат</a:t>
            </a:r>
            <a:r>
              <a:rPr lang="ky-KG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0753" y="4396882"/>
            <a:ext cx="100373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мандаттуу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округдары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боюнча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Жогорку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Кеңештин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депутаттыгына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талапкерлерди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көрсөтүү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укугу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саясий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партияларга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өзүн-өзү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көрсөтүү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жолу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чыккан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жарандарга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таандык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3" y="6206810"/>
            <a:ext cx="12148737" cy="65118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62327" y="214483"/>
            <a:ext cx="97106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y-KG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Кыргыз Республикасынын Жогорку Кенеши 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F809-9EB3-4381-8FF2-79A0CB20985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2259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20"/>
          <p:cNvGrpSpPr/>
          <p:nvPr/>
        </p:nvGrpSpPr>
        <p:grpSpPr>
          <a:xfrm>
            <a:off x="3936332" y="1435640"/>
            <a:ext cx="4392488" cy="4392486"/>
            <a:chOff x="3899756" y="1592796"/>
            <a:chExt cx="4392488" cy="4392486"/>
          </a:xfrm>
          <a:scene3d>
            <a:camera prst="perspectiveRelaxed" fov="3000000">
              <a:rot lat="19200000" lon="0" rev="0"/>
            </a:camera>
            <a:lightRig rig="threePt" dir="t"/>
          </a:scene3d>
        </p:grpSpPr>
        <p:sp>
          <p:nvSpPr>
            <p:cNvPr id="37" name="Freeform 6"/>
            <p:cNvSpPr>
              <a:spLocks/>
            </p:cNvSpPr>
            <p:nvPr/>
          </p:nvSpPr>
          <p:spPr bwMode="auto">
            <a:xfrm>
              <a:off x="3899756" y="3349310"/>
              <a:ext cx="2183028" cy="2635972"/>
            </a:xfrm>
            <a:custGeom>
              <a:avLst/>
              <a:gdLst>
                <a:gd name="T0" fmla="*/ 248 w 256"/>
                <a:gd name="T1" fmla="*/ 247 h 309"/>
                <a:gd name="T2" fmla="*/ 224 w 256"/>
                <a:gd name="T3" fmla="*/ 260 h 309"/>
                <a:gd name="T4" fmla="*/ 204 w 256"/>
                <a:gd name="T5" fmla="*/ 234 h 309"/>
                <a:gd name="T6" fmla="*/ 224 w 256"/>
                <a:gd name="T7" fmla="*/ 209 h 309"/>
                <a:gd name="T8" fmla="*/ 248 w 256"/>
                <a:gd name="T9" fmla="*/ 221 h 309"/>
                <a:gd name="T10" fmla="*/ 256 w 256"/>
                <a:gd name="T11" fmla="*/ 202 h 309"/>
                <a:gd name="T12" fmla="*/ 256 w 256"/>
                <a:gd name="T13" fmla="*/ 154 h 309"/>
                <a:gd name="T14" fmla="*/ 155 w 256"/>
                <a:gd name="T15" fmla="*/ 51 h 309"/>
                <a:gd name="T16" fmla="*/ 105 w 256"/>
                <a:gd name="T17" fmla="*/ 51 h 309"/>
                <a:gd name="T18" fmla="*/ 86 w 256"/>
                <a:gd name="T19" fmla="*/ 44 h 309"/>
                <a:gd name="T20" fmla="*/ 99 w 256"/>
                <a:gd name="T21" fmla="*/ 20 h 309"/>
                <a:gd name="T22" fmla="*/ 73 w 256"/>
                <a:gd name="T23" fmla="*/ 0 h 309"/>
                <a:gd name="T24" fmla="*/ 47 w 256"/>
                <a:gd name="T25" fmla="*/ 20 h 309"/>
                <a:gd name="T26" fmla="*/ 60 w 256"/>
                <a:gd name="T27" fmla="*/ 44 h 309"/>
                <a:gd name="T28" fmla="*/ 41 w 256"/>
                <a:gd name="T29" fmla="*/ 51 h 309"/>
                <a:gd name="T30" fmla="*/ 0 w 256"/>
                <a:gd name="T31" fmla="*/ 51 h 309"/>
                <a:gd name="T32" fmla="*/ 256 w 256"/>
                <a:gd name="T33" fmla="*/ 309 h 309"/>
                <a:gd name="T34" fmla="*/ 256 w 256"/>
                <a:gd name="T35" fmla="*/ 266 h 309"/>
                <a:gd name="T36" fmla="*/ 248 w 256"/>
                <a:gd name="T37" fmla="*/ 247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6" h="309">
                  <a:moveTo>
                    <a:pt x="248" y="247"/>
                  </a:moveTo>
                  <a:cubicBezTo>
                    <a:pt x="238" y="247"/>
                    <a:pt x="234" y="260"/>
                    <a:pt x="224" y="260"/>
                  </a:cubicBezTo>
                  <a:cubicBezTo>
                    <a:pt x="213" y="260"/>
                    <a:pt x="204" y="251"/>
                    <a:pt x="204" y="234"/>
                  </a:cubicBezTo>
                  <a:cubicBezTo>
                    <a:pt x="204" y="218"/>
                    <a:pt x="213" y="209"/>
                    <a:pt x="224" y="209"/>
                  </a:cubicBezTo>
                  <a:cubicBezTo>
                    <a:pt x="234" y="209"/>
                    <a:pt x="238" y="221"/>
                    <a:pt x="248" y="221"/>
                  </a:cubicBezTo>
                  <a:cubicBezTo>
                    <a:pt x="255" y="221"/>
                    <a:pt x="256" y="210"/>
                    <a:pt x="256" y="202"/>
                  </a:cubicBezTo>
                  <a:cubicBezTo>
                    <a:pt x="256" y="191"/>
                    <a:pt x="256" y="174"/>
                    <a:pt x="256" y="154"/>
                  </a:cubicBezTo>
                  <a:cubicBezTo>
                    <a:pt x="200" y="153"/>
                    <a:pt x="155" y="108"/>
                    <a:pt x="155" y="51"/>
                  </a:cubicBezTo>
                  <a:cubicBezTo>
                    <a:pt x="135" y="51"/>
                    <a:pt x="116" y="51"/>
                    <a:pt x="105" y="51"/>
                  </a:cubicBezTo>
                  <a:cubicBezTo>
                    <a:pt x="97" y="51"/>
                    <a:pt x="86" y="51"/>
                    <a:pt x="86" y="44"/>
                  </a:cubicBezTo>
                  <a:cubicBezTo>
                    <a:pt x="86" y="34"/>
                    <a:pt x="99" y="30"/>
                    <a:pt x="99" y="20"/>
                  </a:cubicBezTo>
                  <a:cubicBezTo>
                    <a:pt x="99" y="9"/>
                    <a:pt x="89" y="0"/>
                    <a:pt x="73" y="0"/>
                  </a:cubicBezTo>
                  <a:cubicBezTo>
                    <a:pt x="57" y="0"/>
                    <a:pt x="47" y="9"/>
                    <a:pt x="47" y="20"/>
                  </a:cubicBezTo>
                  <a:cubicBezTo>
                    <a:pt x="47" y="30"/>
                    <a:pt x="60" y="34"/>
                    <a:pt x="60" y="44"/>
                  </a:cubicBezTo>
                  <a:cubicBezTo>
                    <a:pt x="60" y="51"/>
                    <a:pt x="49" y="51"/>
                    <a:pt x="41" y="51"/>
                  </a:cubicBezTo>
                  <a:cubicBezTo>
                    <a:pt x="31" y="51"/>
                    <a:pt x="17" y="51"/>
                    <a:pt x="0" y="51"/>
                  </a:cubicBezTo>
                  <a:cubicBezTo>
                    <a:pt x="0" y="193"/>
                    <a:pt x="114" y="308"/>
                    <a:pt x="256" y="309"/>
                  </a:cubicBezTo>
                  <a:cubicBezTo>
                    <a:pt x="256" y="292"/>
                    <a:pt x="256" y="276"/>
                    <a:pt x="256" y="266"/>
                  </a:cubicBezTo>
                  <a:cubicBezTo>
                    <a:pt x="256" y="258"/>
                    <a:pt x="255" y="247"/>
                    <a:pt x="248" y="247"/>
                  </a:cubicBezTo>
                  <a:close/>
                </a:path>
              </a:pathLst>
            </a:custGeom>
            <a:solidFill>
              <a:srgbClr val="0086AC"/>
            </a:solidFill>
            <a:ln w="12700">
              <a:solidFill>
                <a:srgbClr val="0086AC">
                  <a:lumMod val="75000"/>
                </a:srgbClr>
              </a:solidFill>
            </a:ln>
            <a:sp3d extrusionH="285750" prstMaterial="matte">
              <a:bevelT w="69850" h="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Freeform 7"/>
            <p:cNvSpPr>
              <a:spLocks/>
            </p:cNvSpPr>
            <p:nvPr/>
          </p:nvSpPr>
          <p:spPr bwMode="auto">
            <a:xfrm>
              <a:off x="3899756" y="1592796"/>
              <a:ext cx="2626361" cy="2191437"/>
            </a:xfrm>
            <a:custGeom>
              <a:avLst/>
              <a:gdLst>
                <a:gd name="T0" fmla="*/ 60 w 308"/>
                <a:gd name="T1" fmla="*/ 250 h 257"/>
                <a:gd name="T2" fmla="*/ 47 w 308"/>
                <a:gd name="T3" fmla="*/ 226 h 257"/>
                <a:gd name="T4" fmla="*/ 73 w 308"/>
                <a:gd name="T5" fmla="*/ 206 h 257"/>
                <a:gd name="T6" fmla="*/ 99 w 308"/>
                <a:gd name="T7" fmla="*/ 226 h 257"/>
                <a:gd name="T8" fmla="*/ 86 w 308"/>
                <a:gd name="T9" fmla="*/ 250 h 257"/>
                <a:gd name="T10" fmla="*/ 105 w 308"/>
                <a:gd name="T11" fmla="*/ 257 h 257"/>
                <a:gd name="T12" fmla="*/ 155 w 308"/>
                <a:gd name="T13" fmla="*/ 257 h 257"/>
                <a:gd name="T14" fmla="*/ 155 w 308"/>
                <a:gd name="T15" fmla="*/ 257 h 257"/>
                <a:gd name="T16" fmla="*/ 256 w 308"/>
                <a:gd name="T17" fmla="*/ 155 h 257"/>
                <a:gd name="T18" fmla="*/ 256 w 308"/>
                <a:gd name="T19" fmla="*/ 107 h 257"/>
                <a:gd name="T20" fmla="*/ 264 w 308"/>
                <a:gd name="T21" fmla="*/ 88 h 257"/>
                <a:gd name="T22" fmla="*/ 287 w 308"/>
                <a:gd name="T23" fmla="*/ 100 h 257"/>
                <a:gd name="T24" fmla="*/ 308 w 308"/>
                <a:gd name="T25" fmla="*/ 75 h 257"/>
                <a:gd name="T26" fmla="*/ 287 w 308"/>
                <a:gd name="T27" fmla="*/ 49 h 257"/>
                <a:gd name="T28" fmla="*/ 264 w 308"/>
                <a:gd name="T29" fmla="*/ 62 h 257"/>
                <a:gd name="T30" fmla="*/ 256 w 308"/>
                <a:gd name="T31" fmla="*/ 43 h 257"/>
                <a:gd name="T32" fmla="*/ 256 w 308"/>
                <a:gd name="T33" fmla="*/ 0 h 257"/>
                <a:gd name="T34" fmla="*/ 0 w 308"/>
                <a:gd name="T35" fmla="*/ 257 h 257"/>
                <a:gd name="T36" fmla="*/ 0 w 308"/>
                <a:gd name="T37" fmla="*/ 257 h 257"/>
                <a:gd name="T38" fmla="*/ 41 w 308"/>
                <a:gd name="T39" fmla="*/ 257 h 257"/>
                <a:gd name="T40" fmla="*/ 60 w 308"/>
                <a:gd name="T41" fmla="*/ 25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8" h="257">
                  <a:moveTo>
                    <a:pt x="60" y="250"/>
                  </a:moveTo>
                  <a:cubicBezTo>
                    <a:pt x="60" y="240"/>
                    <a:pt x="47" y="236"/>
                    <a:pt x="47" y="226"/>
                  </a:cubicBezTo>
                  <a:cubicBezTo>
                    <a:pt x="47" y="215"/>
                    <a:pt x="57" y="206"/>
                    <a:pt x="73" y="206"/>
                  </a:cubicBezTo>
                  <a:cubicBezTo>
                    <a:pt x="89" y="206"/>
                    <a:pt x="99" y="215"/>
                    <a:pt x="99" y="226"/>
                  </a:cubicBezTo>
                  <a:cubicBezTo>
                    <a:pt x="99" y="236"/>
                    <a:pt x="86" y="240"/>
                    <a:pt x="86" y="250"/>
                  </a:cubicBezTo>
                  <a:cubicBezTo>
                    <a:pt x="86" y="257"/>
                    <a:pt x="97" y="257"/>
                    <a:pt x="105" y="257"/>
                  </a:cubicBezTo>
                  <a:cubicBezTo>
                    <a:pt x="116" y="257"/>
                    <a:pt x="135" y="257"/>
                    <a:pt x="155" y="257"/>
                  </a:cubicBezTo>
                  <a:cubicBezTo>
                    <a:pt x="155" y="257"/>
                    <a:pt x="155" y="257"/>
                    <a:pt x="155" y="257"/>
                  </a:cubicBezTo>
                  <a:cubicBezTo>
                    <a:pt x="155" y="201"/>
                    <a:pt x="200" y="156"/>
                    <a:pt x="256" y="155"/>
                  </a:cubicBezTo>
                  <a:cubicBezTo>
                    <a:pt x="256" y="135"/>
                    <a:pt x="256" y="118"/>
                    <a:pt x="256" y="107"/>
                  </a:cubicBezTo>
                  <a:cubicBezTo>
                    <a:pt x="256" y="99"/>
                    <a:pt x="257" y="88"/>
                    <a:pt x="264" y="88"/>
                  </a:cubicBezTo>
                  <a:cubicBezTo>
                    <a:pt x="274" y="88"/>
                    <a:pt x="277" y="100"/>
                    <a:pt x="287" y="100"/>
                  </a:cubicBezTo>
                  <a:cubicBezTo>
                    <a:pt x="298" y="100"/>
                    <a:pt x="308" y="91"/>
                    <a:pt x="308" y="75"/>
                  </a:cubicBezTo>
                  <a:cubicBezTo>
                    <a:pt x="308" y="58"/>
                    <a:pt x="298" y="49"/>
                    <a:pt x="287" y="49"/>
                  </a:cubicBezTo>
                  <a:cubicBezTo>
                    <a:pt x="277" y="49"/>
                    <a:pt x="274" y="62"/>
                    <a:pt x="264" y="62"/>
                  </a:cubicBezTo>
                  <a:cubicBezTo>
                    <a:pt x="257" y="62"/>
                    <a:pt x="256" y="51"/>
                    <a:pt x="256" y="43"/>
                  </a:cubicBezTo>
                  <a:cubicBezTo>
                    <a:pt x="256" y="33"/>
                    <a:pt x="256" y="17"/>
                    <a:pt x="256" y="0"/>
                  </a:cubicBezTo>
                  <a:cubicBezTo>
                    <a:pt x="114" y="1"/>
                    <a:pt x="0" y="116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17" y="257"/>
                    <a:pt x="31" y="257"/>
                    <a:pt x="41" y="257"/>
                  </a:cubicBezTo>
                  <a:cubicBezTo>
                    <a:pt x="49" y="257"/>
                    <a:pt x="60" y="257"/>
                    <a:pt x="60" y="250"/>
                  </a:cubicBezTo>
                  <a:close/>
                </a:path>
              </a:pathLst>
            </a:custGeom>
            <a:solidFill>
              <a:srgbClr val="176490"/>
            </a:solidFill>
            <a:ln w="12700">
              <a:solidFill>
                <a:srgbClr val="176490">
                  <a:lumMod val="75000"/>
                </a:srgbClr>
              </a:solidFill>
            </a:ln>
            <a:sp3d extrusionH="285750" prstMaterial="matte">
              <a:bevelT w="69850" h="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Freeform 8"/>
            <p:cNvSpPr>
              <a:spLocks/>
            </p:cNvSpPr>
            <p:nvPr/>
          </p:nvSpPr>
          <p:spPr bwMode="auto">
            <a:xfrm>
              <a:off x="6082784" y="1592796"/>
              <a:ext cx="2209460" cy="2635972"/>
            </a:xfrm>
            <a:custGeom>
              <a:avLst/>
              <a:gdLst>
                <a:gd name="T0" fmla="*/ 2 w 259"/>
                <a:gd name="T1" fmla="*/ 0 h 309"/>
                <a:gd name="T2" fmla="*/ 0 w 259"/>
                <a:gd name="T3" fmla="*/ 0 h 309"/>
                <a:gd name="T4" fmla="*/ 0 w 259"/>
                <a:gd name="T5" fmla="*/ 43 h 309"/>
                <a:gd name="T6" fmla="*/ 8 w 259"/>
                <a:gd name="T7" fmla="*/ 62 h 309"/>
                <a:gd name="T8" fmla="*/ 31 w 259"/>
                <a:gd name="T9" fmla="*/ 49 h 309"/>
                <a:gd name="T10" fmla="*/ 52 w 259"/>
                <a:gd name="T11" fmla="*/ 75 h 309"/>
                <a:gd name="T12" fmla="*/ 31 w 259"/>
                <a:gd name="T13" fmla="*/ 100 h 309"/>
                <a:gd name="T14" fmla="*/ 8 w 259"/>
                <a:gd name="T15" fmla="*/ 88 h 309"/>
                <a:gd name="T16" fmla="*/ 0 w 259"/>
                <a:gd name="T17" fmla="*/ 107 h 309"/>
                <a:gd name="T18" fmla="*/ 0 w 259"/>
                <a:gd name="T19" fmla="*/ 155 h 309"/>
                <a:gd name="T20" fmla="*/ 2 w 259"/>
                <a:gd name="T21" fmla="*/ 155 h 309"/>
                <a:gd name="T22" fmla="*/ 104 w 259"/>
                <a:gd name="T23" fmla="*/ 257 h 309"/>
                <a:gd name="T24" fmla="*/ 151 w 259"/>
                <a:gd name="T25" fmla="*/ 257 h 309"/>
                <a:gd name="T26" fmla="*/ 169 w 259"/>
                <a:gd name="T27" fmla="*/ 265 h 309"/>
                <a:gd name="T28" fmla="*/ 157 w 259"/>
                <a:gd name="T29" fmla="*/ 289 h 309"/>
                <a:gd name="T30" fmla="*/ 183 w 259"/>
                <a:gd name="T31" fmla="*/ 309 h 309"/>
                <a:gd name="T32" fmla="*/ 208 w 259"/>
                <a:gd name="T33" fmla="*/ 289 h 309"/>
                <a:gd name="T34" fmla="*/ 196 w 259"/>
                <a:gd name="T35" fmla="*/ 265 h 309"/>
                <a:gd name="T36" fmla="*/ 215 w 259"/>
                <a:gd name="T37" fmla="*/ 257 h 309"/>
                <a:gd name="T38" fmla="*/ 259 w 259"/>
                <a:gd name="T39" fmla="*/ 257 h 309"/>
                <a:gd name="T40" fmla="*/ 2 w 259"/>
                <a:gd name="T41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9" h="309"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17"/>
                    <a:pt x="0" y="33"/>
                    <a:pt x="0" y="43"/>
                  </a:cubicBezTo>
                  <a:cubicBezTo>
                    <a:pt x="0" y="51"/>
                    <a:pt x="1" y="62"/>
                    <a:pt x="8" y="62"/>
                  </a:cubicBezTo>
                  <a:cubicBezTo>
                    <a:pt x="18" y="62"/>
                    <a:pt x="21" y="49"/>
                    <a:pt x="31" y="49"/>
                  </a:cubicBezTo>
                  <a:cubicBezTo>
                    <a:pt x="42" y="49"/>
                    <a:pt x="52" y="58"/>
                    <a:pt x="52" y="75"/>
                  </a:cubicBezTo>
                  <a:cubicBezTo>
                    <a:pt x="52" y="91"/>
                    <a:pt x="42" y="100"/>
                    <a:pt x="31" y="100"/>
                  </a:cubicBezTo>
                  <a:cubicBezTo>
                    <a:pt x="21" y="100"/>
                    <a:pt x="18" y="88"/>
                    <a:pt x="8" y="88"/>
                  </a:cubicBezTo>
                  <a:cubicBezTo>
                    <a:pt x="1" y="88"/>
                    <a:pt x="0" y="99"/>
                    <a:pt x="0" y="107"/>
                  </a:cubicBezTo>
                  <a:cubicBezTo>
                    <a:pt x="0" y="118"/>
                    <a:pt x="0" y="135"/>
                    <a:pt x="0" y="155"/>
                  </a:cubicBezTo>
                  <a:cubicBezTo>
                    <a:pt x="0" y="155"/>
                    <a:pt x="1" y="155"/>
                    <a:pt x="2" y="155"/>
                  </a:cubicBezTo>
                  <a:cubicBezTo>
                    <a:pt x="58" y="155"/>
                    <a:pt x="104" y="201"/>
                    <a:pt x="104" y="257"/>
                  </a:cubicBezTo>
                  <a:cubicBezTo>
                    <a:pt x="123" y="257"/>
                    <a:pt x="140" y="257"/>
                    <a:pt x="151" y="257"/>
                  </a:cubicBezTo>
                  <a:cubicBezTo>
                    <a:pt x="159" y="257"/>
                    <a:pt x="169" y="258"/>
                    <a:pt x="169" y="265"/>
                  </a:cubicBezTo>
                  <a:cubicBezTo>
                    <a:pt x="169" y="275"/>
                    <a:pt x="157" y="279"/>
                    <a:pt x="157" y="289"/>
                  </a:cubicBezTo>
                  <a:cubicBezTo>
                    <a:pt x="157" y="300"/>
                    <a:pt x="166" y="309"/>
                    <a:pt x="183" y="309"/>
                  </a:cubicBezTo>
                  <a:cubicBezTo>
                    <a:pt x="199" y="309"/>
                    <a:pt x="208" y="300"/>
                    <a:pt x="208" y="289"/>
                  </a:cubicBezTo>
                  <a:cubicBezTo>
                    <a:pt x="208" y="279"/>
                    <a:pt x="196" y="275"/>
                    <a:pt x="196" y="265"/>
                  </a:cubicBezTo>
                  <a:cubicBezTo>
                    <a:pt x="196" y="258"/>
                    <a:pt x="207" y="257"/>
                    <a:pt x="215" y="257"/>
                  </a:cubicBezTo>
                  <a:cubicBezTo>
                    <a:pt x="225" y="257"/>
                    <a:pt x="241" y="257"/>
                    <a:pt x="259" y="257"/>
                  </a:cubicBezTo>
                  <a:cubicBezTo>
                    <a:pt x="259" y="115"/>
                    <a:pt x="144" y="0"/>
                    <a:pt x="2" y="0"/>
                  </a:cubicBezTo>
                  <a:close/>
                </a:path>
              </a:pathLst>
            </a:custGeom>
            <a:solidFill>
              <a:srgbClr val="51C3CA"/>
            </a:solidFill>
            <a:ln w="12700">
              <a:solidFill>
                <a:srgbClr val="51C3CA">
                  <a:lumMod val="75000"/>
                </a:srgbClr>
              </a:solidFill>
            </a:ln>
            <a:sp3d extrusionH="285750" prstMaterial="matte">
              <a:bevelT w="69850" h="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Freeform 9"/>
            <p:cNvSpPr>
              <a:spLocks/>
            </p:cNvSpPr>
            <p:nvPr/>
          </p:nvSpPr>
          <p:spPr bwMode="auto">
            <a:xfrm>
              <a:off x="5639450" y="3784233"/>
              <a:ext cx="2652793" cy="2201049"/>
            </a:xfrm>
            <a:custGeom>
              <a:avLst/>
              <a:gdLst>
                <a:gd name="T0" fmla="*/ 248 w 311"/>
                <a:gd name="T1" fmla="*/ 8 h 258"/>
                <a:gd name="T2" fmla="*/ 260 w 311"/>
                <a:gd name="T3" fmla="*/ 32 h 258"/>
                <a:gd name="T4" fmla="*/ 235 w 311"/>
                <a:gd name="T5" fmla="*/ 52 h 258"/>
                <a:gd name="T6" fmla="*/ 209 w 311"/>
                <a:gd name="T7" fmla="*/ 32 h 258"/>
                <a:gd name="T8" fmla="*/ 221 w 311"/>
                <a:gd name="T9" fmla="*/ 8 h 258"/>
                <a:gd name="T10" fmla="*/ 203 w 311"/>
                <a:gd name="T11" fmla="*/ 0 h 258"/>
                <a:gd name="T12" fmla="*/ 156 w 311"/>
                <a:gd name="T13" fmla="*/ 0 h 258"/>
                <a:gd name="T14" fmla="*/ 156 w 311"/>
                <a:gd name="T15" fmla="*/ 0 h 258"/>
                <a:gd name="T16" fmla="*/ 54 w 311"/>
                <a:gd name="T17" fmla="*/ 103 h 258"/>
                <a:gd name="T18" fmla="*/ 52 w 311"/>
                <a:gd name="T19" fmla="*/ 103 h 258"/>
                <a:gd name="T20" fmla="*/ 52 w 311"/>
                <a:gd name="T21" fmla="*/ 151 h 258"/>
                <a:gd name="T22" fmla="*/ 44 w 311"/>
                <a:gd name="T23" fmla="*/ 170 h 258"/>
                <a:gd name="T24" fmla="*/ 20 w 311"/>
                <a:gd name="T25" fmla="*/ 158 h 258"/>
                <a:gd name="T26" fmla="*/ 0 w 311"/>
                <a:gd name="T27" fmla="*/ 183 h 258"/>
                <a:gd name="T28" fmla="*/ 20 w 311"/>
                <a:gd name="T29" fmla="*/ 209 h 258"/>
                <a:gd name="T30" fmla="*/ 44 w 311"/>
                <a:gd name="T31" fmla="*/ 196 h 258"/>
                <a:gd name="T32" fmla="*/ 52 w 311"/>
                <a:gd name="T33" fmla="*/ 215 h 258"/>
                <a:gd name="T34" fmla="*/ 52 w 311"/>
                <a:gd name="T35" fmla="*/ 258 h 258"/>
                <a:gd name="T36" fmla="*/ 54 w 311"/>
                <a:gd name="T37" fmla="*/ 258 h 258"/>
                <a:gd name="T38" fmla="*/ 311 w 311"/>
                <a:gd name="T39" fmla="*/ 0 h 258"/>
                <a:gd name="T40" fmla="*/ 311 w 311"/>
                <a:gd name="T41" fmla="*/ 0 h 258"/>
                <a:gd name="T42" fmla="*/ 267 w 311"/>
                <a:gd name="T43" fmla="*/ 0 h 258"/>
                <a:gd name="T44" fmla="*/ 248 w 311"/>
                <a:gd name="T45" fmla="*/ 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1" h="258">
                  <a:moveTo>
                    <a:pt x="248" y="8"/>
                  </a:moveTo>
                  <a:cubicBezTo>
                    <a:pt x="248" y="18"/>
                    <a:pt x="260" y="22"/>
                    <a:pt x="260" y="32"/>
                  </a:cubicBezTo>
                  <a:cubicBezTo>
                    <a:pt x="260" y="43"/>
                    <a:pt x="251" y="52"/>
                    <a:pt x="235" y="52"/>
                  </a:cubicBezTo>
                  <a:cubicBezTo>
                    <a:pt x="218" y="52"/>
                    <a:pt x="209" y="43"/>
                    <a:pt x="209" y="32"/>
                  </a:cubicBezTo>
                  <a:cubicBezTo>
                    <a:pt x="209" y="22"/>
                    <a:pt x="221" y="18"/>
                    <a:pt x="221" y="8"/>
                  </a:cubicBezTo>
                  <a:cubicBezTo>
                    <a:pt x="221" y="1"/>
                    <a:pt x="211" y="0"/>
                    <a:pt x="203" y="0"/>
                  </a:cubicBezTo>
                  <a:cubicBezTo>
                    <a:pt x="192" y="0"/>
                    <a:pt x="175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57"/>
                    <a:pt x="110" y="103"/>
                    <a:pt x="54" y="103"/>
                  </a:cubicBezTo>
                  <a:cubicBezTo>
                    <a:pt x="53" y="103"/>
                    <a:pt x="52" y="103"/>
                    <a:pt x="52" y="103"/>
                  </a:cubicBezTo>
                  <a:cubicBezTo>
                    <a:pt x="52" y="123"/>
                    <a:pt x="52" y="140"/>
                    <a:pt x="52" y="151"/>
                  </a:cubicBezTo>
                  <a:cubicBezTo>
                    <a:pt x="52" y="159"/>
                    <a:pt x="51" y="170"/>
                    <a:pt x="44" y="170"/>
                  </a:cubicBezTo>
                  <a:cubicBezTo>
                    <a:pt x="34" y="170"/>
                    <a:pt x="30" y="158"/>
                    <a:pt x="20" y="158"/>
                  </a:cubicBezTo>
                  <a:cubicBezTo>
                    <a:pt x="9" y="158"/>
                    <a:pt x="0" y="167"/>
                    <a:pt x="0" y="183"/>
                  </a:cubicBezTo>
                  <a:cubicBezTo>
                    <a:pt x="0" y="200"/>
                    <a:pt x="9" y="209"/>
                    <a:pt x="20" y="209"/>
                  </a:cubicBezTo>
                  <a:cubicBezTo>
                    <a:pt x="30" y="209"/>
                    <a:pt x="34" y="196"/>
                    <a:pt x="44" y="196"/>
                  </a:cubicBezTo>
                  <a:cubicBezTo>
                    <a:pt x="51" y="196"/>
                    <a:pt x="52" y="207"/>
                    <a:pt x="52" y="215"/>
                  </a:cubicBezTo>
                  <a:cubicBezTo>
                    <a:pt x="52" y="225"/>
                    <a:pt x="52" y="241"/>
                    <a:pt x="52" y="258"/>
                  </a:cubicBezTo>
                  <a:cubicBezTo>
                    <a:pt x="52" y="258"/>
                    <a:pt x="53" y="258"/>
                    <a:pt x="54" y="258"/>
                  </a:cubicBezTo>
                  <a:cubicBezTo>
                    <a:pt x="196" y="258"/>
                    <a:pt x="311" y="143"/>
                    <a:pt x="311" y="0"/>
                  </a:cubicBezTo>
                  <a:cubicBezTo>
                    <a:pt x="311" y="0"/>
                    <a:pt x="311" y="0"/>
                    <a:pt x="311" y="0"/>
                  </a:cubicBezTo>
                  <a:cubicBezTo>
                    <a:pt x="293" y="0"/>
                    <a:pt x="277" y="0"/>
                    <a:pt x="267" y="0"/>
                  </a:cubicBezTo>
                  <a:cubicBezTo>
                    <a:pt x="259" y="0"/>
                    <a:pt x="248" y="1"/>
                    <a:pt x="248" y="8"/>
                  </a:cubicBezTo>
                  <a:close/>
                </a:path>
              </a:pathLst>
            </a:custGeom>
            <a:solidFill>
              <a:srgbClr val="1AA5BD"/>
            </a:solidFill>
            <a:ln w="12700">
              <a:solidFill>
                <a:srgbClr val="1AA5BD">
                  <a:lumMod val="75000"/>
                </a:srgbClr>
              </a:solidFill>
            </a:ln>
            <a:sp3d extrusionH="285750" prstMaterial="matte">
              <a:bevelT w="69850" h="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564052" y="2242265"/>
              <a:ext cx="1332148" cy="923330"/>
            </a:xfrm>
            <a:prstGeom prst="rect">
              <a:avLst/>
            </a:prstGeom>
            <a:noFill/>
            <a:sp3d extrusionH="285750" prstMaterial="matte">
              <a:bevelT w="69850" h="0"/>
            </a:sp3d>
          </p:spPr>
          <p:txBody>
            <a:bodyPr wrap="square" rtlCol="0">
              <a:sp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ru-RU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331804" y="2242265"/>
              <a:ext cx="1332148" cy="923330"/>
            </a:xfrm>
            <a:prstGeom prst="rect">
              <a:avLst/>
            </a:prstGeom>
            <a:noFill/>
            <a:sp3d extrusionH="285750" prstMaterial="matte">
              <a:bevelT w="69850" h="0"/>
            </a:sp3d>
          </p:spPr>
          <p:txBody>
            <a:bodyPr wrap="square" rtlCol="0">
              <a:sp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ru-RU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564052" y="4412067"/>
              <a:ext cx="1332148" cy="923330"/>
            </a:xfrm>
            <a:prstGeom prst="rect">
              <a:avLst/>
            </a:prstGeom>
            <a:noFill/>
            <a:sp3d extrusionH="285750" prstMaterial="matte">
              <a:bevelT w="69850" h="0"/>
            </a:sp3d>
          </p:spPr>
          <p:txBody>
            <a:bodyPr wrap="square" rtlCol="0">
              <a:sp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ru-RU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331804" y="4412067"/>
              <a:ext cx="1332148" cy="923330"/>
            </a:xfrm>
            <a:prstGeom prst="rect">
              <a:avLst/>
            </a:prstGeom>
            <a:noFill/>
            <a:sp3d extrusionH="285750" prstMaterial="matte">
              <a:bevelT w="69850" h="0"/>
            </a:sp3d>
          </p:spPr>
          <p:txBody>
            <a:bodyPr wrap="square" rtlCol="0">
              <a:sp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ru-RU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5" name="Rectangle 17"/>
          <p:cNvSpPr/>
          <p:nvPr/>
        </p:nvSpPr>
        <p:spPr>
          <a:xfrm>
            <a:off x="344887" y="4944584"/>
            <a:ext cx="2919040" cy="134690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t" anchorCtr="0"/>
          <a:lstStyle/>
          <a:p>
            <a:pPr lvl="0" defTabSz="1219170"/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Жасалма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жасоону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алдын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алуу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карусельдерд</a:t>
            </a:r>
            <a:r>
              <a:rPr lang="ky-K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 жана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массалык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ыргытуулардан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46" name="Rectangle 18"/>
          <p:cNvSpPr/>
          <p:nvPr/>
        </p:nvSpPr>
        <p:spPr>
          <a:xfrm>
            <a:off x="9116161" y="1974886"/>
            <a:ext cx="2692510" cy="114377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t" anchorCtr="0"/>
          <a:lstStyle/>
          <a:p>
            <a:pPr algn="r" defTabSz="1219170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 БШК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серверине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участкалардан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АЭУнун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жыйынтыктарын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ыкчам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жөнөтүү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7" name="Rectangle 19"/>
          <p:cNvSpPr/>
          <p:nvPr/>
        </p:nvSpPr>
        <p:spPr>
          <a:xfrm>
            <a:off x="9164733" y="5173787"/>
            <a:ext cx="2663002" cy="1260929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t" anchorCtr="0"/>
          <a:lstStyle/>
          <a:p>
            <a:pPr lvl="0" algn="r" defTabSz="1219170"/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Добуштарды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 жана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калыс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эсептөө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(АЭУ жана кол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эсептөө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grpSp>
        <p:nvGrpSpPr>
          <p:cNvPr id="48" name="Group 21"/>
          <p:cNvGrpSpPr/>
          <p:nvPr/>
        </p:nvGrpSpPr>
        <p:grpSpPr>
          <a:xfrm>
            <a:off x="8408978" y="1877701"/>
            <a:ext cx="788196" cy="788196"/>
            <a:chOff x="718408" y="3247559"/>
            <a:chExt cx="623050" cy="623050"/>
          </a:xfrm>
        </p:grpSpPr>
        <p:sp>
          <p:nvSpPr>
            <p:cNvPr id="49" name="Oval 22"/>
            <p:cNvSpPr/>
            <p:nvPr/>
          </p:nvSpPr>
          <p:spPr>
            <a:xfrm>
              <a:off x="718408" y="3247559"/>
              <a:ext cx="623050" cy="623050"/>
            </a:xfrm>
            <a:prstGeom prst="ellipse">
              <a:avLst/>
            </a:prstGeom>
            <a:solidFill>
              <a:srgbClr val="17649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"/>
                <a:cs typeface="Times New Roman" panose="02020603050405020304" pitchFamily="18" charset="0"/>
              </a:endParaRPr>
            </a:p>
          </p:txBody>
        </p:sp>
        <p:pic>
          <p:nvPicPr>
            <p:cNvPr id="50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4598" y="3368602"/>
              <a:ext cx="390670" cy="380964"/>
            </a:xfrm>
            <a:prstGeom prst="rect">
              <a:avLst/>
            </a:prstGeom>
          </p:spPr>
        </p:pic>
      </p:grpSp>
      <p:grpSp>
        <p:nvGrpSpPr>
          <p:cNvPr id="51" name="Group 27"/>
          <p:cNvGrpSpPr/>
          <p:nvPr/>
        </p:nvGrpSpPr>
        <p:grpSpPr>
          <a:xfrm>
            <a:off x="8261991" y="5173787"/>
            <a:ext cx="788196" cy="788196"/>
            <a:chOff x="718408" y="2370734"/>
            <a:chExt cx="623050" cy="623050"/>
          </a:xfrm>
        </p:grpSpPr>
        <p:sp>
          <p:nvSpPr>
            <p:cNvPr id="52" name="Oval 28"/>
            <p:cNvSpPr/>
            <p:nvPr/>
          </p:nvSpPr>
          <p:spPr>
            <a:xfrm>
              <a:off x="718408" y="2370734"/>
              <a:ext cx="623050" cy="623050"/>
            </a:xfrm>
            <a:prstGeom prst="ellipse">
              <a:avLst/>
            </a:prstGeom>
            <a:solidFill>
              <a:srgbClr val="1AA5BD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"/>
                <a:cs typeface="Times New Roman" panose="02020603050405020304" pitchFamily="18" charset="0"/>
              </a:endParaRPr>
            </a:p>
          </p:txBody>
        </p:sp>
        <p:pic>
          <p:nvPicPr>
            <p:cNvPr id="53" name="Picture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4174" y="2476500"/>
              <a:ext cx="411518" cy="411518"/>
            </a:xfrm>
            <a:prstGeom prst="rect">
              <a:avLst/>
            </a:prstGeom>
          </p:spPr>
        </p:pic>
      </p:grpSp>
      <p:grpSp>
        <p:nvGrpSpPr>
          <p:cNvPr id="54" name="Group 30"/>
          <p:cNvGrpSpPr/>
          <p:nvPr/>
        </p:nvGrpSpPr>
        <p:grpSpPr>
          <a:xfrm>
            <a:off x="3311637" y="5173787"/>
            <a:ext cx="788196" cy="788196"/>
            <a:chOff x="718408" y="4229838"/>
            <a:chExt cx="623050" cy="623050"/>
          </a:xfrm>
        </p:grpSpPr>
        <p:sp>
          <p:nvSpPr>
            <p:cNvPr id="55" name="Oval 31"/>
            <p:cNvSpPr/>
            <p:nvPr/>
          </p:nvSpPr>
          <p:spPr>
            <a:xfrm>
              <a:off x="718408" y="4229838"/>
              <a:ext cx="623050" cy="623050"/>
            </a:xfrm>
            <a:prstGeom prst="ellipse">
              <a:avLst/>
            </a:prstGeom>
            <a:solidFill>
              <a:srgbClr val="00759E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"/>
                <a:cs typeface="Times New Roman" panose="02020603050405020304" pitchFamily="18" charset="0"/>
              </a:endParaRPr>
            </a:p>
          </p:txBody>
        </p:sp>
        <p:pic>
          <p:nvPicPr>
            <p:cNvPr id="56" name="Picture 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6288" y="4419203"/>
              <a:ext cx="467290" cy="244320"/>
            </a:xfrm>
            <a:prstGeom prst="rect">
              <a:avLst/>
            </a:prstGeom>
          </p:spPr>
        </p:pic>
      </p:grpSp>
      <p:sp>
        <p:nvSpPr>
          <p:cNvPr id="57" name="Freeform 33"/>
          <p:cNvSpPr/>
          <p:nvPr/>
        </p:nvSpPr>
        <p:spPr>
          <a:xfrm>
            <a:off x="7422686" y="2253553"/>
            <a:ext cx="871417" cy="257040"/>
          </a:xfrm>
          <a:custGeom>
            <a:avLst/>
            <a:gdLst>
              <a:gd name="connsiteX0" fmla="*/ 2833254 w 2833254"/>
              <a:gd name="connsiteY0" fmla="*/ 0 h 1087582"/>
              <a:gd name="connsiteX1" fmla="*/ 928254 w 2833254"/>
              <a:gd name="connsiteY1" fmla="*/ 0 h 1087582"/>
              <a:gd name="connsiteX2" fmla="*/ 0 w 2833254"/>
              <a:gd name="connsiteY2" fmla="*/ 1087582 h 1087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33254" h="1087582">
                <a:moveTo>
                  <a:pt x="2833254" y="0"/>
                </a:moveTo>
                <a:lnTo>
                  <a:pt x="928254" y="0"/>
                </a:lnTo>
                <a:lnTo>
                  <a:pt x="0" y="1087582"/>
                </a:lnTo>
              </a:path>
            </a:pathLst>
          </a:custGeom>
          <a:noFill/>
          <a:ln w="9525" cap="flat" cmpd="sng" algn="ctr">
            <a:solidFill>
              <a:srgbClr val="51C3C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"/>
              <a:cs typeface="Times New Roman" panose="02020603050405020304" pitchFamily="18" charset="0"/>
            </a:endParaRPr>
          </a:p>
        </p:txBody>
      </p:sp>
      <p:sp>
        <p:nvSpPr>
          <p:cNvPr id="58" name="Rectangle 16"/>
          <p:cNvSpPr/>
          <p:nvPr/>
        </p:nvSpPr>
        <p:spPr>
          <a:xfrm>
            <a:off x="246208" y="1877701"/>
            <a:ext cx="2894350" cy="126578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t" anchorCtr="0"/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Бир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шайлоочу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бир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добуш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биометрикалык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онлайн идентификация).</a:t>
            </a:r>
          </a:p>
        </p:txBody>
      </p:sp>
      <p:grpSp>
        <p:nvGrpSpPr>
          <p:cNvPr id="59" name="Group 24"/>
          <p:cNvGrpSpPr/>
          <p:nvPr/>
        </p:nvGrpSpPr>
        <p:grpSpPr>
          <a:xfrm>
            <a:off x="3016062" y="1938402"/>
            <a:ext cx="788196" cy="788196"/>
            <a:chOff x="718408" y="1484685"/>
            <a:chExt cx="623050" cy="623050"/>
          </a:xfrm>
        </p:grpSpPr>
        <p:sp>
          <p:nvSpPr>
            <p:cNvPr id="60" name="Oval 25"/>
            <p:cNvSpPr/>
            <p:nvPr/>
          </p:nvSpPr>
          <p:spPr>
            <a:xfrm>
              <a:off x="718408" y="1484685"/>
              <a:ext cx="623050" cy="623050"/>
            </a:xfrm>
            <a:prstGeom prst="ellipse">
              <a:avLst/>
            </a:prstGeom>
            <a:solidFill>
              <a:srgbClr val="51C3CA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"/>
                <a:cs typeface="Times New Roman" panose="02020603050405020304" pitchFamily="18" charset="0"/>
              </a:endParaRPr>
            </a:p>
          </p:txBody>
        </p:sp>
        <p:pic>
          <p:nvPicPr>
            <p:cNvPr id="61" name="Picture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6806" y="1641500"/>
              <a:ext cx="366254" cy="309420"/>
            </a:xfrm>
            <a:prstGeom prst="rect">
              <a:avLst/>
            </a:prstGeom>
          </p:spPr>
        </p:pic>
      </p:grpSp>
      <p:sp>
        <p:nvSpPr>
          <p:cNvPr id="62" name="Freeform 34"/>
          <p:cNvSpPr/>
          <p:nvPr/>
        </p:nvSpPr>
        <p:spPr>
          <a:xfrm flipV="1">
            <a:off x="7351317" y="5307586"/>
            <a:ext cx="942786" cy="264763"/>
          </a:xfrm>
          <a:custGeom>
            <a:avLst/>
            <a:gdLst>
              <a:gd name="connsiteX0" fmla="*/ 2833254 w 2833254"/>
              <a:gd name="connsiteY0" fmla="*/ 0 h 1087582"/>
              <a:gd name="connsiteX1" fmla="*/ 928254 w 2833254"/>
              <a:gd name="connsiteY1" fmla="*/ 0 h 1087582"/>
              <a:gd name="connsiteX2" fmla="*/ 0 w 2833254"/>
              <a:gd name="connsiteY2" fmla="*/ 1087582 h 1087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33254" h="1087582">
                <a:moveTo>
                  <a:pt x="2833254" y="0"/>
                </a:moveTo>
                <a:lnTo>
                  <a:pt x="928254" y="0"/>
                </a:lnTo>
                <a:lnTo>
                  <a:pt x="0" y="1087582"/>
                </a:lnTo>
              </a:path>
            </a:pathLst>
          </a:custGeom>
          <a:noFill/>
          <a:ln w="9525" cap="flat" cmpd="sng" algn="ctr">
            <a:solidFill>
              <a:srgbClr val="1AA5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"/>
              <a:cs typeface="Times New Roman" panose="02020603050405020304" pitchFamily="18" charset="0"/>
            </a:endParaRPr>
          </a:p>
        </p:txBody>
      </p:sp>
      <p:sp>
        <p:nvSpPr>
          <p:cNvPr id="63" name="Freeform 35"/>
          <p:cNvSpPr/>
          <p:nvPr/>
        </p:nvSpPr>
        <p:spPr>
          <a:xfrm flipH="1">
            <a:off x="4099842" y="2253553"/>
            <a:ext cx="780222" cy="244060"/>
          </a:xfrm>
          <a:custGeom>
            <a:avLst/>
            <a:gdLst>
              <a:gd name="connsiteX0" fmla="*/ 2833254 w 2833254"/>
              <a:gd name="connsiteY0" fmla="*/ 0 h 1087582"/>
              <a:gd name="connsiteX1" fmla="*/ 928254 w 2833254"/>
              <a:gd name="connsiteY1" fmla="*/ 0 h 1087582"/>
              <a:gd name="connsiteX2" fmla="*/ 0 w 2833254"/>
              <a:gd name="connsiteY2" fmla="*/ 1087582 h 1087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33254" h="1087582">
                <a:moveTo>
                  <a:pt x="2833254" y="0"/>
                </a:moveTo>
                <a:lnTo>
                  <a:pt x="928254" y="0"/>
                </a:lnTo>
                <a:lnTo>
                  <a:pt x="0" y="1087582"/>
                </a:lnTo>
              </a:path>
            </a:pathLst>
          </a:custGeom>
          <a:noFill/>
          <a:ln w="9525" cap="flat" cmpd="sng" algn="ctr">
            <a:solidFill>
              <a:srgbClr val="17649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"/>
              <a:cs typeface="Times New Roman" panose="02020603050405020304" pitchFamily="18" charset="0"/>
            </a:endParaRPr>
          </a:p>
        </p:txBody>
      </p:sp>
      <p:sp>
        <p:nvSpPr>
          <p:cNvPr id="64" name="Freeform 36"/>
          <p:cNvSpPr/>
          <p:nvPr/>
        </p:nvSpPr>
        <p:spPr>
          <a:xfrm flipH="1" flipV="1">
            <a:off x="4099841" y="5307586"/>
            <a:ext cx="829011" cy="264763"/>
          </a:xfrm>
          <a:custGeom>
            <a:avLst/>
            <a:gdLst>
              <a:gd name="connsiteX0" fmla="*/ 2833254 w 2833254"/>
              <a:gd name="connsiteY0" fmla="*/ 0 h 1087582"/>
              <a:gd name="connsiteX1" fmla="*/ 928254 w 2833254"/>
              <a:gd name="connsiteY1" fmla="*/ 0 h 1087582"/>
              <a:gd name="connsiteX2" fmla="*/ 0 w 2833254"/>
              <a:gd name="connsiteY2" fmla="*/ 1087582 h 1087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33254" h="1087582">
                <a:moveTo>
                  <a:pt x="2833254" y="0"/>
                </a:moveTo>
                <a:lnTo>
                  <a:pt x="928254" y="0"/>
                </a:lnTo>
                <a:lnTo>
                  <a:pt x="0" y="1087582"/>
                </a:lnTo>
              </a:path>
            </a:pathLst>
          </a:custGeom>
          <a:noFill/>
          <a:ln w="9525" cap="flat" cmpd="sng" algn="ctr">
            <a:solidFill>
              <a:srgbClr val="0086A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"/>
              <a:cs typeface="Times New Roman" panose="02020603050405020304" pitchFamily="18" charset="0"/>
            </a:endParaRPr>
          </a:p>
        </p:txBody>
      </p:sp>
      <p:pic>
        <p:nvPicPr>
          <p:cNvPr id="65" name="Изображение 6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5311" y="2726598"/>
            <a:ext cx="1250027" cy="1583177"/>
          </a:xfrm>
          <a:prstGeom prst="rect">
            <a:avLst/>
          </a:prstGeom>
        </p:spPr>
      </p:pic>
      <p:sp>
        <p:nvSpPr>
          <p:cNvPr id="67" name="Title 1"/>
          <p:cNvSpPr txBox="1">
            <a:spLocks/>
          </p:cNvSpPr>
          <p:nvPr/>
        </p:nvSpPr>
        <p:spPr>
          <a:xfrm>
            <a:off x="191344" y="279961"/>
            <a:ext cx="12000656" cy="1021821"/>
          </a:xfrm>
          <a:prstGeom prst="roundRect">
            <a:avLst/>
          </a:prstGeom>
          <a:noFill/>
          <a:ln w="38100">
            <a:noFill/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algn="ctr" defTabSz="1219170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800" kern="800" spc="-53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y-KG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 МОДЕЛИ: </a:t>
            </a:r>
          </a:p>
          <a:p>
            <a:r>
              <a:rPr lang="ky-KG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АРТЫКЧЫЛЫКТАРЫ ЖАНА ЖЕТИШКЕНДИКТЕРИ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0082912-5E39-48F6-BDBF-D8F025A37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z="1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fld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12">
            <a:extLst>
              <a:ext uri="{FF2B5EF4-FFF2-40B4-BE49-F238E27FC236}">
                <a16:creationId xmlns:a16="http://schemas.microsoft.com/office/drawing/2014/main" id="{44001CD3-F634-4732-A69A-435B56FDE2FE}"/>
              </a:ext>
            </a:extLst>
          </p:cNvPr>
          <p:cNvSpPr/>
          <p:nvPr/>
        </p:nvSpPr>
        <p:spPr>
          <a:xfrm>
            <a:off x="1084257" y="215225"/>
            <a:ext cx="10775852" cy="936978"/>
          </a:xfrm>
          <a:prstGeom prst="roundRect">
            <a:avLst>
              <a:gd name="adj" fmla="val 10753"/>
            </a:avLst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lIns="18000" tIns="0" rIns="18000" bIns="0" rtlCol="0" anchor="ctr">
            <a:noAutofit/>
          </a:bodyPr>
          <a:lstStyle/>
          <a:p>
            <a:pPr algn="ctr"/>
            <a:r>
              <a:rPr lang="ru-RU" sz="1400" b="1" kern="800" spc="-53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ШАЙЛООЧУЛАРДЫ ОНЛАЙН ИДЕНТИФИКАЦИЯЛОО СИСТЕМАСЫ (</a:t>
            </a:r>
            <a:r>
              <a:rPr lang="ru-RU" sz="1400" b="1" kern="800" spc="-53" dirty="0" err="1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реалдуу</a:t>
            </a:r>
            <a:r>
              <a:rPr lang="ru-RU" sz="1400" b="1" kern="800" spc="-53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1400" b="1" kern="800" spc="-53" dirty="0" err="1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убакытта</a:t>
            </a:r>
            <a:r>
              <a:rPr lang="ru-RU" sz="1400" b="1" kern="800" spc="-53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Скругленный прямоугольник 12">
            <a:extLst>
              <a:ext uri="{FF2B5EF4-FFF2-40B4-BE49-F238E27FC236}">
                <a16:creationId xmlns:a16="http://schemas.microsoft.com/office/drawing/2014/main" id="{27ADBFA2-E816-4547-8C72-DBC1299862EA}"/>
              </a:ext>
            </a:extLst>
          </p:cNvPr>
          <p:cNvSpPr/>
          <p:nvPr/>
        </p:nvSpPr>
        <p:spPr>
          <a:xfrm>
            <a:off x="3774121" y="5784939"/>
            <a:ext cx="5010819" cy="409911"/>
          </a:xfrm>
          <a:prstGeom prst="roundRect">
            <a:avLst>
              <a:gd name="adj" fmla="val 10753"/>
            </a:avLst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lIns="18000" tIns="0" rIns="18000" bIns="0" rtlCol="0" anchor="ctr">
            <a:norm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Бир </a:t>
            </a: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шайлоочу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бир </a:t>
            </a: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добуш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принцибин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камсыз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кылуу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E329D08B-3DA7-4ADC-AE27-3FD0956DC7BE}"/>
              </a:ext>
            </a:extLst>
          </p:cNvPr>
          <p:cNvCxnSpPr/>
          <p:nvPr/>
        </p:nvCxnSpPr>
        <p:spPr>
          <a:xfrm>
            <a:off x="3752357" y="3727821"/>
            <a:ext cx="1173796" cy="0"/>
          </a:xfrm>
          <a:prstGeom prst="line">
            <a:avLst/>
          </a:prstGeom>
          <a:ln w="38100" cmpd="sng">
            <a:solidFill>
              <a:schemeClr val="accent5"/>
            </a:solidFill>
            <a:bevel/>
            <a:tailEnd type="stealth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29F6CCA-48D0-4C50-8D10-0FDB2B6DA26C}"/>
              </a:ext>
            </a:extLst>
          </p:cNvPr>
          <p:cNvSpPr/>
          <p:nvPr/>
        </p:nvSpPr>
        <p:spPr>
          <a:xfrm>
            <a:off x="3464344" y="2990771"/>
            <a:ext cx="1370317" cy="52504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Защищенный канал связи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6463F0EF-B30C-4FE3-8263-1D2AF7212426}"/>
              </a:ext>
            </a:extLst>
          </p:cNvPr>
          <p:cNvCxnSpPr/>
          <p:nvPr/>
        </p:nvCxnSpPr>
        <p:spPr>
          <a:xfrm>
            <a:off x="7405754" y="3727822"/>
            <a:ext cx="1173796" cy="0"/>
          </a:xfrm>
          <a:prstGeom prst="line">
            <a:avLst/>
          </a:prstGeom>
          <a:ln w="38100" cmpd="sng">
            <a:solidFill>
              <a:schemeClr val="accent5"/>
            </a:solidFill>
            <a:bevel/>
            <a:tailEnd type="stealth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450876A-4999-463D-8C46-CECEAA2F5B6F}"/>
              </a:ext>
            </a:extLst>
          </p:cNvPr>
          <p:cNvSpPr/>
          <p:nvPr/>
        </p:nvSpPr>
        <p:spPr>
          <a:xfrm>
            <a:off x="7422572" y="2990771"/>
            <a:ext cx="1173796" cy="52504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Интернет </a:t>
            </a:r>
            <a:r>
              <a:rPr lang="ru-RU" sz="1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тармагы</a:t>
            </a:r>
            <a:endParaRPr lang="ru-RU" sz="1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577AAD9-E29C-4CED-9B62-67B5F43A7BCE}"/>
              </a:ext>
            </a:extLst>
          </p:cNvPr>
          <p:cNvSpPr/>
          <p:nvPr/>
        </p:nvSpPr>
        <p:spPr>
          <a:xfrm>
            <a:off x="5318647" y="1558458"/>
            <a:ext cx="1687332" cy="52504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«Кызмат» ММ  </a:t>
            </a:r>
            <a:r>
              <a:rPr lang="ru-RU" sz="1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Маалымат</a:t>
            </a:r>
            <a:r>
              <a:rPr lang="ru-RU" sz="1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базасы</a:t>
            </a:r>
            <a:r>
              <a:rPr lang="ru-RU" sz="1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C6E2A68-BD6D-4380-832B-9397C912D649}"/>
              </a:ext>
            </a:extLst>
          </p:cNvPr>
          <p:cNvSpPr/>
          <p:nvPr/>
        </p:nvSpPr>
        <p:spPr>
          <a:xfrm>
            <a:off x="8558957" y="1291442"/>
            <a:ext cx="2506975" cy="89145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 </a:t>
            </a:r>
            <a:r>
              <a:rPr lang="ru-RU" sz="1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маалыматтык</a:t>
            </a:r>
            <a:r>
              <a:rPr lang="ru-RU" sz="1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тутумунун</a:t>
            </a:r>
            <a:r>
              <a:rPr lang="ru-RU" sz="1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сайты </a:t>
            </a:r>
            <a:r>
              <a:rPr lang="en-US" sz="1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https://newess.shailoo.gov.kg/</a:t>
            </a:r>
            <a:endParaRPr lang="ru-RU" sz="1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9">
            <a:extLst>
              <a:ext uri="{FF2B5EF4-FFF2-40B4-BE49-F238E27FC236}">
                <a16:creationId xmlns:a16="http://schemas.microsoft.com/office/drawing/2014/main" id="{E4002AD6-1790-4A2A-9785-ED624A91FAD1}"/>
              </a:ext>
            </a:extLst>
          </p:cNvPr>
          <p:cNvSpPr/>
          <p:nvPr/>
        </p:nvSpPr>
        <p:spPr>
          <a:xfrm>
            <a:off x="7687733" y="4293702"/>
            <a:ext cx="3558250" cy="980953"/>
          </a:xfrm>
          <a:prstGeom prst="roundRect">
            <a:avLst>
              <a:gd name="adj" fmla="val 14338"/>
            </a:avLst>
          </a:prstGeom>
          <a:blipFill dpi="0" rotWithShape="1">
            <a:blip r:embed="rId2" cstate="print">
              <a:alphaModFix amt="50000"/>
            </a:blip>
            <a:srcRect/>
            <a:stretch>
              <a:fillRect/>
            </a:stretch>
          </a:blipFill>
          <a:ln w="28575" algn="ctr">
            <a:solidFill>
              <a:schemeClr val="accent1"/>
            </a:solidFill>
            <a:miter lim="800000"/>
            <a:headEnd/>
            <a:tailEnd/>
          </a:ln>
        </p:spPr>
        <p:txBody>
          <a:bodyPr vert="horz" lIns="13500" tIns="0" rIns="13500" bIns="0" rtlCol="0" anchor="ctr">
            <a:normAutofit/>
          </a:bodyPr>
          <a:lstStyle/>
          <a:p>
            <a:pPr algn="ctr">
              <a:buNone/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ШМТ сайты</a:t>
            </a:r>
          </a:p>
          <a:p>
            <a:pPr algn="ctr"/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Шайлоочулардын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катышуусу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боюнча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маалыматтарды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ачык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жана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ыкчам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көрсөтүү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B18826E-40AD-4499-81F0-18C9C4D2D4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6" t="10953" r="18006"/>
          <a:stretch/>
        </p:blipFill>
        <p:spPr>
          <a:xfrm>
            <a:off x="8763775" y="2425072"/>
            <a:ext cx="2170328" cy="1651640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660D8DB-6FFC-4750-B118-1497CEE5DB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933" y="2209598"/>
            <a:ext cx="2229329" cy="204687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1AB6601-0881-443F-97A4-FF668226E0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66" y="6233217"/>
            <a:ext cx="12192000" cy="62478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483BC92-9342-4BA7-959C-5C09422471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5192" y="2150053"/>
            <a:ext cx="1390842" cy="2245654"/>
          </a:xfrm>
          <a:prstGeom prst="rect">
            <a:avLst/>
          </a:prstGeom>
        </p:spPr>
      </p:pic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C3DDA483-7BF8-4DD1-953D-4BDFD29F1A8D}"/>
              </a:ext>
            </a:extLst>
          </p:cNvPr>
          <p:cNvCxnSpPr>
            <a:cxnSpLocks/>
          </p:cNvCxnSpPr>
          <p:nvPr/>
        </p:nvCxnSpPr>
        <p:spPr>
          <a:xfrm flipH="1">
            <a:off x="3774121" y="3908796"/>
            <a:ext cx="1152032" cy="0"/>
          </a:xfrm>
          <a:prstGeom prst="line">
            <a:avLst/>
          </a:prstGeom>
          <a:ln w="38100" cmpd="sng">
            <a:solidFill>
              <a:schemeClr val="accent5"/>
            </a:solidFill>
            <a:bevel/>
            <a:tailEnd type="stealth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16499994-8066-478D-B138-94F5DF1F3B50}"/>
              </a:ext>
            </a:extLst>
          </p:cNvPr>
          <p:cNvSpPr/>
          <p:nvPr/>
        </p:nvSpPr>
        <p:spPr>
          <a:xfrm>
            <a:off x="1897965" y="1534400"/>
            <a:ext cx="1525296" cy="50847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УШК</a:t>
            </a:r>
          </a:p>
        </p:txBody>
      </p:sp>
      <p:sp>
        <p:nvSpPr>
          <p:cNvPr id="33" name="Скругленный прямоугольник 19">
            <a:extLst>
              <a:ext uri="{FF2B5EF4-FFF2-40B4-BE49-F238E27FC236}">
                <a16:creationId xmlns:a16="http://schemas.microsoft.com/office/drawing/2014/main" id="{B425CC5C-6DEE-4E5B-910B-87722F7D1495}"/>
              </a:ext>
            </a:extLst>
          </p:cNvPr>
          <p:cNvSpPr/>
          <p:nvPr/>
        </p:nvSpPr>
        <p:spPr>
          <a:xfrm>
            <a:off x="547667" y="4293701"/>
            <a:ext cx="4639733" cy="1454012"/>
          </a:xfrm>
          <a:prstGeom prst="roundRect">
            <a:avLst>
              <a:gd name="adj" fmla="val 10753"/>
            </a:avLst>
          </a:prstGeom>
          <a:blipFill dpi="0" rotWithShape="1">
            <a:blip r:embed="rId2" cstate="print">
              <a:alphaModFix amt="50000"/>
            </a:blip>
            <a:srcRect/>
            <a:stretch>
              <a:fillRect/>
            </a:stretch>
          </a:blipFill>
          <a:ln w="28575" algn="ctr">
            <a:solidFill>
              <a:schemeClr val="accent1"/>
            </a:solidFill>
            <a:miter lim="800000"/>
            <a:headEnd/>
            <a:tailEnd/>
          </a:ln>
        </p:spPr>
        <p:txBody>
          <a:bodyPr vert="horz" lIns="13500" tIns="0" rIns="13500" bIns="0" rtlCol="0" anchor="ctr">
            <a:noAutofit/>
          </a:bodyPr>
          <a:lstStyle/>
          <a:p>
            <a:pPr algn="just">
              <a:buNone/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УШК– </a:t>
            </a: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участкалык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шайлоо </a:t>
            </a: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комиссиясы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None/>
            </a:pP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Принтери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идентификациялоочу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түзүлүш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(ПИТ) –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шайлоочуларды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текшерүү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жана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идентификациялоо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бюллетендерди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басып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чыгаруу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buNone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Модем –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корголгон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байланыш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каналдары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аркылуу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маалыматтарды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берүү</a:t>
            </a:r>
          </a:p>
        </p:txBody>
      </p:sp>
    </p:spTree>
    <p:extLst>
      <p:ext uri="{BB962C8B-B14F-4D97-AF65-F5344CB8AC3E}">
        <p14:creationId xmlns:p14="http://schemas.microsoft.com/office/powerpoint/2010/main" val="28277186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627C64-0F1D-4B9B-B44C-D397D0593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12">
            <a:extLst>
              <a:ext uri="{FF2B5EF4-FFF2-40B4-BE49-F238E27FC236}">
                <a16:creationId xmlns:a16="http://schemas.microsoft.com/office/drawing/2014/main" id="{F8EC7A13-48D9-4332-8145-50C1A42A641C}"/>
              </a:ext>
            </a:extLst>
          </p:cNvPr>
          <p:cNvSpPr/>
          <p:nvPr/>
        </p:nvSpPr>
        <p:spPr>
          <a:xfrm>
            <a:off x="628227" y="112513"/>
            <a:ext cx="10539306" cy="544766"/>
          </a:xfrm>
          <a:prstGeom prst="roundRect">
            <a:avLst>
              <a:gd name="adj" fmla="val 10753"/>
            </a:avLst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lIns="18000" tIns="0" rIns="18000" bIns="0" rtlCol="0" anchor="ctr">
            <a:noAutofit/>
          </a:bodyPr>
          <a:lstStyle/>
          <a:p>
            <a:pPr algn="ctr"/>
            <a:r>
              <a:rPr lang="ru-RU" sz="2800" b="1" kern="800" spc="-53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ПРИНТЕРИ БАР ИДЕНТИФИКАЦИЯЛООЧУ ТҮЗҮЛҮШ (ПИТ)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3B50007-CF2B-46E5-BB69-AA78A3963D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4154"/>
            <a:ext cx="12192000" cy="62478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A0AF733-D060-4994-A83C-B6BD1D4EE2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607" t="18021" r="19100" b="16595"/>
          <a:stretch/>
        </p:blipFill>
        <p:spPr>
          <a:xfrm>
            <a:off x="852149" y="1272697"/>
            <a:ext cx="2979075" cy="44073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C7BA2FF-F16E-456A-B9EC-1B0F5A4C5A00}"/>
              </a:ext>
            </a:extLst>
          </p:cNvPr>
          <p:cNvSpPr txBox="1"/>
          <p:nvPr/>
        </p:nvSpPr>
        <p:spPr>
          <a:xfrm>
            <a:off x="4297042" y="1156080"/>
            <a:ext cx="7246210" cy="218521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7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Принтери</a:t>
            </a:r>
            <a:r>
              <a:rPr lang="ru-RU" sz="17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sz="17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идентификациялоочу</a:t>
            </a:r>
            <a:r>
              <a:rPr lang="ru-RU" sz="17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түзүлүш</a:t>
            </a:r>
            <a:r>
              <a:rPr lang="ru-RU" sz="17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(ПИТ) </a:t>
            </a:r>
            <a:r>
              <a:rPr lang="ru-RU" sz="17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шайлоочунун</a:t>
            </a:r>
            <a:r>
              <a:rPr lang="ru-RU" sz="17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бетинин </a:t>
            </a:r>
            <a:r>
              <a:rPr lang="ru-RU" sz="17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геометриясы</a:t>
            </a:r>
            <a:r>
              <a:rPr lang="ru-RU" sz="17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манжаларынын</a:t>
            </a:r>
            <a:r>
              <a:rPr lang="ru-RU" sz="17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издери </a:t>
            </a:r>
            <a:r>
              <a:rPr lang="ru-RU" sz="17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боюнча</a:t>
            </a:r>
            <a:r>
              <a:rPr lang="ru-RU" sz="17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идентификацияны</a:t>
            </a:r>
            <a:r>
              <a:rPr lang="ru-RU" sz="17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камсыздайт</a:t>
            </a:r>
            <a:r>
              <a:rPr lang="ru-RU" sz="17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улуттук</a:t>
            </a:r>
            <a:r>
              <a:rPr lang="ru-RU" sz="17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паспорттордун</a:t>
            </a:r>
            <a:r>
              <a:rPr lang="ru-RU" sz="17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бардык</a:t>
            </a:r>
            <a:r>
              <a:rPr lang="ru-RU" sz="17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түрлөрүнөн</a:t>
            </a:r>
            <a:r>
              <a:rPr lang="ru-RU" sz="17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7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анын</a:t>
            </a:r>
            <a:r>
              <a:rPr lang="ru-RU" sz="17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ичинде</a:t>
            </a:r>
            <a:r>
              <a:rPr lang="ru-RU" sz="17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электрондук</a:t>
            </a:r>
            <a:r>
              <a:rPr lang="ru-RU" sz="17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документтен</a:t>
            </a:r>
            <a:r>
              <a:rPr lang="ru-RU" sz="17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7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маалыматтарды</a:t>
            </a:r>
            <a:r>
              <a:rPr lang="ru-RU" sz="17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окуйт</a:t>
            </a:r>
            <a:r>
              <a:rPr lang="ru-RU" sz="17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жана </a:t>
            </a:r>
            <a:r>
              <a:rPr lang="ru-RU" sz="17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идентификацияланган</a:t>
            </a:r>
            <a:r>
              <a:rPr lang="ru-RU" sz="17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шайлоочуларга</a:t>
            </a:r>
            <a:r>
              <a:rPr lang="ru-RU" sz="17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гана</a:t>
            </a:r>
            <a:r>
              <a:rPr lang="ru-RU" sz="17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шайлоо бюллетенин басып </a:t>
            </a:r>
            <a:r>
              <a:rPr lang="ru-RU" sz="17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чыгаруу</a:t>
            </a:r>
            <a:r>
              <a:rPr lang="ru-RU" sz="17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функциясына</a:t>
            </a:r>
            <a:r>
              <a:rPr lang="ru-RU" sz="17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ээ</a:t>
            </a:r>
            <a:r>
              <a:rPr lang="ru-RU" sz="17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7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</a:t>
            </a:r>
            <a:r>
              <a:rPr lang="ru-RU" sz="17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бюллетендерди</a:t>
            </a:r>
            <a:r>
              <a:rPr lang="ru-RU" sz="17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басып </a:t>
            </a:r>
            <a:r>
              <a:rPr lang="ru-RU" sz="17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чыгарууга</a:t>
            </a:r>
            <a:r>
              <a:rPr lang="ru-RU" sz="17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аларды</a:t>
            </a:r>
            <a:r>
              <a:rPr lang="ru-RU" sz="17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шайлоо </a:t>
            </a:r>
            <a:r>
              <a:rPr lang="ru-RU" sz="17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участкаларына</a:t>
            </a:r>
            <a:r>
              <a:rPr lang="ru-RU" sz="17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жеткирүүгө</a:t>
            </a:r>
            <a:r>
              <a:rPr lang="ru-RU" sz="17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кеткен</a:t>
            </a:r>
            <a:r>
              <a:rPr lang="ru-RU" sz="17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каражаттарды</a:t>
            </a:r>
            <a:r>
              <a:rPr lang="ru-RU" sz="17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жана </a:t>
            </a:r>
            <a:r>
              <a:rPr lang="ru-RU" sz="17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ресурстарды</a:t>
            </a:r>
            <a:r>
              <a:rPr lang="ru-RU" sz="17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үнөмдөөгө</a:t>
            </a:r>
            <a:r>
              <a:rPr lang="ru-RU" sz="17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мүмкүндүк</a:t>
            </a:r>
            <a:r>
              <a:rPr lang="ru-RU" sz="17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берет.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6DD789-0C44-4532-A778-9E2373DAC6A9}"/>
              </a:ext>
            </a:extLst>
          </p:cNvPr>
          <p:cNvSpPr txBox="1"/>
          <p:nvPr/>
        </p:nvSpPr>
        <p:spPr>
          <a:xfrm>
            <a:off x="4297041" y="3743339"/>
            <a:ext cx="7246209" cy="61555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defRPr>
                <a:solidFill>
                  <a:srgbClr val="0070C0"/>
                </a:solidFill>
              </a:defRPr>
            </a:lvl1pPr>
          </a:lstStyle>
          <a:p>
            <a:r>
              <a:rPr lang="ru-RU" sz="17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2024-жылдын 17-ноябрында </a:t>
            </a:r>
            <a:r>
              <a:rPr lang="ru-RU" sz="17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өткөн</a:t>
            </a:r>
            <a:r>
              <a:rPr lang="ru-RU" sz="17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Кыргыз </a:t>
            </a:r>
            <a:r>
              <a:rPr lang="ru-RU" sz="17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Республикасынын</a:t>
            </a:r>
            <a:r>
              <a:rPr lang="ru-RU" sz="17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жергиликтүү</a:t>
            </a:r>
            <a:r>
              <a:rPr lang="ru-RU" sz="17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кеңештеринин</a:t>
            </a:r>
            <a:r>
              <a:rPr lang="ru-RU" sz="17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депутаттарын</a:t>
            </a:r>
            <a:r>
              <a:rPr lang="ru-RU" sz="17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шайлоодо</a:t>
            </a:r>
            <a:r>
              <a:rPr lang="ru-RU" sz="17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5700 </a:t>
            </a:r>
            <a:r>
              <a:rPr lang="ru-RU" sz="17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даана</a:t>
            </a:r>
            <a:r>
              <a:rPr lang="ru-RU" sz="17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ПИТ </a:t>
            </a:r>
            <a:r>
              <a:rPr lang="ru-RU" sz="17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пайдаланылды</a:t>
            </a:r>
            <a:r>
              <a:rPr lang="ru-RU" sz="17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7FC0C0-186E-4CC1-B648-7C3F6D2A9ADD}"/>
              </a:ext>
            </a:extLst>
          </p:cNvPr>
          <p:cNvSpPr txBox="1"/>
          <p:nvPr/>
        </p:nvSpPr>
        <p:spPr>
          <a:xfrm>
            <a:off x="4297042" y="4811729"/>
            <a:ext cx="7246208" cy="113877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defRPr>
                <a:solidFill>
                  <a:srgbClr val="0070C0"/>
                </a:solidFill>
              </a:defRPr>
            </a:lvl1pPr>
          </a:lstStyle>
          <a:p>
            <a:r>
              <a:rPr lang="ru-RU" sz="17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Буга </a:t>
            </a:r>
            <a:r>
              <a:rPr lang="ru-RU" sz="17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чейин</a:t>
            </a:r>
            <a:r>
              <a:rPr lang="ru-RU" sz="17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республикалык</a:t>
            </a:r>
            <a:r>
              <a:rPr lang="ru-RU" sz="17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масштабдагы</a:t>
            </a:r>
            <a:r>
              <a:rPr lang="ru-RU" sz="17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шайлоону</a:t>
            </a:r>
            <a:r>
              <a:rPr lang="ru-RU" sz="17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өткөрүү</a:t>
            </a:r>
            <a:r>
              <a:rPr lang="ru-RU" sz="17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үчүн</a:t>
            </a:r>
            <a:r>
              <a:rPr lang="ru-RU" sz="17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17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17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миллионго</a:t>
            </a:r>
            <a:r>
              <a:rPr lang="ru-RU" sz="17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жакын</a:t>
            </a:r>
            <a:r>
              <a:rPr lang="ru-RU" sz="17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бюллетень басып </a:t>
            </a:r>
            <a:r>
              <a:rPr lang="ru-RU" sz="17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чыгаруу</a:t>
            </a:r>
            <a:r>
              <a:rPr lang="ru-RU" sz="17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талап</a:t>
            </a:r>
            <a:r>
              <a:rPr lang="ru-RU" sz="17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кылынган</a:t>
            </a:r>
            <a:r>
              <a:rPr lang="ru-RU" sz="17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7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Ошондой</a:t>
            </a:r>
            <a:r>
              <a:rPr lang="ru-RU" sz="17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эле </a:t>
            </a:r>
            <a:r>
              <a:rPr lang="ru-RU" sz="17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</a:t>
            </a:r>
            <a:r>
              <a:rPr lang="ru-RU" sz="17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бюллетендерди</a:t>
            </a:r>
            <a:r>
              <a:rPr lang="ru-RU" sz="17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АШКга</a:t>
            </a:r>
            <a:r>
              <a:rPr lang="ru-RU" sz="17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жеткирүү</a:t>
            </a:r>
            <a:r>
              <a:rPr lang="ru-RU" sz="17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талап</a:t>
            </a:r>
            <a:r>
              <a:rPr lang="ru-RU" sz="17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кылынган</a:t>
            </a:r>
            <a:r>
              <a:rPr lang="ru-RU" sz="17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</a:t>
            </a:r>
            <a:r>
              <a:rPr lang="ru-RU" sz="17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дагы</a:t>
            </a:r>
            <a:r>
              <a:rPr lang="ru-RU" sz="17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кошумча</a:t>
            </a:r>
            <a:r>
              <a:rPr lang="ru-RU" sz="17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чыгымдарды</a:t>
            </a:r>
            <a:r>
              <a:rPr lang="ru-RU" sz="17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талап</a:t>
            </a:r>
            <a:r>
              <a:rPr lang="ru-RU" sz="17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кылган</a:t>
            </a:r>
            <a:r>
              <a:rPr lang="ru-RU" sz="17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62375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12">
            <a:extLst>
              <a:ext uri="{FF2B5EF4-FFF2-40B4-BE49-F238E27FC236}">
                <a16:creationId xmlns:a16="http://schemas.microsoft.com/office/drawing/2014/main" id="{B69A4E56-D1CB-434F-8C80-6AA2361ACC64}"/>
              </a:ext>
            </a:extLst>
          </p:cNvPr>
          <p:cNvSpPr/>
          <p:nvPr/>
        </p:nvSpPr>
        <p:spPr>
          <a:xfrm>
            <a:off x="1158615" y="163583"/>
            <a:ext cx="10566660" cy="575283"/>
          </a:xfrm>
          <a:prstGeom prst="roundRect">
            <a:avLst>
              <a:gd name="adj" fmla="val 10753"/>
            </a:avLst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lIns="18000" tIns="0" rIns="18000" bIns="0" rtlCol="0" anchor="ctr">
            <a:noAutofit/>
          </a:bodyPr>
          <a:lstStyle/>
          <a:p>
            <a:pPr algn="ctr"/>
            <a:r>
              <a:rPr lang="ru-RU" sz="2800" b="1" kern="800" spc="-53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Шайлоочунун</a:t>
            </a:r>
            <a:r>
              <a:rPr lang="ru-RU" sz="2800" b="1" kern="800" spc="-53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800" b="1" kern="800" spc="-53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идентификациялык</a:t>
            </a:r>
            <a:r>
              <a:rPr lang="ru-RU" sz="2800" b="1" kern="800" spc="-53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800" b="1" kern="800" spc="-53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чеги</a:t>
            </a:r>
            <a:r>
              <a:rPr lang="ru-RU" sz="2800" b="1" kern="800" spc="-53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жана шайлоо бюллетени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2166186-3910-4AE0-91F6-412E0FE4A6D5}"/>
              </a:ext>
            </a:extLst>
          </p:cNvPr>
          <p:cNvSpPr/>
          <p:nvPr/>
        </p:nvSpPr>
        <p:spPr>
          <a:xfrm>
            <a:off x="156559" y="1007533"/>
            <a:ext cx="2984918" cy="4842933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/>
          <a:p>
            <a:pPr algn="just"/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Шайлоочунун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биометрикалык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идентификациядан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өткөндүгү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жөнүндө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чекте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төмөнкү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маалыматтар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камтылат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ky-KG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ky-KG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өтүү күнү жана убактысы; </a:t>
            </a:r>
          </a:p>
          <a:p>
            <a:pPr marL="285750" indent="-285750" algn="just">
              <a:buFontTx/>
              <a:buChar char="-"/>
            </a:pPr>
            <a:r>
              <a:rPr lang="ru-RU" sz="1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чекти</a:t>
            </a:r>
            <a:r>
              <a:rPr lang="ru-RU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басып </a:t>
            </a:r>
            <a:r>
              <a:rPr lang="ru-RU" sz="1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чыгаруудагы</a:t>
            </a:r>
            <a:r>
              <a:rPr lang="ru-RU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катар </a:t>
            </a:r>
            <a:r>
              <a:rPr lang="ru-RU" sz="1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номери</a:t>
            </a:r>
            <a:r>
              <a:rPr lang="ky-KG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ky-KG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идентификациядан өткөн шайлоо участкасынын №;</a:t>
            </a:r>
          </a:p>
          <a:p>
            <a:pPr marL="285750" indent="-285750" algn="just">
              <a:buFontTx/>
              <a:buChar char="-"/>
            </a:pPr>
            <a:r>
              <a:rPr lang="ky-KG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шайлоочунун жеке идентификациялык номери;</a:t>
            </a:r>
          </a:p>
          <a:p>
            <a:pPr marL="285750" indent="-285750" algn="just">
              <a:buFontTx/>
              <a:buChar char="-"/>
            </a:pPr>
            <a:r>
              <a:rPr lang="ky-KG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шайлоочунун аты-жөнү;</a:t>
            </a:r>
          </a:p>
          <a:p>
            <a:pPr marL="285750" indent="-285750" algn="just">
              <a:buFontTx/>
              <a:buChar char="-"/>
            </a:pPr>
            <a:r>
              <a:rPr lang="ky-KG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катталган шайлоо участкасынын номери;</a:t>
            </a:r>
            <a:endParaRPr lang="ru-RU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 </a:t>
            </a:r>
            <a:r>
              <a:rPr lang="ru-RU" sz="1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участкасындагы</a:t>
            </a:r>
            <a:r>
              <a:rPr lang="ru-RU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каттоодон</a:t>
            </a:r>
            <a:r>
              <a:rPr lang="ru-RU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өткөн</a:t>
            </a:r>
            <a:r>
              <a:rPr lang="ru-RU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шайлоочулардын</a:t>
            </a:r>
            <a:r>
              <a:rPr lang="ru-RU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тизмесиндеги</a:t>
            </a:r>
            <a:r>
              <a:rPr lang="ru-RU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катар </a:t>
            </a:r>
            <a:r>
              <a:rPr lang="ru-RU" sz="1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номери</a:t>
            </a:r>
            <a:r>
              <a:rPr lang="ky-KG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2166186-3910-4AE0-91F6-412E0FE4A6D5}"/>
              </a:ext>
            </a:extLst>
          </p:cNvPr>
          <p:cNvSpPr/>
          <p:nvPr/>
        </p:nvSpPr>
        <p:spPr>
          <a:xfrm>
            <a:off x="713608" y="6111999"/>
            <a:ext cx="9911769" cy="51404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Идентификациядан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ийгиликтүү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өткөндөн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кийин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шайлоочунун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биометрикалык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идентификациядан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өткөндүгү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тууралуу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чек жана шайлоо бюллетени </a:t>
            </a:r>
            <a:r>
              <a:rPr lang="ru-RU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басылып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чыгарылат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ky-KG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2166186-3910-4AE0-91F6-412E0FE4A6D5}"/>
              </a:ext>
            </a:extLst>
          </p:cNvPr>
          <p:cNvSpPr/>
          <p:nvPr/>
        </p:nvSpPr>
        <p:spPr>
          <a:xfrm>
            <a:off x="9502684" y="1840257"/>
            <a:ext cx="2452249" cy="2963032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/>
          <a:p>
            <a:pPr algn="just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 бюллетени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төмөнкү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маалыматтарды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камтыйт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ru-RU" sz="1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шайлоонун</a:t>
            </a:r>
            <a:r>
              <a:rPr lang="ru-RU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аталышы</a:t>
            </a:r>
            <a:r>
              <a:rPr lang="ru-RU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600" i="1" noProof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 бюллетенин </a:t>
            </a:r>
            <a:r>
              <a:rPr lang="ru-RU" sz="1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толтуруу</a:t>
            </a:r>
            <a:r>
              <a:rPr lang="ru-RU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тартиби</a:t>
            </a:r>
            <a:r>
              <a:rPr lang="ru-RU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i="1" noProof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талапкерлердин</a:t>
            </a:r>
            <a:r>
              <a:rPr lang="ru-RU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тизмеси</a:t>
            </a:r>
            <a:r>
              <a:rPr lang="ru-RU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ru-RU" sz="1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бюллетендин</a:t>
            </a:r>
            <a:r>
              <a:rPr lang="ru-RU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QR-коду.</a:t>
            </a:r>
            <a:endParaRPr lang="ru-RU" sz="1600" i="1" noProof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E9F6D7-31E6-4739-A603-4E3342D2A3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300"/>
          <a:stretch/>
        </p:blipFill>
        <p:spPr>
          <a:xfrm>
            <a:off x="6850394" y="812103"/>
            <a:ext cx="2327858" cy="523379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8CA4F5A8-339F-4629-AFD3-9F276BFE00E7}"/>
              </a:ext>
            </a:extLst>
          </p:cNvPr>
          <p:cNvGrpSpPr/>
          <p:nvPr/>
        </p:nvGrpSpPr>
        <p:grpSpPr>
          <a:xfrm>
            <a:off x="3518673" y="1579879"/>
            <a:ext cx="2577328" cy="3123232"/>
            <a:chOff x="3537311" y="1523999"/>
            <a:chExt cx="2558690" cy="3179112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D386CBCF-E650-4A7F-A732-8739E8553B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7337" t="22917" b="39583"/>
            <a:stretch/>
          </p:blipFill>
          <p:spPr>
            <a:xfrm>
              <a:off x="3537311" y="1523999"/>
              <a:ext cx="2558690" cy="3179112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35C0F60D-428C-49A8-A232-E616944FA706}"/>
                </a:ext>
              </a:extLst>
            </p:cNvPr>
            <p:cNvSpPr/>
            <p:nvPr/>
          </p:nvSpPr>
          <p:spPr>
            <a:xfrm>
              <a:off x="4629150" y="2981325"/>
              <a:ext cx="1123950" cy="14287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KG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67643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3931819" y="4262041"/>
            <a:ext cx="1173796" cy="0"/>
          </a:xfrm>
          <a:prstGeom prst="line">
            <a:avLst/>
          </a:prstGeom>
          <a:ln w="38100" cmpd="sng">
            <a:solidFill>
              <a:schemeClr val="accent5"/>
            </a:solidFill>
            <a:bevel/>
            <a:tailEnd type="stealth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3844352" y="3524991"/>
            <a:ext cx="1169771" cy="52504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Корголгон</a:t>
            </a:r>
            <a:r>
              <a:rPr lang="ru-RU" sz="9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байланыш</a:t>
            </a:r>
            <a:r>
              <a:rPr lang="ru-RU" sz="9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каналы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7585216" y="4262042"/>
            <a:ext cx="1173796" cy="0"/>
          </a:xfrm>
          <a:prstGeom prst="line">
            <a:avLst/>
          </a:prstGeom>
          <a:ln w="38100" cmpd="sng">
            <a:solidFill>
              <a:schemeClr val="accent5"/>
            </a:solidFill>
            <a:bevel/>
            <a:tailEnd type="stealth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7602034" y="3524991"/>
            <a:ext cx="1173796" cy="52504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</a:t>
            </a:r>
            <a:r>
              <a:rPr lang="ru-RU" sz="9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тармагы</a:t>
            </a:r>
            <a:endParaRPr lang="ru-RU" sz="9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842884" y="2171300"/>
            <a:ext cx="1525296" cy="50847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УШК</a:t>
            </a:r>
            <a:endParaRPr lang="ru-RU" sz="9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498109" y="2180356"/>
            <a:ext cx="1687332" cy="52504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Борбордук</a:t>
            </a:r>
            <a:r>
              <a:rPr lang="ru-RU" sz="1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БШК</a:t>
            </a:r>
            <a:endParaRPr lang="ru-RU" sz="9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148054" y="2180353"/>
            <a:ext cx="1760694" cy="53676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88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Шайлоонун</a:t>
            </a:r>
            <a:r>
              <a:rPr lang="ru-RU" sz="788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88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маалыматтык</a:t>
            </a:r>
            <a:r>
              <a:rPr lang="ru-RU" sz="788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88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тутумунун</a:t>
            </a:r>
            <a:r>
              <a:rPr lang="ru-RU" sz="788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сайты </a:t>
            </a:r>
            <a:r>
              <a:rPr lang="en-US" sz="788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https://newess.shailoo.gov.kg/</a:t>
            </a:r>
            <a:endParaRPr lang="ru-RU" sz="788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19">
            <a:extLst>
              <a:ext uri="{FF2B5EF4-FFF2-40B4-BE49-F238E27FC236}">
                <a16:creationId xmlns:a16="http://schemas.microsoft.com/office/drawing/2014/main" id="{0B44401F-2B8D-45F7-A6A5-FAB0E2942CE5}"/>
              </a:ext>
            </a:extLst>
          </p:cNvPr>
          <p:cNvSpPr/>
          <p:nvPr/>
        </p:nvSpPr>
        <p:spPr>
          <a:xfrm>
            <a:off x="1286659" y="897860"/>
            <a:ext cx="10138786" cy="1077378"/>
          </a:xfrm>
          <a:prstGeom prst="roundRect">
            <a:avLst>
              <a:gd name="adj" fmla="val 10753"/>
            </a:avLst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  <a:ln w="9525" algn="ctr">
            <a:solidFill>
              <a:srgbClr val="94B8DC"/>
            </a:solidFill>
            <a:miter lim="800000"/>
            <a:headEnd/>
            <a:tailEnd/>
          </a:ln>
        </p:spPr>
        <p:txBody>
          <a:bodyPr vert="horz" lIns="13500" tIns="0" rIns="13500" bIns="0" rtlCol="0" anchor="ctr">
            <a:no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ШМТ Кыргыз </a:t>
            </a:r>
            <a:r>
              <a:rPr lang="ru-RU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Республикасынын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шайлоолорунда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жана </a:t>
            </a:r>
            <a:r>
              <a:rPr lang="ru-RU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референдумда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добуш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берүүнүн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жүрүшү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жана </a:t>
            </a:r>
            <a:r>
              <a:rPr lang="ru-RU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жыйынтыктары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жөнүндө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маалыматтарды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топтоо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жана </a:t>
            </a:r>
            <a:r>
              <a:rPr lang="ru-RU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чагылдыруу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үчүн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арналган</a:t>
            </a:r>
            <a:r>
              <a:rPr lang="ky-KG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9">
            <a:extLst>
              <a:ext uri="{FF2B5EF4-FFF2-40B4-BE49-F238E27FC236}">
                <a16:creationId xmlns:a16="http://schemas.microsoft.com/office/drawing/2014/main" id="{C7A3E2EA-103B-473B-B9E3-9A1844127A2C}"/>
              </a:ext>
            </a:extLst>
          </p:cNvPr>
          <p:cNvSpPr/>
          <p:nvPr/>
        </p:nvSpPr>
        <p:spPr>
          <a:xfrm>
            <a:off x="864151" y="4834018"/>
            <a:ext cx="3142774" cy="980953"/>
          </a:xfrm>
          <a:prstGeom prst="roundRect">
            <a:avLst>
              <a:gd name="adj" fmla="val 10753"/>
            </a:avLst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  <a:ln w="28575" algn="ctr">
            <a:solidFill>
              <a:schemeClr val="accent1"/>
            </a:solidFill>
            <a:miter lim="800000"/>
            <a:headEnd/>
            <a:tailEnd/>
          </a:ln>
        </p:spPr>
        <p:txBody>
          <a:bodyPr vert="horz" lIns="13500" tIns="0" rIns="13500" bIns="0" rtlCol="0" anchor="ctr">
            <a:normAutofit/>
          </a:bodyPr>
          <a:lstStyle/>
          <a:p>
            <a:pPr algn="just">
              <a:buNone/>
            </a:pPr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УШК – </a:t>
            </a:r>
            <a:r>
              <a:rPr lang="ru-RU" sz="1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участкалык</a:t>
            </a:r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шайлоо </a:t>
            </a:r>
            <a:r>
              <a:rPr lang="ru-RU" sz="1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комиссиясы</a:t>
            </a:r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1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Автоматтык</a:t>
            </a:r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эсептөөчү</a:t>
            </a:r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урна (АЭУ) – шайлоо </a:t>
            </a:r>
            <a:r>
              <a:rPr lang="ru-RU" sz="1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бюллетендерин</a:t>
            </a:r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кабыл</a:t>
            </a:r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алуу</a:t>
            </a:r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жана </a:t>
            </a:r>
            <a:r>
              <a:rPr lang="ru-RU" sz="1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эсептөө</a:t>
            </a:r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buNone/>
            </a:pPr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Модем – </a:t>
            </a:r>
            <a:r>
              <a:rPr lang="ru-RU" sz="1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добуш</a:t>
            </a:r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берүү </a:t>
            </a:r>
            <a:r>
              <a:rPr lang="ru-RU" sz="1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аяктагандан</a:t>
            </a:r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кийин</a:t>
            </a:r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маалыматтарды</a:t>
            </a:r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БШК </a:t>
            </a:r>
            <a:r>
              <a:rPr lang="ru-RU" sz="1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серверине</a:t>
            </a:r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өткөрүү</a:t>
            </a:r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8" name="Скругленный прямоугольник 19">
            <a:extLst>
              <a:ext uri="{FF2B5EF4-FFF2-40B4-BE49-F238E27FC236}">
                <a16:creationId xmlns:a16="http://schemas.microsoft.com/office/drawing/2014/main" id="{5B3C5FC9-F1EE-4E84-8544-41F3A40B2A0A}"/>
              </a:ext>
            </a:extLst>
          </p:cNvPr>
          <p:cNvSpPr/>
          <p:nvPr/>
        </p:nvSpPr>
        <p:spPr>
          <a:xfrm>
            <a:off x="4972686" y="4827922"/>
            <a:ext cx="2830090" cy="980953"/>
          </a:xfrm>
          <a:prstGeom prst="roundRect">
            <a:avLst>
              <a:gd name="adj" fmla="val 10753"/>
            </a:avLst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  <a:ln w="28575" algn="ctr">
            <a:solidFill>
              <a:schemeClr val="accent1"/>
            </a:solidFill>
            <a:miter lim="800000"/>
            <a:headEnd/>
            <a:tailEnd/>
          </a:ln>
        </p:spPr>
        <p:txBody>
          <a:bodyPr vert="horz" lIns="13500" tIns="0" rIns="13500" bIns="0" rtlCol="0" anchor="ctr">
            <a:normAutofit/>
          </a:bodyPr>
          <a:lstStyle/>
          <a:p>
            <a:pPr algn="ctr">
              <a:buNone/>
            </a:pPr>
            <a:r>
              <a:rPr lang="ru-RU" sz="1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Негизги</a:t>
            </a:r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жана </a:t>
            </a:r>
            <a:r>
              <a:rPr lang="ru-RU" sz="1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резервдик</a:t>
            </a:r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байланыш</a:t>
            </a:r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каналдары</a:t>
            </a:r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sz="1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сервердик</a:t>
            </a:r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жана </a:t>
            </a:r>
            <a:r>
              <a:rPr lang="ru-RU" sz="1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тармактык</a:t>
            </a:r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жабдуулар</a:t>
            </a:r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АЭУдан</a:t>
            </a:r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алынган</a:t>
            </a:r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маалыматтар</a:t>
            </a:r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топтомунун</a:t>
            </a:r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программалык</a:t>
            </a:r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камсыздоосу</a:t>
            </a:r>
            <a:endParaRPr lang="ru-RU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кругленный прямоугольник 19">
            <a:extLst>
              <a:ext uri="{FF2B5EF4-FFF2-40B4-BE49-F238E27FC236}">
                <a16:creationId xmlns:a16="http://schemas.microsoft.com/office/drawing/2014/main" id="{33809436-1A0B-4FF1-9D4E-5053534F7E5B}"/>
              </a:ext>
            </a:extLst>
          </p:cNvPr>
          <p:cNvSpPr/>
          <p:nvPr/>
        </p:nvSpPr>
        <p:spPr>
          <a:xfrm>
            <a:off x="8768537" y="4827922"/>
            <a:ext cx="2656908" cy="980953"/>
          </a:xfrm>
          <a:prstGeom prst="roundRect">
            <a:avLst>
              <a:gd name="adj" fmla="val 10753"/>
            </a:avLst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  <a:ln w="28575" algn="ctr">
            <a:solidFill>
              <a:schemeClr val="accent1"/>
            </a:solidFill>
            <a:miter lim="800000"/>
            <a:headEnd/>
            <a:tailEnd/>
          </a:ln>
        </p:spPr>
        <p:txBody>
          <a:bodyPr vert="horz" lIns="13500" tIns="0" rIns="13500" bIns="0" rtlCol="0" anchor="ctr">
            <a:normAutofit/>
          </a:bodyPr>
          <a:lstStyle/>
          <a:p>
            <a:pPr algn="ctr">
              <a:buNone/>
            </a:pPr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ШМТ Сайты</a:t>
            </a:r>
          </a:p>
          <a:p>
            <a:pPr algn="ctr">
              <a:buNone/>
            </a:pPr>
            <a:r>
              <a:rPr lang="ru-RU" sz="1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Добуш</a:t>
            </a:r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берүүнүн</a:t>
            </a:r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жыйынтыктарын</a:t>
            </a:r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жалпыга</a:t>
            </a:r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маалымдоо</a:t>
            </a:r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үчүн</a:t>
            </a:r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ачык</a:t>
            </a:r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жана </a:t>
            </a:r>
            <a:r>
              <a:rPr lang="ru-RU" sz="1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ыкчам</a:t>
            </a:r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чагылдыруу</a:t>
            </a:r>
            <a:endParaRPr lang="ru-RU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6" t="10953" r="18006"/>
          <a:stretch/>
        </p:blipFill>
        <p:spPr>
          <a:xfrm>
            <a:off x="8943237" y="2959292"/>
            <a:ext cx="2170328" cy="1651640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</p:pic>
      <p:sp>
        <p:nvSpPr>
          <p:cNvPr id="30" name="Скругленный прямоугольник 12">
            <a:extLst>
              <a:ext uri="{FF2B5EF4-FFF2-40B4-BE49-F238E27FC236}">
                <a16:creationId xmlns:a16="http://schemas.microsoft.com/office/drawing/2014/main" id="{FFDD479B-1D25-4FC2-B993-623BCA4A4F5C}"/>
              </a:ext>
            </a:extLst>
          </p:cNvPr>
          <p:cNvSpPr/>
          <p:nvPr/>
        </p:nvSpPr>
        <p:spPr>
          <a:xfrm>
            <a:off x="0" y="70941"/>
            <a:ext cx="12192000" cy="730452"/>
          </a:xfrm>
          <a:prstGeom prst="roundRect">
            <a:avLst>
              <a:gd name="adj" fmla="val 10753"/>
            </a:avLst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lIns="18000" tIns="0" rIns="18000" bIns="0" rtlCol="0" anchor="ctr">
            <a:normAutofit/>
          </a:bodyPr>
          <a:lstStyle/>
          <a:p>
            <a:pPr algn="ctr"/>
            <a:r>
              <a:rPr lang="ky-KG" sz="3200" b="1" kern="800" spc="-53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ШАЙЛООНУН МААЛЫМАТТЫК ТУТУМУ (ШМТ)</a:t>
            </a:r>
            <a:endParaRPr lang="ru-RU" sz="3200" b="1" kern="800" spc="-53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1" name="Скругленный прямоугольник 12">
            <a:extLst>
              <a:ext uri="{FF2B5EF4-FFF2-40B4-BE49-F238E27FC236}">
                <a16:creationId xmlns:a16="http://schemas.microsoft.com/office/drawing/2014/main" id="{FFDD479B-1D25-4FC2-B993-623BCA4A4F5C}"/>
              </a:ext>
            </a:extLst>
          </p:cNvPr>
          <p:cNvSpPr/>
          <p:nvPr/>
        </p:nvSpPr>
        <p:spPr>
          <a:xfrm>
            <a:off x="0" y="5983519"/>
            <a:ext cx="12192000" cy="409911"/>
          </a:xfrm>
          <a:prstGeom prst="roundRect">
            <a:avLst>
              <a:gd name="adj" fmla="val 10753"/>
            </a:avLst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lIns="18000" tIns="0" rIns="18000" bIns="0" rtlCol="0" anchor="ctr">
            <a:normAutofit fontScale="70000" lnSpcReduction="20000"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ДОБУШ БЕРҮҮНҮН ЖЫЙЫНТЫКТАРЫНЫН АНЫКТЫГЫ ЖАНА АЧЫК-АЙКЫНДУУЛУГУ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B86AA8DC-0794-4923-BEC5-DC6D4A7E22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0462"/>
            <a:ext cx="12192000" cy="624783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395" y="2743818"/>
            <a:ext cx="2229329" cy="20468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74" y="3453664"/>
            <a:ext cx="664401" cy="109436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930" y="3330765"/>
            <a:ext cx="738291" cy="1216074"/>
          </a:xfrm>
          <a:prstGeom prst="rect">
            <a:avLst/>
          </a:prstGeom>
        </p:spPr>
      </p:pic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90C7F810-2A9C-488A-8866-050F0BFB7706}"/>
              </a:ext>
            </a:extLst>
          </p:cNvPr>
          <p:cNvCxnSpPr/>
          <p:nvPr/>
        </p:nvCxnSpPr>
        <p:spPr>
          <a:xfrm>
            <a:off x="2416285" y="3906441"/>
            <a:ext cx="1173796" cy="0"/>
          </a:xfrm>
          <a:prstGeom prst="line">
            <a:avLst/>
          </a:prstGeom>
          <a:ln w="38100" cmpd="sng">
            <a:solidFill>
              <a:schemeClr val="accent5"/>
            </a:solidFill>
            <a:bevel/>
            <a:tailEnd type="stealth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55445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Скругленный прямоугольник 12">
            <a:extLst>
              <a:ext uri="{FF2B5EF4-FFF2-40B4-BE49-F238E27FC236}">
                <a16:creationId xmlns:a16="http://schemas.microsoft.com/office/drawing/2014/main" id="{FFDD479B-1D25-4FC2-B993-623BCA4A4F5C}"/>
              </a:ext>
            </a:extLst>
          </p:cNvPr>
          <p:cNvSpPr/>
          <p:nvPr/>
        </p:nvSpPr>
        <p:spPr>
          <a:xfrm>
            <a:off x="1069456" y="218895"/>
            <a:ext cx="11122544" cy="718373"/>
          </a:xfrm>
          <a:prstGeom prst="roundRect">
            <a:avLst>
              <a:gd name="adj" fmla="val 10753"/>
            </a:avLst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lIns="13500" tIns="0" rIns="13500" bIns="0" rtlCol="0" anchor="ctr">
            <a:normAutofit fontScale="62500" lnSpcReduction="20000"/>
          </a:bodyPr>
          <a:lstStyle/>
          <a:p>
            <a:r>
              <a:rPr lang="ky-KG" sz="4600" b="1" kern="800" spc="-53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АЭУдагы маалыматтарды БШКнын борбордук серверине өткөрүү</a:t>
            </a:r>
            <a:endParaRPr lang="ru-RU" sz="4600" b="1" kern="800" spc="-53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r>
              <a:rPr lang="ky-KG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ky-K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20:00дөн кийин АЭУ модемге кошулат</a:t>
            </a:r>
            <a:r>
              <a:rPr lang="ky-KG" sz="1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4CF636-3D84-44AE-9100-8D85C61C4F5B}"/>
              </a:ext>
            </a:extLst>
          </p:cNvPr>
          <p:cNvSpPr txBox="1"/>
          <p:nvPr/>
        </p:nvSpPr>
        <p:spPr>
          <a:xfrm>
            <a:off x="259717" y="5264969"/>
            <a:ext cx="11672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y-KG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ky-K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Добуш берүү аяктагандан кийин, добуш берүүнүн алдын ала жыйынтыктары автоматтык түрдө шифрленген түрдө АЭУдан БШКнын борбордук серверине корголгон байланыш каналдары аркылуу берилип, ШМТ сайтында дароо жарыяланат.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3BB77B6-DD06-42D2-8C9E-C96E395784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0462"/>
            <a:ext cx="12192000" cy="62478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" r="-3775"/>
          <a:stretch/>
        </p:blipFill>
        <p:spPr>
          <a:xfrm>
            <a:off x="2220093" y="1133695"/>
            <a:ext cx="8003930" cy="4035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1CA38CC-1BBC-42EF-83EF-BB29E020A9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5332" y="4619275"/>
            <a:ext cx="200053" cy="3715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DC41E43-5B13-4091-92D7-BED23C4256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7274" y="958570"/>
            <a:ext cx="200053" cy="37152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8D5CE49-FC06-48C3-8131-E82E82ACFB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2551" y="2518247"/>
            <a:ext cx="200053" cy="37152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A3C67AF-FA5B-49A8-8A12-ED377522F9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4182" y="3402919"/>
            <a:ext cx="200053" cy="37152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F189427-5E8A-4D79-960B-43C0F191F5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3970" y="1158869"/>
            <a:ext cx="200053" cy="37152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3C67CC1-BA90-4611-AE37-56AB17E183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1887" y="3844539"/>
            <a:ext cx="200053" cy="37152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D55ACE1-227F-456C-97C8-2320E32AC0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7602" y="4531459"/>
            <a:ext cx="200053" cy="37152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CB35A45-741B-4150-872A-46CD975BB2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233" y="3706055"/>
            <a:ext cx="200053" cy="37152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53D8EDF-2687-43D0-8E8E-8B7AD88207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1459" y="2284440"/>
            <a:ext cx="200053" cy="37152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4BBC8CE-F46E-4FEF-BDB9-2FD63D3E78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732" y="1636839"/>
            <a:ext cx="200053" cy="37152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59BCB8E-92AC-4779-A6D3-A377654E58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50501" y="1211435"/>
            <a:ext cx="200053" cy="37152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DF57735-A87D-4B4A-B717-7962F6F8E3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4376" y="3312463"/>
            <a:ext cx="251433" cy="371527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8F991D5-B509-4FD7-8F01-19D65F1C041B}"/>
              </a:ext>
            </a:extLst>
          </p:cNvPr>
          <p:cNvCxnSpPr/>
          <p:nvPr/>
        </p:nvCxnSpPr>
        <p:spPr>
          <a:xfrm>
            <a:off x="1069456" y="1822602"/>
            <a:ext cx="424996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6FCAFE12-EC66-4E41-A862-42D11F675358}"/>
              </a:ext>
            </a:extLst>
          </p:cNvPr>
          <p:cNvCxnSpPr>
            <a:cxnSpLocks/>
          </p:cNvCxnSpPr>
          <p:nvPr/>
        </p:nvCxnSpPr>
        <p:spPr>
          <a:xfrm flipV="1">
            <a:off x="1793066" y="1822602"/>
            <a:ext cx="3454795" cy="64760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C34FD65F-E108-4279-941D-C50FCBE1EDC4}"/>
              </a:ext>
            </a:extLst>
          </p:cNvPr>
          <p:cNvCxnSpPr>
            <a:cxnSpLocks/>
          </p:cNvCxnSpPr>
          <p:nvPr/>
        </p:nvCxnSpPr>
        <p:spPr>
          <a:xfrm flipV="1">
            <a:off x="1069456" y="1782550"/>
            <a:ext cx="4249967" cy="199189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259D39FA-E067-49EA-979D-0336AAE6E026}"/>
              </a:ext>
            </a:extLst>
          </p:cNvPr>
          <p:cNvCxnSpPr>
            <a:cxnSpLocks/>
          </p:cNvCxnSpPr>
          <p:nvPr/>
        </p:nvCxnSpPr>
        <p:spPr>
          <a:xfrm flipV="1">
            <a:off x="1711512" y="1822601"/>
            <a:ext cx="3607911" cy="289462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3D600775-F4F0-4991-A30B-35F65AF833A2}"/>
              </a:ext>
            </a:extLst>
          </p:cNvPr>
          <p:cNvCxnSpPr>
            <a:cxnSpLocks/>
          </p:cNvCxnSpPr>
          <p:nvPr/>
        </p:nvCxnSpPr>
        <p:spPr>
          <a:xfrm flipV="1">
            <a:off x="2488758" y="1862655"/>
            <a:ext cx="2884820" cy="156634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B305ED39-76EC-443D-9C12-AAEC9A80955C}"/>
              </a:ext>
            </a:extLst>
          </p:cNvPr>
          <p:cNvCxnSpPr>
            <a:cxnSpLocks/>
          </p:cNvCxnSpPr>
          <p:nvPr/>
        </p:nvCxnSpPr>
        <p:spPr>
          <a:xfrm flipH="1" flipV="1">
            <a:off x="5443094" y="1822601"/>
            <a:ext cx="744509" cy="255061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D8C8BE4A-D3F9-4F65-BBC0-65FC50D85679}"/>
              </a:ext>
            </a:extLst>
          </p:cNvPr>
          <p:cNvCxnSpPr>
            <a:cxnSpLocks/>
          </p:cNvCxnSpPr>
          <p:nvPr/>
        </p:nvCxnSpPr>
        <p:spPr>
          <a:xfrm flipH="1" flipV="1">
            <a:off x="5497249" y="1862655"/>
            <a:ext cx="2254638" cy="191179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1460159F-DFDC-489B-9BB2-9A2AFF4BAF16}"/>
              </a:ext>
            </a:extLst>
          </p:cNvPr>
          <p:cNvCxnSpPr>
            <a:cxnSpLocks/>
          </p:cNvCxnSpPr>
          <p:nvPr/>
        </p:nvCxnSpPr>
        <p:spPr>
          <a:xfrm flipH="1" flipV="1">
            <a:off x="5516526" y="1850304"/>
            <a:ext cx="3897819" cy="164792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7F55F02D-BE6F-46C3-9793-E173CC73CAEB}"/>
              </a:ext>
            </a:extLst>
          </p:cNvPr>
          <p:cNvCxnSpPr>
            <a:cxnSpLocks/>
          </p:cNvCxnSpPr>
          <p:nvPr/>
        </p:nvCxnSpPr>
        <p:spPr>
          <a:xfrm flipH="1" flipV="1">
            <a:off x="5497249" y="1822601"/>
            <a:ext cx="4855350" cy="85166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C23657AF-E79F-4508-A4D2-A39D84EE7ED5}"/>
              </a:ext>
            </a:extLst>
          </p:cNvPr>
          <p:cNvCxnSpPr>
            <a:cxnSpLocks/>
          </p:cNvCxnSpPr>
          <p:nvPr/>
        </p:nvCxnSpPr>
        <p:spPr>
          <a:xfrm flipH="1">
            <a:off x="5516526" y="1530396"/>
            <a:ext cx="6004915" cy="31990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0A6CD517-2154-4C1C-BCEE-4925E42CADFE}"/>
              </a:ext>
            </a:extLst>
          </p:cNvPr>
          <p:cNvCxnSpPr>
            <a:cxnSpLocks/>
          </p:cNvCxnSpPr>
          <p:nvPr/>
        </p:nvCxnSpPr>
        <p:spPr>
          <a:xfrm flipH="1">
            <a:off x="5570681" y="1397198"/>
            <a:ext cx="4392304" cy="39536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1BB6C5D7-013D-43F7-BA00-A09D3A1E127C}"/>
              </a:ext>
            </a:extLst>
          </p:cNvPr>
          <p:cNvCxnSpPr>
            <a:cxnSpLocks/>
          </p:cNvCxnSpPr>
          <p:nvPr/>
        </p:nvCxnSpPr>
        <p:spPr>
          <a:xfrm flipH="1">
            <a:off x="5560213" y="1211435"/>
            <a:ext cx="2653484" cy="59149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34384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12">
            <a:extLst>
              <a:ext uri="{FF2B5EF4-FFF2-40B4-BE49-F238E27FC236}">
                <a16:creationId xmlns:a16="http://schemas.microsoft.com/office/drawing/2014/main" id="{34D66986-BC44-4586-B5A9-A38E8E9429BE}"/>
              </a:ext>
            </a:extLst>
          </p:cNvPr>
          <p:cNvSpPr/>
          <p:nvPr/>
        </p:nvSpPr>
        <p:spPr>
          <a:xfrm>
            <a:off x="865400" y="141495"/>
            <a:ext cx="10757914" cy="930679"/>
          </a:xfrm>
          <a:prstGeom prst="roundRect">
            <a:avLst>
              <a:gd name="adj" fmla="val 10753"/>
            </a:avLst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lIns="13500" tIns="0" rIns="13500" bIns="0" rtlCol="0" anchor="ctr">
            <a:noAutofit/>
          </a:bodyPr>
          <a:lstStyle/>
          <a:p>
            <a:pPr algn="ctr"/>
            <a:r>
              <a:rPr lang="ky-KG" sz="3200" b="1" kern="800" spc="-53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БШКнын сайтында АЭУдагы маалыматтар автоматтык, байланышсыз, ыкчам (1 сааттын ичинде) көрсөтүлөт.</a:t>
            </a:r>
            <a:endParaRPr lang="ru-RU" sz="3200" b="1" kern="800" spc="-53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8" name="Текст 7">
            <a:extLst>
              <a:ext uri="{FF2B5EF4-FFF2-40B4-BE49-F238E27FC236}">
                <a16:creationId xmlns:a16="http://schemas.microsoft.com/office/drawing/2014/main" id="{2D1DD5FF-CAF6-42C1-8B19-462B2E819312}"/>
              </a:ext>
            </a:extLst>
          </p:cNvPr>
          <p:cNvSpPr txBox="1">
            <a:spLocks/>
          </p:cNvSpPr>
          <p:nvPr/>
        </p:nvSpPr>
        <p:spPr>
          <a:xfrm>
            <a:off x="9438624" y="3429591"/>
            <a:ext cx="2166929" cy="120680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ky-KG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АЭУдан алынган маалыматтардын 84% 20:00 дөн 21:00гө чейин келип түшөт.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28DBE0D-DD21-4864-8426-8E315DE2D8AB}"/>
              </a:ext>
            </a:extLst>
          </p:cNvPr>
          <p:cNvGrpSpPr/>
          <p:nvPr/>
        </p:nvGrpSpPr>
        <p:grpSpPr>
          <a:xfrm>
            <a:off x="586447" y="1436284"/>
            <a:ext cx="8555152" cy="4612617"/>
            <a:chOff x="586447" y="1436284"/>
            <a:chExt cx="8555152" cy="4612617"/>
          </a:xfrm>
        </p:grpSpPr>
        <p:graphicFrame>
          <p:nvGraphicFramePr>
            <p:cNvPr id="11" name="Диаграмма 10">
              <a:extLst>
                <a:ext uri="{FF2B5EF4-FFF2-40B4-BE49-F238E27FC236}">
                  <a16:creationId xmlns:a16="http://schemas.microsoft.com/office/drawing/2014/main" id="{A4791D64-EA12-4460-8E6A-6BC4C8D45FCA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642086465"/>
                </p:ext>
              </p:extLst>
            </p:nvPr>
          </p:nvGraphicFramePr>
          <p:xfrm>
            <a:off x="586447" y="1436284"/>
            <a:ext cx="8555152" cy="461261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9A505FA-615A-4967-A0D5-FE4086445887}"/>
                </a:ext>
              </a:extLst>
            </p:cNvPr>
            <p:cNvSpPr txBox="1"/>
            <p:nvPr/>
          </p:nvSpPr>
          <p:spPr>
            <a:xfrm>
              <a:off x="8456296" y="2582630"/>
              <a:ext cx="50206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y-KG" sz="9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83,9%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91E2DE0-1761-4D6C-86A4-3EF6599D0CBE}"/>
                </a:ext>
              </a:extLst>
            </p:cNvPr>
            <p:cNvSpPr txBox="1"/>
            <p:nvPr/>
          </p:nvSpPr>
          <p:spPr>
            <a:xfrm>
              <a:off x="7783258" y="2813462"/>
              <a:ext cx="50206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y-KG" sz="9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76,9%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4FFEDC5-7925-4650-B1F1-31AFFE402958}"/>
                </a:ext>
              </a:extLst>
            </p:cNvPr>
            <p:cNvSpPr txBox="1"/>
            <p:nvPr/>
          </p:nvSpPr>
          <p:spPr>
            <a:xfrm>
              <a:off x="7110220" y="3008784"/>
              <a:ext cx="50206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y-KG" sz="9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72,9%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5405EBF-B6A6-4778-8F9B-D916ED157693}"/>
                </a:ext>
              </a:extLst>
            </p:cNvPr>
            <p:cNvSpPr txBox="1"/>
            <p:nvPr/>
          </p:nvSpPr>
          <p:spPr>
            <a:xfrm>
              <a:off x="6437182" y="3085428"/>
              <a:ext cx="50206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y-KG" sz="9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70,8%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F8BE59C-0D68-4144-B9B9-A23930BDE1AA}"/>
                </a:ext>
              </a:extLst>
            </p:cNvPr>
            <p:cNvSpPr txBox="1"/>
            <p:nvPr/>
          </p:nvSpPr>
          <p:spPr>
            <a:xfrm>
              <a:off x="5764144" y="3194559"/>
              <a:ext cx="50206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y-KG" sz="9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67,6%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66CA3CE-6E22-48B6-A8B3-E4F59D73D905}"/>
                </a:ext>
              </a:extLst>
            </p:cNvPr>
            <p:cNvSpPr txBox="1"/>
            <p:nvPr/>
          </p:nvSpPr>
          <p:spPr>
            <a:xfrm>
              <a:off x="5106939" y="3302047"/>
              <a:ext cx="50206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y-KG" sz="9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64,1%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A265E59-7E0E-4B5F-AAD8-CFBFD96308AB}"/>
                </a:ext>
              </a:extLst>
            </p:cNvPr>
            <p:cNvSpPr txBox="1"/>
            <p:nvPr/>
          </p:nvSpPr>
          <p:spPr>
            <a:xfrm>
              <a:off x="4449734" y="3460652"/>
              <a:ext cx="50206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y-KG" sz="9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60,1%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7B2F943-F49D-4955-A083-6B137ECB9B64}"/>
                </a:ext>
              </a:extLst>
            </p:cNvPr>
            <p:cNvSpPr txBox="1"/>
            <p:nvPr/>
          </p:nvSpPr>
          <p:spPr>
            <a:xfrm>
              <a:off x="3792529" y="3634399"/>
              <a:ext cx="50206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y-KG" sz="9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54,6%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BA09AB3-D87F-4854-9128-8E4C399CA9F1}"/>
                </a:ext>
              </a:extLst>
            </p:cNvPr>
            <p:cNvSpPr txBox="1"/>
            <p:nvPr/>
          </p:nvSpPr>
          <p:spPr>
            <a:xfrm>
              <a:off x="3116346" y="3861428"/>
              <a:ext cx="50206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y-KG" sz="9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48,6%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739B337-92AE-424D-9913-FEC125EC5C53}"/>
                </a:ext>
              </a:extLst>
            </p:cNvPr>
            <p:cNvSpPr txBox="1"/>
            <p:nvPr/>
          </p:nvSpPr>
          <p:spPr>
            <a:xfrm>
              <a:off x="2422556" y="4207676"/>
              <a:ext cx="50206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y-KG" sz="9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39,7%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47FAEAB-288E-4027-A22F-AE9BEE53520E}"/>
                </a:ext>
              </a:extLst>
            </p:cNvPr>
            <p:cNvSpPr txBox="1"/>
            <p:nvPr/>
          </p:nvSpPr>
          <p:spPr>
            <a:xfrm>
              <a:off x="1772050" y="4747321"/>
              <a:ext cx="50206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y-KG" sz="9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25,4%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4E89031-F302-4A4B-9560-A036966F83D3}"/>
                </a:ext>
              </a:extLst>
            </p:cNvPr>
            <p:cNvSpPr txBox="1"/>
            <p:nvPr/>
          </p:nvSpPr>
          <p:spPr>
            <a:xfrm>
              <a:off x="1168822" y="5388032"/>
              <a:ext cx="44435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y-KG" sz="9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7,9%</a:t>
              </a:r>
            </a:p>
          </p:txBody>
        </p:sp>
      </p:grp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9E45191-C979-478E-9F2A-E061DF0977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0462"/>
            <a:ext cx="12192000" cy="62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8357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F3F03F-282D-49A0-A270-9A98B01AD61B}"/>
              </a:ext>
            </a:extLst>
          </p:cNvPr>
          <p:cNvSpPr txBox="1"/>
          <p:nvPr/>
        </p:nvSpPr>
        <p:spPr>
          <a:xfrm>
            <a:off x="4240655" y="1019622"/>
            <a:ext cx="4009221" cy="1384995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ky-KG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 жыйынтыктарынын сайтында сканерленген шайлоо документтеринин көчүрмөлөрү көрсөтүлөт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newess.shailoo.gov.kg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r>
              <a:rPr lang="ky-KG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АЭУнун баштапкы жана жыйынтыктоочу отчету;</a:t>
            </a:r>
          </a:p>
          <a:p>
            <a:r>
              <a:rPr lang="ky-KG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идентификациянын баштапкы жана жыйынтыктоочу отчету;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2160" indent="-132160" defTabSz="342900">
              <a:buFontTx/>
              <a:buChar char="-"/>
              <a:defRPr/>
            </a:pPr>
            <a:r>
              <a:rPr lang="ky-KG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УШКнын кол менен эсептөө протоколу;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12">
            <a:extLst>
              <a:ext uri="{FF2B5EF4-FFF2-40B4-BE49-F238E27FC236}">
                <a16:creationId xmlns:a16="http://schemas.microsoft.com/office/drawing/2014/main" id="{1EE159EF-8EE3-4362-8512-20AF50EFEA1F}"/>
              </a:ext>
            </a:extLst>
          </p:cNvPr>
          <p:cNvSpPr/>
          <p:nvPr/>
        </p:nvSpPr>
        <p:spPr>
          <a:xfrm>
            <a:off x="2228853" y="113889"/>
            <a:ext cx="7194524" cy="618956"/>
          </a:xfrm>
          <a:prstGeom prst="roundRect">
            <a:avLst>
              <a:gd name="adj" fmla="val 10753"/>
            </a:avLst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lIns="13500" tIns="0" rIns="13500" bIns="0" rtlCol="0" anchor="ctr">
            <a:noAutofit/>
          </a:bodyPr>
          <a:lstStyle/>
          <a:p>
            <a:pPr algn="ctr"/>
            <a:r>
              <a:rPr lang="ky-KG" sz="1600" b="1" kern="800" spc="-53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Добуш берүүнүн сканерленген документтерин көрсөтүү</a:t>
            </a:r>
            <a:endParaRPr lang="ru-RU" sz="1600" b="1" kern="800" spc="-53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 defTabSz="342900">
              <a:spcBef>
                <a:spcPct val="0"/>
              </a:spcBef>
              <a:defRPr/>
            </a:pPr>
            <a:r>
              <a:rPr lang="en-US" sz="1600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protocol.shailoo.gov.kg</a:t>
            </a:r>
            <a:endParaRPr lang="ru-RU" sz="1600" u="sng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9770" y="2011276"/>
            <a:ext cx="461138" cy="51964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A6CDE29A-DBC5-42EE-88F5-25407EDB6F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22"/>
          <a:stretch/>
        </p:blipFill>
        <p:spPr>
          <a:xfrm>
            <a:off x="672093" y="1055777"/>
            <a:ext cx="1556760" cy="537195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D154681A-B7FB-49F9-8E69-EBB699AC1E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796" y="1055775"/>
            <a:ext cx="1655789" cy="537195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051" name="Рисунок 2050">
            <a:extLst>
              <a:ext uri="{FF2B5EF4-FFF2-40B4-BE49-F238E27FC236}">
                <a16:creationId xmlns:a16="http://schemas.microsoft.com/office/drawing/2014/main" id="{DFEA44AD-34C3-4EA1-A6C1-F21B0AF0BD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19" t="823" b="1032"/>
          <a:stretch/>
        </p:blipFill>
        <p:spPr>
          <a:xfrm>
            <a:off x="8573077" y="1019622"/>
            <a:ext cx="2946881" cy="542900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2"/>
          <a:stretch/>
        </p:blipFill>
        <p:spPr>
          <a:xfrm>
            <a:off x="6453034" y="2763389"/>
            <a:ext cx="1796842" cy="36643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1"/>
          <a:stretch/>
        </p:blipFill>
        <p:spPr>
          <a:xfrm>
            <a:off x="4273952" y="2770293"/>
            <a:ext cx="1819261" cy="36643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4BF0422-8657-4457-B345-38689CD99DE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4633"/>
            <a:ext cx="12192000" cy="55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1567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9D12E08-D74F-43A2-A5D6-2398BB51E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66963F96-8C1B-4303-9472-DCD9461F1C35}"/>
              </a:ext>
            </a:extLst>
          </p:cNvPr>
          <p:cNvSpPr txBox="1">
            <a:spLocks/>
          </p:cNvSpPr>
          <p:nvPr/>
        </p:nvSpPr>
        <p:spPr bwMode="ltGray">
          <a:xfrm>
            <a:off x="1391316" y="257134"/>
            <a:ext cx="9962484" cy="7756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chemeClr val="accent5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ky-KG" kern="800" spc="-53" dirty="0">
                <a:solidFill>
                  <a:schemeClr val="accent1">
                    <a:lumMod val="75000"/>
                  </a:schemeClr>
                </a:solidFill>
              </a:rPr>
              <a:t>ОНЛАЙН ИДЕНТИФИКАЦИЯЛООНУН ӨЗГӨЧӨЛҮКТӨРҮ</a:t>
            </a:r>
            <a:endParaRPr lang="ru-RU" kern="800" spc="-53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4EB363E-4B24-4E1E-B6AC-526537A83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9158"/>
            <a:ext cx="12192000" cy="624783"/>
          </a:xfrm>
          <a:prstGeom prst="rect">
            <a:avLst/>
          </a:prstGeom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B4DA16DF-3240-422A-8140-E63DE81654CB}"/>
              </a:ext>
            </a:extLst>
          </p:cNvPr>
          <p:cNvSpPr/>
          <p:nvPr/>
        </p:nvSpPr>
        <p:spPr>
          <a:xfrm>
            <a:off x="5258246" y="1403517"/>
            <a:ext cx="1093905" cy="10159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accent5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117B1A3D-30C9-49E6-BD3F-5712015A94C7}"/>
              </a:ext>
            </a:extLst>
          </p:cNvPr>
          <p:cNvCxnSpPr>
            <a:cxnSpLocks/>
          </p:cNvCxnSpPr>
          <p:nvPr/>
        </p:nvCxnSpPr>
        <p:spPr>
          <a:xfrm flipH="1">
            <a:off x="3915238" y="2076192"/>
            <a:ext cx="1262378" cy="122365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95620095-7252-46DC-859F-706878B0F361}"/>
              </a:ext>
            </a:extLst>
          </p:cNvPr>
          <p:cNvCxnSpPr>
            <a:cxnSpLocks/>
          </p:cNvCxnSpPr>
          <p:nvPr/>
        </p:nvCxnSpPr>
        <p:spPr>
          <a:xfrm>
            <a:off x="5795461" y="2632151"/>
            <a:ext cx="0" cy="122367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AC11A64F-E776-4DC9-900C-FB0D3CFEA116}"/>
              </a:ext>
            </a:extLst>
          </p:cNvPr>
          <p:cNvCxnSpPr>
            <a:cxnSpLocks/>
          </p:cNvCxnSpPr>
          <p:nvPr/>
        </p:nvCxnSpPr>
        <p:spPr>
          <a:xfrm>
            <a:off x="6396540" y="2066579"/>
            <a:ext cx="1358647" cy="127659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ECEF310D-3D6F-4066-BBE1-9BA38688C94B}"/>
              </a:ext>
            </a:extLst>
          </p:cNvPr>
          <p:cNvSpPr/>
          <p:nvPr/>
        </p:nvSpPr>
        <p:spPr>
          <a:xfrm>
            <a:off x="7834689" y="1924717"/>
            <a:ext cx="3905440" cy="2750262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sz="20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Ийгиликтүү идентификациядан кийин тиешелүү шайлоо округунун шайлоо бюллетени басылып</a:t>
            </a:r>
            <a:r>
              <a:rPr lang="ru-RU" sz="20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чыгарылат</a:t>
            </a:r>
            <a:r>
              <a:rPr lang="ru-RU" sz="20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KG" sz="20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0166D6AA-3786-4731-ADBF-97EE8B269C7D}"/>
              </a:ext>
            </a:extLst>
          </p:cNvPr>
          <p:cNvSpPr/>
          <p:nvPr/>
        </p:nvSpPr>
        <p:spPr>
          <a:xfrm>
            <a:off x="429875" y="2052604"/>
            <a:ext cx="3405861" cy="2698237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rgbClr val="5B9B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Шайлоочу</a:t>
            </a:r>
            <a:r>
              <a:rPr lang="ru-RU" dirty="0">
                <a:solidFill>
                  <a:srgbClr val="5B9B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5B9B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алдын</a:t>
            </a:r>
            <a:r>
              <a:rPr lang="ru-RU" dirty="0">
                <a:solidFill>
                  <a:srgbClr val="5B9B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ала </a:t>
            </a:r>
            <a:r>
              <a:rPr lang="ru-RU" dirty="0" err="1">
                <a:solidFill>
                  <a:srgbClr val="5B9B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арыз</a:t>
            </a:r>
            <a:r>
              <a:rPr lang="ru-RU" dirty="0">
                <a:solidFill>
                  <a:srgbClr val="5B9B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5B9B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бербестен</a:t>
            </a:r>
            <a: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y-KG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өзүнүн округунан тышкары каалаган шайлоо участогунда добуш бере алат, бирок өзүнүн округунун ичинде болсо, өзүнүн шайлоо участогунда гана добуш бере алат.</a:t>
            </a:r>
            <a:endParaRPr lang="ru-KG" sz="20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019A456A-CF0E-47C0-A710-0BC4267F7366}"/>
              </a:ext>
            </a:extLst>
          </p:cNvPr>
          <p:cNvSpPr/>
          <p:nvPr/>
        </p:nvSpPr>
        <p:spPr>
          <a:xfrm>
            <a:off x="4054643" y="4144116"/>
            <a:ext cx="3501109" cy="1928464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5B9B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Бир </a:t>
            </a:r>
            <a:r>
              <a:rPr lang="ru-RU" sz="2400" b="1" dirty="0" err="1">
                <a:solidFill>
                  <a:srgbClr val="5B9B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шайлоочу</a:t>
            </a:r>
            <a:endParaRPr lang="ru-RU" sz="2400" b="1" dirty="0">
              <a:solidFill>
                <a:srgbClr val="5B9B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5B9B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pPr algn="ctr"/>
            <a:r>
              <a:rPr lang="ru-RU" sz="2400" b="1" dirty="0">
                <a:solidFill>
                  <a:srgbClr val="5B9B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Бир </a:t>
            </a:r>
            <a:r>
              <a:rPr lang="ru-RU" sz="2400" b="1" dirty="0" err="1">
                <a:solidFill>
                  <a:srgbClr val="5B9B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добуш</a:t>
            </a:r>
            <a:endParaRPr lang="ru-KG" sz="1800" b="1" dirty="0">
              <a:solidFill>
                <a:srgbClr val="5B9B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4518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9F8C96-4926-49C9-8943-7CD3D91F2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418" y="2463405"/>
            <a:ext cx="9801447" cy="236042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Көңүл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бурганыңыздарга</a:t>
            </a: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рахмат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86D9308-130D-42E3-9769-B0091A085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29</a:t>
            </a:fld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CF3CD65-38D4-4627-8BFC-6C82C0F9C34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210" y="1294546"/>
            <a:ext cx="1433862" cy="130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707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3653" y="54369"/>
            <a:ext cx="97006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Жогорку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Кеңештин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депутаты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болуп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шайлана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алат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84243" y="1267986"/>
            <a:ext cx="11407758" cy="3277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y-KG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Кыргыз Республикасынын жараны;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өткөрүлгөн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күнгө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карата 25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жашка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толгон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Жогорку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кесиптик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билими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бар;</a:t>
            </a:r>
          </a:p>
          <a:p>
            <a:endParaRPr lang="ru-RU" sz="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Мамлекеттик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тилди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билген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Пассивд</a:t>
            </a:r>
            <a:r>
              <a:rPr lang="ky-KG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үү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укугуна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ээ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Акыркы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жылдан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кем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эмес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туруктуу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жашаган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жараны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Жогорку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Кеңештин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депутаты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болуп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шайлана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алат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4283"/>
            <a:ext cx="12192000" cy="37709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84242" y="4527762"/>
            <a:ext cx="98075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Кыргыз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Республикасынын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аймагында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туруктуу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жашоодо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өндүрүштүк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илимий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кызматтык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себеп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же башка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зарылчылык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боюнча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өлкөнүн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чегинен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тышкары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иш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сапарларына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байланыштуу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ар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бир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жылда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алты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айга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чейинки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үзгүлтүктөргө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берилет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F809-9EB3-4381-8FF2-79A0CB20985E}" type="slidenum">
              <a:rPr lang="ru-RU" smtClean="0"/>
              <a:t>3</a:t>
            </a:fld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4B9D802-2088-46FD-82A1-C2BD7B4AF412}"/>
              </a:ext>
            </a:extLst>
          </p:cNvPr>
          <p:cNvSpPr/>
          <p:nvPr/>
        </p:nvSpPr>
        <p:spPr>
          <a:xfrm>
            <a:off x="2336045" y="647667"/>
            <a:ext cx="69518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Талапкерлерге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талаптар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күчөтүлдү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973194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1701" y="183340"/>
            <a:ext cx="105409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Жогорку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Кеңештин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депутаттыгына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шайланууга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төмөнкү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адамдар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укуксуз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1701" y="1525777"/>
            <a:ext cx="105409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тарабынан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аракетке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жөндөмсүз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таанылган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же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соттун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мыйзамдуу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күчүнө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кирген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өкүмү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боюнча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эркиндигинен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ажыратуу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жайларында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кармалып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турган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жарандар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шайлоого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шайланууга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укуксуз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1702" y="2835488"/>
            <a:ext cx="105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Аларга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карата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кылмыш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иши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реабилитацияланбаган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негиздер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боюнча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кыскартылган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төмөнкүлөрдү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кошпогондо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51703" y="4900835"/>
            <a:ext cx="105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Диний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ишмерлер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өздөрүнүн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диний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ишин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токтоткондон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кийин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ичинде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4283"/>
            <a:ext cx="12192000" cy="37709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1702" y="2305050"/>
            <a:ext cx="76751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Соттолгондугу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бар,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анын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ичинде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алып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салынган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же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жоюлган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55397" y="3591124"/>
            <a:ext cx="102372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Коркунучтуулугу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аз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кылмыштар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этиятсыздыктан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жасалган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анча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оор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эмес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кылмыштар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Кыргыз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Республикасынын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кылмыш-жаза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мыйзамдарына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ылайык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аларда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каралган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тартипте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жабырлануучу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жеке-ачык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айыптоону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колдоодон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баш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тарткан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(же)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жабырлануучу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айыпталуучу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макулдашууга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жетишкен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учурлар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F809-9EB3-4381-8FF2-79A0CB20985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559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88723" y="301383"/>
            <a:ext cx="69461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Шайлоочулардын</a:t>
            </a: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тизмелери</a:t>
            </a:r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2194" y="1336119"/>
            <a:ext cx="1029951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мандаттуу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округдары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боюнча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Жогорку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Кеңештин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депутаттарын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шайлоодо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Кыргыз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Республикасынын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жарандары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шайлоочулардын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тизмесине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киргизилет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Активдүү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укугуна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ээ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Биометрикалык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каттоодон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өткөн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Жергиликтүү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жамааттын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мүчөсү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мандаттуу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округунун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курамына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киргизилген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тиешелүү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айыл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аймагында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шаарда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туруктуу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жашаган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Кыргыз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Республикасынын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жараны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Шайлоочунун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жергиликтүү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жамааттагы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мүчөлүгү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добуш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берүү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күнүнө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чейинки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90 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мөөнөтүнөн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мурда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шайлоодо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60)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күндөн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кем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эмес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мөөнөттө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жарандын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паспортунда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паспорттун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тибинде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жазылган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жашаган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жерин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каттоо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жөнүндө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белги же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болбосо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калкты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каттоо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документтештирүү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чөйрөсүндөгү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ыйгарым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укуктуу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мамлекеттик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органда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жашаган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жеринин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дарегин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каттоо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аныкталат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4283"/>
            <a:ext cx="12192000" cy="377098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F809-9EB3-4381-8FF2-79A0CB20985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119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F809-9EB3-4381-8FF2-79A0CB20985E}" type="slidenum">
              <a:rPr lang="ru-RU" smtClean="0"/>
              <a:t>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901724" y="254214"/>
            <a:ext cx="97063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Талапкерди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каттоо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төмөнкү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учурларда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жокко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чыгарылат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: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62637" t="19983" r="7512" b="23631"/>
          <a:stretch/>
        </p:blipFill>
        <p:spPr>
          <a:xfrm>
            <a:off x="329434" y="254214"/>
            <a:ext cx="1276256" cy="9856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7833" y="1416308"/>
            <a:ext cx="1186256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AutoNum type="arabicParenR"/>
            </a:pPr>
            <a:endParaRPr lang="ru-RU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arenR"/>
            </a:pP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Талапкер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өзүнүн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талапкерлигин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алып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салуу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жөнүндө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арыз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бергенде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 algn="just">
              <a:buAutoNum type="arabicParenR"/>
            </a:pPr>
            <a:r>
              <a:rPr lang="ky-KG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Ө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зүнүн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өнөктүгүн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каржылоодо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талапкер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же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саясий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партия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фондунун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каражаттарынан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тышкары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талапкердин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саясий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партиянын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фондуна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келип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түшкөн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акча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каражаттарынын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суммасынын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0,5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пайызынан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ашыгын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түзгөн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башка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акча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каражаттарын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пайдаланганда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 algn="just">
              <a:buAutoNum type="arabicParenR"/>
            </a:pP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Талапкер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анын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өкүлдөрү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тарабынан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талапкерди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максатында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административдик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ресурсту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кыянаттык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кылып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талаптарды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бузганда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 algn="just">
              <a:buAutoNum type="arabicParenR"/>
            </a:pPr>
            <a:r>
              <a:rPr lang="ky-KG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 алдындагы үгүт жүргүзүү эрежелерин бузганда; </a:t>
            </a:r>
          </a:p>
          <a:p>
            <a:pPr marL="457200" indent="-457200" algn="just">
              <a:buAutoNum type="arabicParenR"/>
            </a:pPr>
            <a:r>
              <a:rPr lang="ky-KG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Талапкердин, саясий партиянын жетекчилигинин, аткаруу органынын кызматкерлеринин, алардын ыйгарым укуктуу өкүлдөрүнүн, ишенимдүү адамдарынын, байкоочулардын, ошондой эле жакын туугандарынын </a:t>
            </a:r>
            <a:r>
              <a:rPr lang="ky-KG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шайлоочуларды сатып алуу фактылары ырасталганда</a:t>
            </a:r>
            <a:r>
              <a:rPr lang="ky-KG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 algn="just">
              <a:buAutoNum type="arabicParenR"/>
            </a:pPr>
            <a:r>
              <a:rPr lang="ky-KG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Соттун айыптоо өкүмү күчүнө киргенде.</a:t>
            </a:r>
            <a:endParaRPr lang="ru-RU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208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4247" y="326483"/>
            <a:ext cx="9343505" cy="56623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Шайлоого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катышуудан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баш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тартуу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талапкерлерди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чакыртып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алуу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8251"/>
            <a:ext cx="12192000" cy="5597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9369" y="1089181"/>
            <a:ext cx="1119607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Талапкер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каалаган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убакытта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бирок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добуш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берүү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күнүнө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чейин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мөөнөтүңөн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мурда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шайлоодо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- 7)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календардык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күндөн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кечиктирбестен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БШК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өзү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жазуу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жүзүндө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арыз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берүү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же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болбосо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ыйгарым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укуктуу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адамы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аркылуу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нотариалдык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түрдө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күбөлөндүрүлгөн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арызды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берүү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шайлоого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андан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ары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катышуудан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баш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тартууга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укуктуу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Саясий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партия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каалаган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убакта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бирок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добуш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берүү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күнүнө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чейин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мөөнөтүңөн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мурда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шайлоодо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- 7)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календардык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күндөн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кечиктирбестен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БШК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жазуу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жүзүндө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тиешелүү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арыз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берүү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мандаттуу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округдары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боюнча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көрсөтүлгөн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талапкерди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талапкерлерди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чакыртып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алууга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шайлоого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катышуудан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баш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тартууга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укуктуу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төгүмү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кайтарылбайт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Кыргыз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Республикасынын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республикалык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бюджетине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которулат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F809-9EB3-4381-8FF2-79A0CB20985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555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1663" y="0"/>
            <a:ext cx="114686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Мамлекеттик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органдардын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ЖӨБ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органдарынын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шайлоочуларды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маалымдоо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алдындагы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үгүт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иштерин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жүргүзүүдөгү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ролу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0829" y="830996"/>
            <a:ext cx="1146866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«Кыргыз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Республикасынын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Президентинин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Жогорку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</a:t>
            </a:r>
            <a:r>
              <a:rPr lang="ky-KG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ңешинин депутаттарын  шайлоо жөнүндө» КР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конституциялык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Мыйзамына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ылайык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шайлоочуларды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кабарландырууну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мамлекеттик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органдар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жергиликтүү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алдынча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башкаруу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органдары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комиссиялары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жалпыга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маалымдоо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каражаттары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юридикалык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жактар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жүзөгө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ашырат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Мамлекеттик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органдар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жергиликтүү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алдынча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башкаруу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органдары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комиссиялары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жарандарды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убагында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 </a:t>
            </a:r>
            <a:r>
              <a:rPr lang="ru-RU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кабарландыруу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үчүн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жоопкерчилик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тартат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дайындалган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күндөн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тартып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ru-RU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календардык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күндүн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ичинде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ЖӨБ </a:t>
            </a:r>
            <a:r>
              <a:rPr lang="ru-RU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органдары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милдеттүү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бир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участкасында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шайлоочулар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үчүн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ыңгайлуу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үгүт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материалдарын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жайгаштырууга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арналган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атайын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орундарды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бөлүүгө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жабдуу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камсыз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кылууга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Бардык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талапкерлерге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саясий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партияларга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анын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ичинде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басма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үгүт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материалдарын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жайгаштыруу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үчүн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тең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өлчөмдөгү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аянт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берүү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аркылуу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тең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шарттарды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камсыздоого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Атайын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бөлүнгөн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үгүт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жайларынын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тизмесин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талапкерлерге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партияларга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тиешелүү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округдук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комиссиялары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аркылуу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жеткирүүгө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ЖӨБ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органдары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шайлоонун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натыйжалары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жарыяланган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күндөн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кийин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күндүн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ичинде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тиешелүү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аймактарды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үгүт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материалдарынан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тазалоону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камсыз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кылууга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милдеттүү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УШК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терди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материалдык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техникалык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камсыздоого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шарт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түзүп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шайлоочуларга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жеткиликтүү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63307"/>
            <a:ext cx="12192000" cy="457201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868921" y="6021982"/>
            <a:ext cx="1142245" cy="669925"/>
          </a:xfrm>
        </p:spPr>
        <p:txBody>
          <a:bodyPr/>
          <a:lstStyle/>
          <a:p>
            <a:fld id="{61BDF809-9EB3-4381-8FF2-79A0CB20985E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1040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0730" y="107965"/>
            <a:ext cx="106105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алдындагы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үгүт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иштерин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жүргүзүүдө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мамлекеттик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органдардын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жергиликтүү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алдынча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башкаруу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органдарынын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милдеттери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1666" y="787602"/>
            <a:ext cx="11450585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Үгүт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иштерин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жүргүзүүгө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шарт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түзүү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Мамлекеттик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органдар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жергиликтүү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алдынча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башкаруу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органдары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милдеттүү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шайлоочулар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жолугушууларды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өткөрүү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үчүн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талаптарга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жооп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берген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имараттарды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республикалык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бюджеттин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каражатынан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камсыз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кылууга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үгүт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материалдарын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жайгаштыруу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үчүн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атайын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орундарды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бөлүүгө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Талапкерлерге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саясий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партияларга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көмөк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көрсөтүү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ЖӨБ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органдары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мамлекеттик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органдар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төмөнкүлөрдү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уюштурууда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колдоо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көрсөтүүгө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тийиш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шайлоочулар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жолугушууларды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жыйындарды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митингдерди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демонстрацияларды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жүрүштөрдү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көпчүлүк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алдындагы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дебаттарды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дискуссияларды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Ошондой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эле —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иш-чараларды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өткөрүүнүн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коопсуздугун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камсыз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кылууга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милдеттүү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Арыздарды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кароо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тартиби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Жолугушууларды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өткөрүү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үчүн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жайларды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бөлүп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берүү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тууралуу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арыздар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ошол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эле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күнү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каралат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Баш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тартылган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учурда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жазуу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жүзүндө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негизделген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чечим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берилет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Эгерде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белгиленген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жай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буга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чейин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башка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талапкерге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же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партияга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берилген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болсо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баш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тартууга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берилбейт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/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Мамлекеттик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же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муниципалдык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менчикте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мамлекеттик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ишканалардын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мекемелердин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уюмдардын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балансында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турган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жайлар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талапкерлердин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саясий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партиялардын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өкүлдөрүнүн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шайлоочулар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жолугушуусу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үчүн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бирдей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шарттарда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берилет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688089" y="6003410"/>
            <a:ext cx="1142245" cy="669925"/>
          </a:xfrm>
        </p:spPr>
        <p:txBody>
          <a:bodyPr/>
          <a:lstStyle/>
          <a:p>
            <a:fld id="{61BDF809-9EB3-4381-8FF2-79A0CB20985E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4046998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3378</TotalTime>
  <Words>3234</Words>
  <Application>Microsoft Office PowerPoint</Application>
  <PresentationFormat>Широкоэкранный</PresentationFormat>
  <Paragraphs>296</Paragraphs>
  <Slides>29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6" baseType="lpstr">
      <vt:lpstr>Arial</vt:lpstr>
      <vt:lpstr>Calibri</vt:lpstr>
      <vt:lpstr>Century Gothic</vt:lpstr>
      <vt:lpstr>Times New Roman</vt:lpstr>
      <vt:lpstr>Wingdings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Шайлоого катышуудан баш тартуу, талапкерлерди чакыртып алуу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АДБ Участкасынын курамын түзүү тартиби</vt:lpstr>
      <vt:lpstr>Шайлоочулардын тизмеси </vt:lpstr>
      <vt:lpstr>Презентация PowerPoint</vt:lpstr>
      <vt:lpstr>Презентация PowerPoint</vt:lpstr>
      <vt:lpstr>Презентация PowerPoint</vt:lpstr>
      <vt:lpstr>Кыргызстандын шайлоо процессиндеги санариптик технологиялар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Көңүл бурганыңыздарга  рахмат!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Конституционный Закон Кыргызской Республики  «О внесении изменений в конституционный Закон  Кыргызской Республики</dc:title>
  <dc:creator>Админ</dc:creator>
  <cp:lastModifiedBy>ЦИК КР</cp:lastModifiedBy>
  <cp:revision>765</cp:revision>
  <cp:lastPrinted>2025-09-19T11:50:45Z</cp:lastPrinted>
  <dcterms:created xsi:type="dcterms:W3CDTF">2025-08-08T12:55:59Z</dcterms:created>
  <dcterms:modified xsi:type="dcterms:W3CDTF">2025-11-16T06:22:00Z</dcterms:modified>
</cp:coreProperties>
</file>