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4" r:id="rId1"/>
  </p:sldMasterIdLst>
  <p:notesMasterIdLst>
    <p:notesMasterId r:id="rId41"/>
  </p:notesMasterIdLst>
  <p:handoutMasterIdLst>
    <p:handoutMasterId r:id="rId42"/>
  </p:handoutMasterIdLst>
  <p:sldIdLst>
    <p:sldId id="256" r:id="rId2"/>
    <p:sldId id="283" r:id="rId3"/>
    <p:sldId id="284" r:id="rId4"/>
    <p:sldId id="285" r:id="rId5"/>
    <p:sldId id="286" r:id="rId6"/>
    <p:sldId id="287" r:id="rId7"/>
    <p:sldId id="305" r:id="rId8"/>
    <p:sldId id="293" r:id="rId9"/>
    <p:sldId id="303" r:id="rId10"/>
    <p:sldId id="298" r:id="rId11"/>
    <p:sldId id="302" r:id="rId12"/>
    <p:sldId id="304" r:id="rId13"/>
    <p:sldId id="306" r:id="rId14"/>
    <p:sldId id="272" r:id="rId15"/>
    <p:sldId id="308" r:id="rId16"/>
    <p:sldId id="264" r:id="rId17"/>
    <p:sldId id="295" r:id="rId18"/>
    <p:sldId id="296" r:id="rId19"/>
    <p:sldId id="294" r:id="rId20"/>
    <p:sldId id="309" r:id="rId21"/>
    <p:sldId id="310" r:id="rId22"/>
    <p:sldId id="311" r:id="rId23"/>
    <p:sldId id="280" r:id="rId24"/>
    <p:sldId id="522" r:id="rId25"/>
    <p:sldId id="498" r:id="rId26"/>
    <p:sldId id="523" r:id="rId27"/>
    <p:sldId id="524" r:id="rId28"/>
    <p:sldId id="589" r:id="rId29"/>
    <p:sldId id="525" r:id="rId30"/>
    <p:sldId id="600" r:id="rId31"/>
    <p:sldId id="485" r:id="rId32"/>
    <p:sldId id="489" r:id="rId33"/>
    <p:sldId id="414" r:id="rId34"/>
    <p:sldId id="415" r:id="rId35"/>
    <p:sldId id="418" r:id="rId36"/>
    <p:sldId id="526" r:id="rId37"/>
    <p:sldId id="601" r:id="rId38"/>
    <p:sldId id="602" r:id="rId39"/>
    <p:sldId id="487" r:id="rId40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6404" autoAdjust="0"/>
  </p:normalViewPr>
  <p:slideViewPr>
    <p:cSldViewPr snapToGrid="0">
      <p:cViewPr varScale="1">
        <p:scale>
          <a:sx n="69" d="100"/>
          <a:sy n="69" d="100"/>
        </p:scale>
        <p:origin x="9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ky-KG"/>
              <a:t>Поступление данных с АСУ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KG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Лист1!$A$2:$A$13</c:f>
              <c:numCache>
                <c:formatCode>h:mm</c:formatCode>
                <c:ptCount val="12"/>
                <c:pt idx="0">
                  <c:v>0.83680555555555547</c:v>
                </c:pt>
                <c:pt idx="1">
                  <c:v>0.84027777777777779</c:v>
                </c:pt>
                <c:pt idx="2">
                  <c:v>0.84375</c:v>
                </c:pt>
                <c:pt idx="3">
                  <c:v>0.84722222222222199</c:v>
                </c:pt>
                <c:pt idx="4">
                  <c:v>0.85069444444444497</c:v>
                </c:pt>
                <c:pt idx="5">
                  <c:v>0.85416666666666696</c:v>
                </c:pt>
                <c:pt idx="6">
                  <c:v>0.85763888888888895</c:v>
                </c:pt>
                <c:pt idx="7">
                  <c:v>0.86111111111111205</c:v>
                </c:pt>
                <c:pt idx="8">
                  <c:v>0.86458333333333404</c:v>
                </c:pt>
                <c:pt idx="9">
                  <c:v>0.86805555555555602</c:v>
                </c:pt>
                <c:pt idx="10">
                  <c:v>0.87152777777777901</c:v>
                </c:pt>
                <c:pt idx="11">
                  <c:v>0.875000000000001</c:v>
                </c:pt>
              </c:numCache>
            </c:num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195</c:v>
                </c:pt>
                <c:pt idx="1">
                  <c:v>629</c:v>
                </c:pt>
                <c:pt idx="2">
                  <c:v>982</c:v>
                </c:pt>
                <c:pt idx="3">
                  <c:v>1202</c:v>
                </c:pt>
                <c:pt idx="4">
                  <c:v>1350</c:v>
                </c:pt>
                <c:pt idx="5">
                  <c:v>1484</c:v>
                </c:pt>
                <c:pt idx="6">
                  <c:v>1586</c:v>
                </c:pt>
                <c:pt idx="7">
                  <c:v>1674</c:v>
                </c:pt>
                <c:pt idx="8">
                  <c:v>1752</c:v>
                </c:pt>
                <c:pt idx="9">
                  <c:v>1804</c:v>
                </c:pt>
                <c:pt idx="10">
                  <c:v>1904</c:v>
                </c:pt>
                <c:pt idx="11">
                  <c:v>2077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D4-499C-81A3-D044E03530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391719128"/>
        <c:axId val="391720112"/>
      </c:barChart>
      <c:catAx>
        <c:axId val="391719128"/>
        <c:scaling>
          <c:orientation val="minMax"/>
        </c:scaling>
        <c:delete val="0"/>
        <c:axPos val="b"/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391720112"/>
        <c:crosses val="autoZero"/>
        <c:auto val="1"/>
        <c:lblAlgn val="ctr"/>
        <c:lblOffset val="100"/>
        <c:noMultiLvlLbl val="0"/>
      </c:catAx>
      <c:valAx>
        <c:axId val="39172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391719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9050">
      <a:solidFill>
        <a:srgbClr val="0070C0"/>
      </a:solidFill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KG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94F3CB-616F-4AD5-8DAA-42148219C8BD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F1C0D780-56CF-40BD-B1EE-A82F48C7FF75}">
      <dgm:prSet custT="1"/>
      <dgm:spPr/>
      <dgm:t>
        <a:bodyPr/>
        <a:lstStyle/>
        <a:p>
          <a:r>
            <a:rPr lang="ru-RU" sz="1600" b="1" dirty="0">
              <a:solidFill>
                <a:schemeClr val="bg1"/>
              </a:solidFill>
            </a:rPr>
            <a:t>ЕГРН- Единый государственный реестр населения</a:t>
          </a:r>
        </a:p>
      </dgm:t>
    </dgm:pt>
    <dgm:pt modelId="{708E4D79-B9FF-4D4C-8A28-A39D1B1CB14D}" type="parTrans" cxnId="{E1AD4F94-E2CA-4B2D-85A4-C24D1714B0D7}">
      <dgm:prSet/>
      <dgm:spPr/>
      <dgm:t>
        <a:bodyPr/>
        <a:lstStyle/>
        <a:p>
          <a:endParaRPr lang="ru-RU"/>
        </a:p>
      </dgm:t>
    </dgm:pt>
    <dgm:pt modelId="{D587A522-37E6-4AF3-B83D-C282A0FE9A6C}" type="sibTrans" cxnId="{E1AD4F94-E2CA-4B2D-85A4-C24D1714B0D7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8508730-4891-4103-AF81-1A7AAA492CF2}">
      <dgm:prSet phldrT="[Текст]" custT="1"/>
      <dgm:spPr/>
      <dgm:t>
        <a:bodyPr/>
        <a:lstStyle/>
        <a:p>
          <a:r>
            <a:rPr lang="ru-RU" sz="900" dirty="0">
              <a:solidFill>
                <a:schemeClr val="bg1"/>
              </a:solidFill>
            </a:rPr>
            <a:t>Сдавшие биометрические данные</a:t>
          </a:r>
        </a:p>
      </dgm:t>
    </dgm:pt>
    <dgm:pt modelId="{8B323EDC-C8CC-46F5-86F4-87C04EC81E80}" type="parTrans" cxnId="{34062B2E-9E7A-4689-9A40-FBD639F48AF2}">
      <dgm:prSet/>
      <dgm:spPr/>
      <dgm:t>
        <a:bodyPr/>
        <a:lstStyle/>
        <a:p>
          <a:endParaRPr lang="ru-RU"/>
        </a:p>
      </dgm:t>
    </dgm:pt>
    <dgm:pt modelId="{160BFA6F-6372-4456-B27C-29D36EAB3BE6}" type="sibTrans" cxnId="{34062B2E-9E7A-4689-9A40-FBD639F48AF2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734851C-DB1C-4F20-AB37-8387DA4AC08E}">
      <dgm:prSet phldrT="[Текст]" custT="1"/>
      <dgm:spPr/>
      <dgm:t>
        <a:bodyPr/>
        <a:lstStyle/>
        <a:p>
          <a:r>
            <a:rPr lang="ru-RU" sz="900" dirty="0">
              <a:solidFill>
                <a:schemeClr val="bg1"/>
              </a:solidFill>
            </a:rPr>
            <a:t>Прием и выход из гражданства</a:t>
          </a:r>
        </a:p>
      </dgm:t>
    </dgm:pt>
    <dgm:pt modelId="{99ED1FD2-BFEA-4F2C-A334-0AB3175B7A36}" type="parTrans" cxnId="{BE4FAB89-A802-4E57-BB5A-54C919CF2EE8}">
      <dgm:prSet/>
      <dgm:spPr/>
      <dgm:t>
        <a:bodyPr/>
        <a:lstStyle/>
        <a:p>
          <a:endParaRPr lang="ru-RU"/>
        </a:p>
      </dgm:t>
    </dgm:pt>
    <dgm:pt modelId="{F0E78570-5BB1-4FF5-8BD6-67C7F7548675}" type="sibTrans" cxnId="{BE4FAB89-A802-4E57-BB5A-54C919CF2EE8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A13844B-7EA6-421F-A240-7BDBFA8F1F14}">
      <dgm:prSet phldrT="[Текст]" custT="1"/>
      <dgm:spPr/>
      <dgm:t>
        <a:bodyPr/>
        <a:lstStyle/>
        <a:p>
          <a:r>
            <a:rPr lang="ru-RU" sz="900" dirty="0">
              <a:solidFill>
                <a:schemeClr val="bg1"/>
              </a:solidFill>
            </a:rPr>
            <a:t>База паспортов</a:t>
          </a:r>
        </a:p>
      </dgm:t>
    </dgm:pt>
    <dgm:pt modelId="{8CD8E6C9-C6D6-44C0-A30A-4183D024ED39}" type="parTrans" cxnId="{90ABA575-3BEB-415C-B177-72378194AF68}">
      <dgm:prSet/>
      <dgm:spPr/>
      <dgm:t>
        <a:bodyPr/>
        <a:lstStyle/>
        <a:p>
          <a:endParaRPr lang="ru-RU"/>
        </a:p>
      </dgm:t>
    </dgm:pt>
    <dgm:pt modelId="{20680D5C-6951-419F-B586-F8D41193FF75}" type="sibTrans" cxnId="{90ABA575-3BEB-415C-B177-72378194AF68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C6F8274-FE30-4EF8-BD22-5B3AB4F0B1DB}">
      <dgm:prSet phldrT="[Текст]" custT="1"/>
      <dgm:spPr/>
      <dgm:t>
        <a:bodyPr/>
        <a:lstStyle/>
        <a:p>
          <a:r>
            <a:rPr lang="ru-RU" sz="900" dirty="0">
              <a:solidFill>
                <a:schemeClr val="bg1"/>
              </a:solidFill>
            </a:rPr>
            <a:t>18 летние, умершие</a:t>
          </a:r>
        </a:p>
      </dgm:t>
    </dgm:pt>
    <dgm:pt modelId="{0987BDE7-89D3-4C9F-B14F-7EDBFE8F76D2}" type="parTrans" cxnId="{B9C2292E-007A-4443-BB42-52C8996531B7}">
      <dgm:prSet/>
      <dgm:spPr/>
      <dgm:t>
        <a:bodyPr/>
        <a:lstStyle/>
        <a:p>
          <a:endParaRPr lang="ru-RU"/>
        </a:p>
      </dgm:t>
    </dgm:pt>
    <dgm:pt modelId="{E5D6E619-39D1-446E-8925-9DB3D85DB3B5}" type="sibTrans" cxnId="{B9C2292E-007A-4443-BB42-52C8996531B7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E3CF298-7EF0-4AAC-81F7-96BB869F395D}">
      <dgm:prSet phldrT="[Текст]" custT="1"/>
      <dgm:spPr/>
      <dgm:t>
        <a:bodyPr/>
        <a:lstStyle/>
        <a:p>
          <a:r>
            <a:rPr lang="ru-RU" sz="900" dirty="0">
              <a:solidFill>
                <a:schemeClr val="bg1"/>
              </a:solidFill>
            </a:rPr>
            <a:t>Адресно-справочное бюро</a:t>
          </a:r>
        </a:p>
      </dgm:t>
    </dgm:pt>
    <dgm:pt modelId="{A596BE4A-29E9-4C31-95DA-2191A1566C2F}" type="parTrans" cxnId="{4E0DAB8D-CE4D-4056-94BB-BBADAB1BE1B4}">
      <dgm:prSet/>
      <dgm:spPr/>
      <dgm:t>
        <a:bodyPr/>
        <a:lstStyle/>
        <a:p>
          <a:endParaRPr lang="ru-RU"/>
        </a:p>
      </dgm:t>
    </dgm:pt>
    <dgm:pt modelId="{FBE12F44-26B4-4212-B3A2-199CC6058A73}" type="sibTrans" cxnId="{4E0DAB8D-CE4D-4056-94BB-BBADAB1BE1B4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6164974-A7E0-4E7F-9528-D8881308514A}" type="pres">
      <dgm:prSet presAssocID="{BC94F3CB-616F-4AD5-8DAA-42148219C8BD}" presName="Name0" presStyleCnt="0">
        <dgm:presLayoutVars>
          <dgm:chMax val="7"/>
          <dgm:chPref val="7"/>
          <dgm:dir/>
        </dgm:presLayoutVars>
      </dgm:prSet>
      <dgm:spPr/>
    </dgm:pt>
    <dgm:pt modelId="{AD6F2D05-21D0-4D78-951B-4487B13CA358}" type="pres">
      <dgm:prSet presAssocID="{BC94F3CB-616F-4AD5-8DAA-42148219C8BD}" presName="Name1" presStyleCnt="0"/>
      <dgm:spPr/>
    </dgm:pt>
    <dgm:pt modelId="{66D86F2F-E1B2-4AF6-81CF-89E8E1890987}" type="pres">
      <dgm:prSet presAssocID="{D587A522-37E6-4AF3-B83D-C282A0FE9A6C}" presName="picture_1" presStyleCnt="0"/>
      <dgm:spPr/>
    </dgm:pt>
    <dgm:pt modelId="{F841A957-CE9C-4A45-811E-301DD6BC2000}" type="pres">
      <dgm:prSet presAssocID="{D587A522-37E6-4AF3-B83D-C282A0FE9A6C}" presName="pictureRepeatNode" presStyleLbl="alignImgPlace1" presStyleIdx="0" presStyleCnt="6" custLinFactNeighborX="-2774" custLinFactNeighborY="1439"/>
      <dgm:spPr/>
    </dgm:pt>
    <dgm:pt modelId="{531B673A-5ECB-436A-8A30-93EF002AE118}" type="pres">
      <dgm:prSet presAssocID="{F1C0D780-56CF-40BD-B1EE-A82F48C7FF75}" presName="text_1" presStyleLbl="node1" presStyleIdx="0" presStyleCnt="0" custScaleX="220721" custScaleY="73766" custLinFactY="-200000" custLinFactNeighborX="21964" custLinFactNeighborY="-254869">
        <dgm:presLayoutVars>
          <dgm:bulletEnabled val="1"/>
        </dgm:presLayoutVars>
      </dgm:prSet>
      <dgm:spPr/>
    </dgm:pt>
    <dgm:pt modelId="{A1A6BA3D-2F7B-4907-ADD2-99AFC25BA839}" type="pres">
      <dgm:prSet presAssocID="{160BFA6F-6372-4456-B27C-29D36EAB3BE6}" presName="picture_2" presStyleCnt="0"/>
      <dgm:spPr/>
    </dgm:pt>
    <dgm:pt modelId="{CB00BFE4-3020-45BE-96DE-389581B73E24}" type="pres">
      <dgm:prSet presAssocID="{160BFA6F-6372-4456-B27C-29D36EAB3BE6}" presName="pictureRepeatNode" presStyleLbl="alignImgPlace1" presStyleIdx="1" presStyleCnt="6" custLinFactNeighborX="-64982" custLinFactNeighborY="-1136"/>
      <dgm:spPr/>
    </dgm:pt>
    <dgm:pt modelId="{D6DCA4F9-3C00-4F43-A2FA-084B0A0B5FF3}" type="pres">
      <dgm:prSet presAssocID="{28508730-4891-4103-AF81-1A7AAA492CF2}" presName="line_2" presStyleLbl="parChTrans1D1" presStyleIdx="0" presStyleCnt="5" custLinFactNeighborX="-19834"/>
      <dgm:spPr/>
    </dgm:pt>
    <dgm:pt modelId="{EDFF9053-F581-4E61-8AFD-7C8793F34F2B}" type="pres">
      <dgm:prSet presAssocID="{28508730-4891-4103-AF81-1A7AAA492CF2}" presName="textparent_2" presStyleLbl="node1" presStyleIdx="0" presStyleCnt="0"/>
      <dgm:spPr/>
    </dgm:pt>
    <dgm:pt modelId="{91302F6F-F755-4C60-A5F0-4EA137FEA226}" type="pres">
      <dgm:prSet presAssocID="{28508730-4891-4103-AF81-1A7AAA492CF2}" presName="text_2" presStyleLbl="revTx" presStyleIdx="0" presStyleCnt="5" custScaleX="395104" custLinFactNeighborX="-96024" custLinFactNeighborY="-5479">
        <dgm:presLayoutVars>
          <dgm:bulletEnabled val="1"/>
        </dgm:presLayoutVars>
      </dgm:prSet>
      <dgm:spPr/>
    </dgm:pt>
    <dgm:pt modelId="{8BEC58BF-18EC-4EA8-BFD8-7468AFACFD31}" type="pres">
      <dgm:prSet presAssocID="{F0E78570-5BB1-4FF5-8BD6-67C7F7548675}" presName="picture_3" presStyleCnt="0"/>
      <dgm:spPr/>
    </dgm:pt>
    <dgm:pt modelId="{4677CA07-E532-422C-B3E1-4DC35E97DD2F}" type="pres">
      <dgm:prSet presAssocID="{F0E78570-5BB1-4FF5-8BD6-67C7F7548675}" presName="pictureRepeatNode" presStyleLbl="alignImgPlace1" presStyleIdx="2" presStyleCnt="6" custScaleX="100001" custLinFactNeighborX="-58388" custLinFactNeighborY="-498"/>
      <dgm:spPr/>
    </dgm:pt>
    <dgm:pt modelId="{2A631DE5-40ED-4148-B8D8-A4549C90B9B7}" type="pres">
      <dgm:prSet presAssocID="{6734851C-DB1C-4F20-AB37-8387DA4AC08E}" presName="line_3" presStyleLbl="parChTrans1D1" presStyleIdx="1" presStyleCnt="5" custLinFactNeighborX="-23471"/>
      <dgm:spPr/>
    </dgm:pt>
    <dgm:pt modelId="{A4DB5C1F-FA91-4FC8-94E0-B20033E6103F}" type="pres">
      <dgm:prSet presAssocID="{6734851C-DB1C-4F20-AB37-8387DA4AC08E}" presName="textparent_3" presStyleLbl="node1" presStyleIdx="0" presStyleCnt="0"/>
      <dgm:spPr/>
    </dgm:pt>
    <dgm:pt modelId="{FD7EB744-24F5-48D0-8286-5BF2288B5338}" type="pres">
      <dgm:prSet presAssocID="{6734851C-DB1C-4F20-AB37-8387DA4AC08E}" presName="text_3" presStyleLbl="revTx" presStyleIdx="1" presStyleCnt="5" custScaleX="373221" custScaleY="56919" custLinFactNeighborX="-54871" custLinFactNeighborY="-1462">
        <dgm:presLayoutVars>
          <dgm:bulletEnabled val="1"/>
        </dgm:presLayoutVars>
      </dgm:prSet>
      <dgm:spPr/>
    </dgm:pt>
    <dgm:pt modelId="{D3685861-D98B-47B4-9949-934EE83A65C2}" type="pres">
      <dgm:prSet presAssocID="{20680D5C-6951-419F-B586-F8D41193FF75}" presName="picture_4" presStyleCnt="0"/>
      <dgm:spPr/>
    </dgm:pt>
    <dgm:pt modelId="{274A72E0-CF98-40F1-B15C-42F4CDC0ACD0}" type="pres">
      <dgm:prSet presAssocID="{20680D5C-6951-419F-B586-F8D41193FF75}" presName="pictureRepeatNode" presStyleLbl="alignImgPlace1" presStyleIdx="3" presStyleCnt="6" custLinFactNeighborX="-60423" custLinFactNeighborY="1100"/>
      <dgm:spPr/>
    </dgm:pt>
    <dgm:pt modelId="{2B7E257E-612E-4A34-94BF-18D33B505C86}" type="pres">
      <dgm:prSet presAssocID="{8A13844B-7EA6-421F-A240-7BDBFA8F1F14}" presName="line_4" presStyleLbl="parChTrans1D1" presStyleIdx="2" presStyleCnt="5" custLinFactNeighborX="-25135"/>
      <dgm:spPr/>
    </dgm:pt>
    <dgm:pt modelId="{29AED6B9-82B0-4F59-BE06-F9832AC26017}" type="pres">
      <dgm:prSet presAssocID="{8A13844B-7EA6-421F-A240-7BDBFA8F1F14}" presName="textparent_4" presStyleLbl="node1" presStyleIdx="0" presStyleCnt="0"/>
      <dgm:spPr/>
    </dgm:pt>
    <dgm:pt modelId="{F3A9E064-0709-4581-BE89-E0B22089B87D}" type="pres">
      <dgm:prSet presAssocID="{8A13844B-7EA6-421F-A240-7BDBFA8F1F14}" presName="text_4" presStyleLbl="revTx" presStyleIdx="2" presStyleCnt="5" custScaleY="55078" custLinFactNeighborX="-26406" custLinFactNeighborY="1881">
        <dgm:presLayoutVars>
          <dgm:bulletEnabled val="1"/>
        </dgm:presLayoutVars>
      </dgm:prSet>
      <dgm:spPr/>
    </dgm:pt>
    <dgm:pt modelId="{15C322F6-E163-4A9E-B900-8DDB97E8F458}" type="pres">
      <dgm:prSet presAssocID="{E5D6E619-39D1-446E-8925-9DB3D85DB3B5}" presName="picture_5" presStyleCnt="0"/>
      <dgm:spPr/>
    </dgm:pt>
    <dgm:pt modelId="{054D2B7D-31C6-42D4-BEE2-0FD8742AB976}" type="pres">
      <dgm:prSet presAssocID="{E5D6E619-39D1-446E-8925-9DB3D85DB3B5}" presName="pictureRepeatNode" presStyleLbl="alignImgPlace1" presStyleIdx="4" presStyleCnt="6" custLinFactNeighborX="-62712" custLinFactNeighborY="192"/>
      <dgm:spPr/>
    </dgm:pt>
    <dgm:pt modelId="{B7F5A792-2EA5-4BBC-A08E-9C7E5E2C8B5C}" type="pres">
      <dgm:prSet presAssocID="{EC6F8274-FE30-4EF8-BD22-5B3AB4F0B1DB}" presName="line_5" presStyleLbl="parChTrans1D1" presStyleIdx="3" presStyleCnt="5" custLinFactNeighborX="-23471"/>
      <dgm:spPr/>
    </dgm:pt>
    <dgm:pt modelId="{0A3C2F33-D6F4-4F56-AF01-98A9D1B33FCF}" type="pres">
      <dgm:prSet presAssocID="{EC6F8274-FE30-4EF8-BD22-5B3AB4F0B1DB}" presName="textparent_5" presStyleLbl="node1" presStyleIdx="0" presStyleCnt="0"/>
      <dgm:spPr/>
    </dgm:pt>
    <dgm:pt modelId="{25484C52-B272-4126-8447-533EB0583617}" type="pres">
      <dgm:prSet presAssocID="{EC6F8274-FE30-4EF8-BD22-5B3AB4F0B1DB}" presName="text_5" presStyleLbl="revTx" presStyleIdx="3" presStyleCnt="5" custScaleX="361661" custScaleY="68536" custLinFactNeighborX="-49925" custLinFactNeighborY="-4885">
        <dgm:presLayoutVars>
          <dgm:bulletEnabled val="1"/>
        </dgm:presLayoutVars>
      </dgm:prSet>
      <dgm:spPr/>
    </dgm:pt>
    <dgm:pt modelId="{4A71FBF5-D39E-4D2E-AC7E-2B5D36732C34}" type="pres">
      <dgm:prSet presAssocID="{FBE12F44-26B4-4212-B3A2-199CC6058A73}" presName="picture_6" presStyleCnt="0"/>
      <dgm:spPr/>
    </dgm:pt>
    <dgm:pt modelId="{F1943C7C-3F0C-4A7B-AF1A-DED78FA12F08}" type="pres">
      <dgm:prSet presAssocID="{FBE12F44-26B4-4212-B3A2-199CC6058A73}" presName="pictureRepeatNode" presStyleLbl="alignImgPlace1" presStyleIdx="5" presStyleCnt="6" custLinFactNeighborX="-60532" custLinFactNeighborY="-575"/>
      <dgm:spPr/>
    </dgm:pt>
    <dgm:pt modelId="{2C95FE9A-F0A0-4D96-9573-94D54FB78AA3}" type="pres">
      <dgm:prSet presAssocID="{8E3CF298-7EF0-4AAC-81F7-96BB869F395D}" presName="line_6" presStyleLbl="parChTrans1D1" presStyleIdx="4" presStyleCnt="5" custLinFactNeighborX="-19834"/>
      <dgm:spPr/>
    </dgm:pt>
    <dgm:pt modelId="{12439D8E-096B-41BC-B848-70C309C671A7}" type="pres">
      <dgm:prSet presAssocID="{8E3CF298-7EF0-4AAC-81F7-96BB869F395D}" presName="textparent_6" presStyleLbl="node1" presStyleIdx="0" presStyleCnt="0"/>
      <dgm:spPr/>
    </dgm:pt>
    <dgm:pt modelId="{06092873-74C2-4685-9117-7C98256698DE}" type="pres">
      <dgm:prSet presAssocID="{8E3CF298-7EF0-4AAC-81F7-96BB869F395D}" presName="text_6" presStyleLbl="revTx" presStyleIdx="4" presStyleCnt="5" custScaleX="257559" custLinFactNeighborX="-47044" custLinFactNeighborY="-2428">
        <dgm:presLayoutVars>
          <dgm:bulletEnabled val="1"/>
        </dgm:presLayoutVars>
      </dgm:prSet>
      <dgm:spPr/>
    </dgm:pt>
  </dgm:ptLst>
  <dgm:cxnLst>
    <dgm:cxn modelId="{965B4112-A628-467A-9B98-010E62B89BC3}" type="presOf" srcId="{160BFA6F-6372-4456-B27C-29D36EAB3BE6}" destId="{CB00BFE4-3020-45BE-96DE-389581B73E24}" srcOrd="0" destOrd="0" presId="urn:microsoft.com/office/officeart/2008/layout/CircularPictureCallout"/>
    <dgm:cxn modelId="{E310161E-F240-44BE-9F68-DFC9446DA3F0}" type="presOf" srcId="{D587A522-37E6-4AF3-B83D-C282A0FE9A6C}" destId="{F841A957-CE9C-4A45-811E-301DD6BC2000}" srcOrd="0" destOrd="0" presId="urn:microsoft.com/office/officeart/2008/layout/CircularPictureCallout"/>
    <dgm:cxn modelId="{B9C2292E-007A-4443-BB42-52C8996531B7}" srcId="{BC94F3CB-616F-4AD5-8DAA-42148219C8BD}" destId="{EC6F8274-FE30-4EF8-BD22-5B3AB4F0B1DB}" srcOrd="4" destOrd="0" parTransId="{0987BDE7-89D3-4C9F-B14F-7EDBFE8F76D2}" sibTransId="{E5D6E619-39D1-446E-8925-9DB3D85DB3B5}"/>
    <dgm:cxn modelId="{34062B2E-9E7A-4689-9A40-FBD639F48AF2}" srcId="{BC94F3CB-616F-4AD5-8DAA-42148219C8BD}" destId="{28508730-4891-4103-AF81-1A7AAA492CF2}" srcOrd="1" destOrd="0" parTransId="{8B323EDC-C8CC-46F5-86F4-87C04EC81E80}" sibTransId="{160BFA6F-6372-4456-B27C-29D36EAB3BE6}"/>
    <dgm:cxn modelId="{432FBA36-229A-446F-B841-5C999162BDCC}" type="presOf" srcId="{8A13844B-7EA6-421F-A240-7BDBFA8F1F14}" destId="{F3A9E064-0709-4581-BE89-E0B22089B87D}" srcOrd="0" destOrd="0" presId="urn:microsoft.com/office/officeart/2008/layout/CircularPictureCallout"/>
    <dgm:cxn modelId="{D61F3B4B-F6A9-430F-A2C1-956439BD0837}" type="presOf" srcId="{EC6F8274-FE30-4EF8-BD22-5B3AB4F0B1DB}" destId="{25484C52-B272-4126-8447-533EB0583617}" srcOrd="0" destOrd="0" presId="urn:microsoft.com/office/officeart/2008/layout/CircularPictureCallout"/>
    <dgm:cxn modelId="{809D134D-B9D2-43D3-949D-7E44967C1B80}" type="presOf" srcId="{8E3CF298-7EF0-4AAC-81F7-96BB869F395D}" destId="{06092873-74C2-4685-9117-7C98256698DE}" srcOrd="0" destOrd="0" presId="urn:microsoft.com/office/officeart/2008/layout/CircularPictureCallout"/>
    <dgm:cxn modelId="{FA931551-9295-4680-A410-6AAA52B9966A}" type="presOf" srcId="{6734851C-DB1C-4F20-AB37-8387DA4AC08E}" destId="{FD7EB744-24F5-48D0-8286-5BF2288B5338}" srcOrd="0" destOrd="0" presId="urn:microsoft.com/office/officeart/2008/layout/CircularPictureCallout"/>
    <dgm:cxn modelId="{90ABA575-3BEB-415C-B177-72378194AF68}" srcId="{BC94F3CB-616F-4AD5-8DAA-42148219C8BD}" destId="{8A13844B-7EA6-421F-A240-7BDBFA8F1F14}" srcOrd="3" destOrd="0" parTransId="{8CD8E6C9-C6D6-44C0-A30A-4183D024ED39}" sibTransId="{20680D5C-6951-419F-B586-F8D41193FF75}"/>
    <dgm:cxn modelId="{9B9CF078-8200-4068-8B9B-869FF86D91B6}" type="presOf" srcId="{F0E78570-5BB1-4FF5-8BD6-67C7F7548675}" destId="{4677CA07-E532-422C-B3E1-4DC35E97DD2F}" srcOrd="0" destOrd="0" presId="urn:microsoft.com/office/officeart/2008/layout/CircularPictureCallout"/>
    <dgm:cxn modelId="{D39C7179-03AC-4720-958C-BAF9B51F76F6}" type="presOf" srcId="{28508730-4891-4103-AF81-1A7AAA492CF2}" destId="{91302F6F-F755-4C60-A5F0-4EA137FEA226}" srcOrd="0" destOrd="0" presId="urn:microsoft.com/office/officeart/2008/layout/CircularPictureCallout"/>
    <dgm:cxn modelId="{BE4FAB89-A802-4E57-BB5A-54C919CF2EE8}" srcId="{BC94F3CB-616F-4AD5-8DAA-42148219C8BD}" destId="{6734851C-DB1C-4F20-AB37-8387DA4AC08E}" srcOrd="2" destOrd="0" parTransId="{99ED1FD2-BFEA-4F2C-A334-0AB3175B7A36}" sibTransId="{F0E78570-5BB1-4FF5-8BD6-67C7F7548675}"/>
    <dgm:cxn modelId="{4E0DAB8D-CE4D-4056-94BB-BBADAB1BE1B4}" srcId="{BC94F3CB-616F-4AD5-8DAA-42148219C8BD}" destId="{8E3CF298-7EF0-4AAC-81F7-96BB869F395D}" srcOrd="5" destOrd="0" parTransId="{A596BE4A-29E9-4C31-95DA-2191A1566C2F}" sibTransId="{FBE12F44-26B4-4212-B3A2-199CC6058A73}"/>
    <dgm:cxn modelId="{E1AD4F94-E2CA-4B2D-85A4-C24D1714B0D7}" srcId="{BC94F3CB-616F-4AD5-8DAA-42148219C8BD}" destId="{F1C0D780-56CF-40BD-B1EE-A82F48C7FF75}" srcOrd="0" destOrd="0" parTransId="{708E4D79-B9FF-4D4C-8A28-A39D1B1CB14D}" sibTransId="{D587A522-37E6-4AF3-B83D-C282A0FE9A6C}"/>
    <dgm:cxn modelId="{675FC5A3-70EB-4CBD-A4F7-2AE7D3D9BF18}" type="presOf" srcId="{BC94F3CB-616F-4AD5-8DAA-42148219C8BD}" destId="{F6164974-A7E0-4E7F-9528-D8881308514A}" srcOrd="0" destOrd="0" presId="urn:microsoft.com/office/officeart/2008/layout/CircularPictureCallout"/>
    <dgm:cxn modelId="{DB1373B5-0E1A-4E50-9D9F-A60484CE24DD}" type="presOf" srcId="{F1C0D780-56CF-40BD-B1EE-A82F48C7FF75}" destId="{531B673A-5ECB-436A-8A30-93EF002AE118}" srcOrd="0" destOrd="0" presId="urn:microsoft.com/office/officeart/2008/layout/CircularPictureCallout"/>
    <dgm:cxn modelId="{9A6408C9-5CC5-47EA-833F-594C531C355E}" type="presOf" srcId="{FBE12F44-26B4-4212-B3A2-199CC6058A73}" destId="{F1943C7C-3F0C-4A7B-AF1A-DED78FA12F08}" srcOrd="0" destOrd="0" presId="urn:microsoft.com/office/officeart/2008/layout/CircularPictureCallout"/>
    <dgm:cxn modelId="{7F3375D8-73A4-4AF6-8952-A7F614535FCD}" type="presOf" srcId="{E5D6E619-39D1-446E-8925-9DB3D85DB3B5}" destId="{054D2B7D-31C6-42D4-BEE2-0FD8742AB976}" srcOrd="0" destOrd="0" presId="urn:microsoft.com/office/officeart/2008/layout/CircularPictureCallout"/>
    <dgm:cxn modelId="{7F0C5AF5-B0EA-49F0-AE4D-3FCFFB822D0B}" type="presOf" srcId="{20680D5C-6951-419F-B586-F8D41193FF75}" destId="{274A72E0-CF98-40F1-B15C-42F4CDC0ACD0}" srcOrd="0" destOrd="0" presId="urn:microsoft.com/office/officeart/2008/layout/CircularPictureCallout"/>
    <dgm:cxn modelId="{FB6307D0-9755-4C5F-B6F0-5A495B5F5DC0}" type="presParOf" srcId="{F6164974-A7E0-4E7F-9528-D8881308514A}" destId="{AD6F2D05-21D0-4D78-951B-4487B13CA358}" srcOrd="0" destOrd="0" presId="urn:microsoft.com/office/officeart/2008/layout/CircularPictureCallout"/>
    <dgm:cxn modelId="{593387D7-2742-4B3A-9821-92BB96C08B1F}" type="presParOf" srcId="{AD6F2D05-21D0-4D78-951B-4487B13CA358}" destId="{66D86F2F-E1B2-4AF6-81CF-89E8E1890987}" srcOrd="0" destOrd="0" presId="urn:microsoft.com/office/officeart/2008/layout/CircularPictureCallout"/>
    <dgm:cxn modelId="{2E5C7242-D3CC-4DAB-A575-DFEAE104B795}" type="presParOf" srcId="{66D86F2F-E1B2-4AF6-81CF-89E8E1890987}" destId="{F841A957-CE9C-4A45-811E-301DD6BC2000}" srcOrd="0" destOrd="0" presId="urn:microsoft.com/office/officeart/2008/layout/CircularPictureCallout"/>
    <dgm:cxn modelId="{40186A86-C5EF-41E6-AD24-76E89070DCE8}" type="presParOf" srcId="{AD6F2D05-21D0-4D78-951B-4487B13CA358}" destId="{531B673A-5ECB-436A-8A30-93EF002AE118}" srcOrd="1" destOrd="0" presId="urn:microsoft.com/office/officeart/2008/layout/CircularPictureCallout"/>
    <dgm:cxn modelId="{7031C428-EC25-4A79-810A-EC656E30A1E3}" type="presParOf" srcId="{AD6F2D05-21D0-4D78-951B-4487B13CA358}" destId="{A1A6BA3D-2F7B-4907-ADD2-99AFC25BA839}" srcOrd="2" destOrd="0" presId="urn:microsoft.com/office/officeart/2008/layout/CircularPictureCallout"/>
    <dgm:cxn modelId="{12C16F4A-5F1C-4126-80F6-E34DED56FB9A}" type="presParOf" srcId="{A1A6BA3D-2F7B-4907-ADD2-99AFC25BA839}" destId="{CB00BFE4-3020-45BE-96DE-389581B73E24}" srcOrd="0" destOrd="0" presId="urn:microsoft.com/office/officeart/2008/layout/CircularPictureCallout"/>
    <dgm:cxn modelId="{473BCD40-4D12-4DF3-8A43-7DB59D5EEF4A}" type="presParOf" srcId="{AD6F2D05-21D0-4D78-951B-4487B13CA358}" destId="{D6DCA4F9-3C00-4F43-A2FA-084B0A0B5FF3}" srcOrd="3" destOrd="0" presId="urn:microsoft.com/office/officeart/2008/layout/CircularPictureCallout"/>
    <dgm:cxn modelId="{9B8F8FA2-633F-4678-842D-91085B4053A6}" type="presParOf" srcId="{AD6F2D05-21D0-4D78-951B-4487B13CA358}" destId="{EDFF9053-F581-4E61-8AFD-7C8793F34F2B}" srcOrd="4" destOrd="0" presId="urn:microsoft.com/office/officeart/2008/layout/CircularPictureCallout"/>
    <dgm:cxn modelId="{9BFA5B85-6B85-493E-9366-1E60C2E56E75}" type="presParOf" srcId="{EDFF9053-F581-4E61-8AFD-7C8793F34F2B}" destId="{91302F6F-F755-4C60-A5F0-4EA137FEA226}" srcOrd="0" destOrd="0" presId="urn:microsoft.com/office/officeart/2008/layout/CircularPictureCallout"/>
    <dgm:cxn modelId="{C5CE6DD2-43D5-4184-AEAC-492F9AD1F2EB}" type="presParOf" srcId="{AD6F2D05-21D0-4D78-951B-4487B13CA358}" destId="{8BEC58BF-18EC-4EA8-BFD8-7468AFACFD31}" srcOrd="5" destOrd="0" presId="urn:microsoft.com/office/officeart/2008/layout/CircularPictureCallout"/>
    <dgm:cxn modelId="{710A5072-59D7-4EB3-809B-1FA0C737201C}" type="presParOf" srcId="{8BEC58BF-18EC-4EA8-BFD8-7468AFACFD31}" destId="{4677CA07-E532-422C-B3E1-4DC35E97DD2F}" srcOrd="0" destOrd="0" presId="urn:microsoft.com/office/officeart/2008/layout/CircularPictureCallout"/>
    <dgm:cxn modelId="{70CF0854-3102-4E69-B6FD-569A2EC48501}" type="presParOf" srcId="{AD6F2D05-21D0-4D78-951B-4487B13CA358}" destId="{2A631DE5-40ED-4148-B8D8-A4549C90B9B7}" srcOrd="6" destOrd="0" presId="urn:microsoft.com/office/officeart/2008/layout/CircularPictureCallout"/>
    <dgm:cxn modelId="{32B72611-7CEA-406B-82AA-7A099303B9E7}" type="presParOf" srcId="{AD6F2D05-21D0-4D78-951B-4487B13CA358}" destId="{A4DB5C1F-FA91-4FC8-94E0-B20033E6103F}" srcOrd="7" destOrd="0" presId="urn:microsoft.com/office/officeart/2008/layout/CircularPictureCallout"/>
    <dgm:cxn modelId="{683C3DB1-69EF-4467-A27C-13B5FD562208}" type="presParOf" srcId="{A4DB5C1F-FA91-4FC8-94E0-B20033E6103F}" destId="{FD7EB744-24F5-48D0-8286-5BF2288B5338}" srcOrd="0" destOrd="0" presId="urn:microsoft.com/office/officeart/2008/layout/CircularPictureCallout"/>
    <dgm:cxn modelId="{C590909A-1E91-4D45-A696-4C8CFF0FFB35}" type="presParOf" srcId="{AD6F2D05-21D0-4D78-951B-4487B13CA358}" destId="{D3685861-D98B-47B4-9949-934EE83A65C2}" srcOrd="8" destOrd="0" presId="urn:microsoft.com/office/officeart/2008/layout/CircularPictureCallout"/>
    <dgm:cxn modelId="{510C7C67-6E0E-49EA-AB3C-B5AEF10BD2F1}" type="presParOf" srcId="{D3685861-D98B-47B4-9949-934EE83A65C2}" destId="{274A72E0-CF98-40F1-B15C-42F4CDC0ACD0}" srcOrd="0" destOrd="0" presId="urn:microsoft.com/office/officeart/2008/layout/CircularPictureCallout"/>
    <dgm:cxn modelId="{BBDE8826-97FC-4B3B-ABC8-02078564FEDA}" type="presParOf" srcId="{AD6F2D05-21D0-4D78-951B-4487B13CA358}" destId="{2B7E257E-612E-4A34-94BF-18D33B505C86}" srcOrd="9" destOrd="0" presId="urn:microsoft.com/office/officeart/2008/layout/CircularPictureCallout"/>
    <dgm:cxn modelId="{3D969C15-E863-4C44-84A0-289204A9271D}" type="presParOf" srcId="{AD6F2D05-21D0-4D78-951B-4487B13CA358}" destId="{29AED6B9-82B0-4F59-BE06-F9832AC26017}" srcOrd="10" destOrd="0" presId="urn:microsoft.com/office/officeart/2008/layout/CircularPictureCallout"/>
    <dgm:cxn modelId="{03490B44-7BB6-4BB2-A952-D935C03A6E3D}" type="presParOf" srcId="{29AED6B9-82B0-4F59-BE06-F9832AC26017}" destId="{F3A9E064-0709-4581-BE89-E0B22089B87D}" srcOrd="0" destOrd="0" presId="urn:microsoft.com/office/officeart/2008/layout/CircularPictureCallout"/>
    <dgm:cxn modelId="{A70DDE42-FACD-4696-8277-67650FB54DA2}" type="presParOf" srcId="{AD6F2D05-21D0-4D78-951B-4487B13CA358}" destId="{15C322F6-E163-4A9E-B900-8DDB97E8F458}" srcOrd="11" destOrd="0" presId="urn:microsoft.com/office/officeart/2008/layout/CircularPictureCallout"/>
    <dgm:cxn modelId="{B7D8E7B7-A7A8-4708-8E22-CFE4D56C8AB5}" type="presParOf" srcId="{15C322F6-E163-4A9E-B900-8DDB97E8F458}" destId="{054D2B7D-31C6-42D4-BEE2-0FD8742AB976}" srcOrd="0" destOrd="0" presId="urn:microsoft.com/office/officeart/2008/layout/CircularPictureCallout"/>
    <dgm:cxn modelId="{9C66E699-48D2-4AC2-9F9E-277328266737}" type="presParOf" srcId="{AD6F2D05-21D0-4D78-951B-4487B13CA358}" destId="{B7F5A792-2EA5-4BBC-A08E-9C7E5E2C8B5C}" srcOrd="12" destOrd="0" presId="urn:microsoft.com/office/officeart/2008/layout/CircularPictureCallout"/>
    <dgm:cxn modelId="{419FD6E9-8E70-4887-9A86-5E47DE3D10AD}" type="presParOf" srcId="{AD6F2D05-21D0-4D78-951B-4487B13CA358}" destId="{0A3C2F33-D6F4-4F56-AF01-98A9D1B33FCF}" srcOrd="13" destOrd="0" presId="urn:microsoft.com/office/officeart/2008/layout/CircularPictureCallout"/>
    <dgm:cxn modelId="{DAFB0428-97D4-4F88-A9A5-D8CB774680AD}" type="presParOf" srcId="{0A3C2F33-D6F4-4F56-AF01-98A9D1B33FCF}" destId="{25484C52-B272-4126-8447-533EB0583617}" srcOrd="0" destOrd="0" presId="urn:microsoft.com/office/officeart/2008/layout/CircularPictureCallout"/>
    <dgm:cxn modelId="{189D69BA-FFD1-4A6E-94C1-362A8BFF7630}" type="presParOf" srcId="{AD6F2D05-21D0-4D78-951B-4487B13CA358}" destId="{4A71FBF5-D39E-4D2E-AC7E-2B5D36732C34}" srcOrd="14" destOrd="0" presId="urn:microsoft.com/office/officeart/2008/layout/CircularPictureCallout"/>
    <dgm:cxn modelId="{00DCF82C-4731-46C4-98ED-A816C752930C}" type="presParOf" srcId="{4A71FBF5-D39E-4D2E-AC7E-2B5D36732C34}" destId="{F1943C7C-3F0C-4A7B-AF1A-DED78FA12F08}" srcOrd="0" destOrd="0" presId="urn:microsoft.com/office/officeart/2008/layout/CircularPictureCallout"/>
    <dgm:cxn modelId="{CF376A7E-C4AF-4EF6-91B6-C7FA839C97B8}" type="presParOf" srcId="{AD6F2D05-21D0-4D78-951B-4487B13CA358}" destId="{2C95FE9A-F0A0-4D96-9573-94D54FB78AA3}" srcOrd="15" destOrd="0" presId="urn:microsoft.com/office/officeart/2008/layout/CircularPictureCallout"/>
    <dgm:cxn modelId="{0467461D-9922-4BAD-840C-48DF33F11360}" type="presParOf" srcId="{AD6F2D05-21D0-4D78-951B-4487B13CA358}" destId="{12439D8E-096B-41BC-B848-70C309C671A7}" srcOrd="16" destOrd="0" presId="urn:microsoft.com/office/officeart/2008/layout/CircularPictureCallout"/>
    <dgm:cxn modelId="{4F97F505-C1C8-40C8-BFA9-880868789654}" type="presParOf" srcId="{12439D8E-096B-41BC-B848-70C309C671A7}" destId="{06092873-74C2-4685-9117-7C98256698DE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4EB0D0-E97B-4E79-9A5D-B861ED055B31}" type="doc">
      <dgm:prSet loTypeId="urn:microsoft.com/office/officeart/2005/8/layout/hProcess3" loCatId="process" qsTypeId="urn:microsoft.com/office/officeart/2005/8/quickstyle/3d5" qsCatId="3D" csTypeId="urn:microsoft.com/office/officeart/2005/8/colors/accent1_2" csCatId="accent1" phldr="1"/>
      <dgm:spPr/>
    </dgm:pt>
    <dgm:pt modelId="{5461F882-D1C2-4CAC-9853-6B8EE47A0581}">
      <dgm:prSet phldrT="[Текст]" custT="1"/>
      <dgm:spPr/>
      <dgm:t>
        <a:bodyPr/>
        <a:lstStyle/>
        <a:p>
          <a:endParaRPr lang="ru-RU" sz="7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7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7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Система межведомственного электронного взаимодействия</a:t>
          </a:r>
        </a:p>
      </dgm:t>
    </dgm:pt>
    <dgm:pt modelId="{933812E7-C294-44FB-9335-AA07512BAA97}" type="sibTrans" cxnId="{731A3745-7338-41BE-8496-9D98529BD2A5}">
      <dgm:prSet/>
      <dgm:spPr/>
      <dgm:t>
        <a:bodyPr/>
        <a:lstStyle/>
        <a:p>
          <a:endParaRPr lang="ru-RU"/>
        </a:p>
      </dgm:t>
    </dgm:pt>
    <dgm:pt modelId="{8E52BFB8-0AB7-4639-8F23-FF14512A0963}" type="parTrans" cxnId="{731A3745-7338-41BE-8496-9D98529BD2A5}">
      <dgm:prSet/>
      <dgm:spPr/>
      <dgm:t>
        <a:bodyPr/>
        <a:lstStyle/>
        <a:p>
          <a:endParaRPr lang="ru-RU"/>
        </a:p>
      </dgm:t>
    </dgm:pt>
    <dgm:pt modelId="{D2644D9B-D524-4913-815E-2540AACCD617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/>
            <a:t> </a:t>
          </a:r>
        </a:p>
      </dgm:t>
    </dgm:pt>
    <dgm:pt modelId="{0D4F63F4-6C21-4C38-9B96-4A15DA0C3A68}" type="sibTrans" cxnId="{EBE3DC7B-C968-43B5-8FB6-8E5690AB76F7}">
      <dgm:prSet/>
      <dgm:spPr/>
      <dgm:t>
        <a:bodyPr/>
        <a:lstStyle/>
        <a:p>
          <a:endParaRPr lang="ru-RU"/>
        </a:p>
      </dgm:t>
    </dgm:pt>
    <dgm:pt modelId="{E7C6738D-00FC-4B77-9141-EB0FCAE62903}" type="parTrans" cxnId="{EBE3DC7B-C968-43B5-8FB6-8E5690AB76F7}">
      <dgm:prSet/>
      <dgm:spPr/>
      <dgm:t>
        <a:bodyPr/>
        <a:lstStyle/>
        <a:p>
          <a:endParaRPr lang="ru-RU"/>
        </a:p>
      </dgm:t>
    </dgm:pt>
    <dgm:pt modelId="{112DAA7B-83D4-4B46-82AC-C37D2F718FDA}" type="pres">
      <dgm:prSet presAssocID="{6F4EB0D0-E97B-4E79-9A5D-B861ED055B31}" presName="Name0" presStyleCnt="0">
        <dgm:presLayoutVars>
          <dgm:dir/>
          <dgm:animLvl val="lvl"/>
          <dgm:resizeHandles val="exact"/>
        </dgm:presLayoutVars>
      </dgm:prSet>
      <dgm:spPr/>
    </dgm:pt>
    <dgm:pt modelId="{6AEE986B-5C59-403C-B16E-E349ED24B7DD}" type="pres">
      <dgm:prSet presAssocID="{6F4EB0D0-E97B-4E79-9A5D-B861ED055B31}" presName="dummy" presStyleCnt="0"/>
      <dgm:spPr/>
    </dgm:pt>
    <dgm:pt modelId="{B7E9E152-0329-4042-B4CF-C5215F849022}" type="pres">
      <dgm:prSet presAssocID="{6F4EB0D0-E97B-4E79-9A5D-B861ED055B31}" presName="linH" presStyleCnt="0"/>
      <dgm:spPr/>
    </dgm:pt>
    <dgm:pt modelId="{FA40247A-BFF6-4D64-BB69-D56016067ACC}" type="pres">
      <dgm:prSet presAssocID="{6F4EB0D0-E97B-4E79-9A5D-B861ED055B31}" presName="padding1" presStyleCnt="0"/>
      <dgm:spPr/>
    </dgm:pt>
    <dgm:pt modelId="{65EA937B-973D-44CF-AF7B-7C5D5B7F7AD6}" type="pres">
      <dgm:prSet presAssocID="{D2644D9B-D524-4913-815E-2540AACCD617}" presName="linV" presStyleCnt="0"/>
      <dgm:spPr/>
    </dgm:pt>
    <dgm:pt modelId="{6EE3BD5F-8686-476A-946D-1CF1F7B45073}" type="pres">
      <dgm:prSet presAssocID="{D2644D9B-D524-4913-815E-2540AACCD617}" presName="spVertical1" presStyleCnt="0"/>
      <dgm:spPr/>
    </dgm:pt>
    <dgm:pt modelId="{6D4831E9-2F11-4E26-A41A-ADE6D0CA9EE8}" type="pres">
      <dgm:prSet presAssocID="{D2644D9B-D524-4913-815E-2540AACCD617}" presName="parTx" presStyleLbl="revTx" presStyleIdx="0" presStyleCnt="2" custLinFactNeighborX="23400" custLinFactNeighborY="96403">
        <dgm:presLayoutVars>
          <dgm:chMax val="0"/>
          <dgm:chPref val="0"/>
          <dgm:bulletEnabled val="1"/>
        </dgm:presLayoutVars>
      </dgm:prSet>
      <dgm:spPr/>
    </dgm:pt>
    <dgm:pt modelId="{11D9B28D-593A-4082-8DCF-694659D7EBC1}" type="pres">
      <dgm:prSet presAssocID="{D2644D9B-D524-4913-815E-2540AACCD617}" presName="spVertical2" presStyleCnt="0"/>
      <dgm:spPr/>
    </dgm:pt>
    <dgm:pt modelId="{EB7766FA-A678-4565-B94E-CD6EEDDFBDB2}" type="pres">
      <dgm:prSet presAssocID="{D2644D9B-D524-4913-815E-2540AACCD617}" presName="spVertical3" presStyleCnt="0"/>
      <dgm:spPr/>
    </dgm:pt>
    <dgm:pt modelId="{342FCB9B-6D13-4A71-83A8-805B1DC2F683}" type="pres">
      <dgm:prSet presAssocID="{0D4F63F4-6C21-4C38-9B96-4A15DA0C3A68}" presName="space" presStyleCnt="0"/>
      <dgm:spPr/>
    </dgm:pt>
    <dgm:pt modelId="{1ADD1543-9E93-46B1-A4DF-1C8C0AC60015}" type="pres">
      <dgm:prSet presAssocID="{5461F882-D1C2-4CAC-9853-6B8EE47A0581}" presName="linV" presStyleCnt="0"/>
      <dgm:spPr/>
    </dgm:pt>
    <dgm:pt modelId="{AFA292A3-D057-4655-ABF2-62CFB999154F}" type="pres">
      <dgm:prSet presAssocID="{5461F882-D1C2-4CAC-9853-6B8EE47A0581}" presName="spVertical1" presStyleCnt="0"/>
      <dgm:spPr/>
    </dgm:pt>
    <dgm:pt modelId="{FF4C313C-E63B-4B86-9BD3-700417F59C4B}" type="pres">
      <dgm:prSet presAssocID="{5461F882-D1C2-4CAC-9853-6B8EE47A0581}" presName="parTx" presStyleLbl="revTx" presStyleIdx="1" presStyleCnt="2" custScaleY="144606">
        <dgm:presLayoutVars>
          <dgm:chMax val="0"/>
          <dgm:chPref val="0"/>
          <dgm:bulletEnabled val="1"/>
        </dgm:presLayoutVars>
      </dgm:prSet>
      <dgm:spPr/>
    </dgm:pt>
    <dgm:pt modelId="{E1D6FFF7-8E70-4AE3-9B7E-BC626C209349}" type="pres">
      <dgm:prSet presAssocID="{5461F882-D1C2-4CAC-9853-6B8EE47A0581}" presName="spVertical2" presStyleCnt="0"/>
      <dgm:spPr/>
    </dgm:pt>
    <dgm:pt modelId="{97602CA9-6A51-4433-B0BF-33496660B0A3}" type="pres">
      <dgm:prSet presAssocID="{5461F882-D1C2-4CAC-9853-6B8EE47A0581}" presName="spVertical3" presStyleCnt="0"/>
      <dgm:spPr/>
    </dgm:pt>
    <dgm:pt modelId="{488B08EA-E28F-4724-B4BE-4AD312D316FE}" type="pres">
      <dgm:prSet presAssocID="{6F4EB0D0-E97B-4E79-9A5D-B861ED055B31}" presName="padding2" presStyleCnt="0"/>
      <dgm:spPr/>
    </dgm:pt>
    <dgm:pt modelId="{0FF3A0C5-8093-4A2D-AD1C-CF96BF730DDA}" type="pres">
      <dgm:prSet presAssocID="{6F4EB0D0-E97B-4E79-9A5D-B861ED055B31}" presName="negArrow" presStyleCnt="0"/>
      <dgm:spPr/>
    </dgm:pt>
    <dgm:pt modelId="{EC53A431-9DCF-4D10-A490-0F7CA4755029}" type="pres">
      <dgm:prSet presAssocID="{6F4EB0D0-E97B-4E79-9A5D-B861ED055B31}" presName="backgroundArrow" presStyleLbl="node1" presStyleIdx="0" presStyleCnt="1" custScaleY="160018" custLinFactNeighborX="6619" custLinFactNeighborY="8501"/>
      <dgm:spPr>
        <a:prstGeom prst="leftRightArrow">
          <a:avLst/>
        </a:prstGeom>
        <a:solidFill>
          <a:schemeClr val="accent1">
            <a:lumMod val="20000"/>
            <a:lumOff val="80000"/>
          </a:schemeClr>
        </a:solidFill>
      </dgm:spPr>
    </dgm:pt>
  </dgm:ptLst>
  <dgm:cxnLst>
    <dgm:cxn modelId="{7DF9E53A-2B81-4799-891E-1C42A042C287}" type="presOf" srcId="{5461F882-D1C2-4CAC-9853-6B8EE47A0581}" destId="{FF4C313C-E63B-4B86-9BD3-700417F59C4B}" srcOrd="0" destOrd="0" presId="urn:microsoft.com/office/officeart/2005/8/layout/hProcess3"/>
    <dgm:cxn modelId="{B8BC7E61-8804-4743-ACA1-0A05EB205875}" type="presOf" srcId="{6F4EB0D0-E97B-4E79-9A5D-B861ED055B31}" destId="{112DAA7B-83D4-4B46-82AC-C37D2F718FDA}" srcOrd="0" destOrd="0" presId="urn:microsoft.com/office/officeart/2005/8/layout/hProcess3"/>
    <dgm:cxn modelId="{731A3745-7338-41BE-8496-9D98529BD2A5}" srcId="{6F4EB0D0-E97B-4E79-9A5D-B861ED055B31}" destId="{5461F882-D1C2-4CAC-9853-6B8EE47A0581}" srcOrd="1" destOrd="0" parTransId="{8E52BFB8-0AB7-4639-8F23-FF14512A0963}" sibTransId="{933812E7-C294-44FB-9335-AA07512BAA97}"/>
    <dgm:cxn modelId="{EBE3DC7B-C968-43B5-8FB6-8E5690AB76F7}" srcId="{6F4EB0D0-E97B-4E79-9A5D-B861ED055B31}" destId="{D2644D9B-D524-4913-815E-2540AACCD617}" srcOrd="0" destOrd="0" parTransId="{E7C6738D-00FC-4B77-9141-EB0FCAE62903}" sibTransId="{0D4F63F4-6C21-4C38-9B96-4A15DA0C3A68}"/>
    <dgm:cxn modelId="{D4342B9C-26DD-495F-ACF1-7A7340319FEA}" type="presOf" srcId="{D2644D9B-D524-4913-815E-2540AACCD617}" destId="{6D4831E9-2F11-4E26-A41A-ADE6D0CA9EE8}" srcOrd="0" destOrd="0" presId="urn:microsoft.com/office/officeart/2005/8/layout/hProcess3"/>
    <dgm:cxn modelId="{06C37538-5918-4E59-A80E-7180B690130A}" type="presParOf" srcId="{112DAA7B-83D4-4B46-82AC-C37D2F718FDA}" destId="{6AEE986B-5C59-403C-B16E-E349ED24B7DD}" srcOrd="0" destOrd="0" presId="urn:microsoft.com/office/officeart/2005/8/layout/hProcess3"/>
    <dgm:cxn modelId="{F7B53BF6-13D7-47E9-9CC8-39ED5FF6314A}" type="presParOf" srcId="{112DAA7B-83D4-4B46-82AC-C37D2F718FDA}" destId="{B7E9E152-0329-4042-B4CF-C5215F849022}" srcOrd="1" destOrd="0" presId="urn:microsoft.com/office/officeart/2005/8/layout/hProcess3"/>
    <dgm:cxn modelId="{FB1B5AB1-DC59-431B-86F3-678706D4027D}" type="presParOf" srcId="{B7E9E152-0329-4042-B4CF-C5215F849022}" destId="{FA40247A-BFF6-4D64-BB69-D56016067ACC}" srcOrd="0" destOrd="0" presId="urn:microsoft.com/office/officeart/2005/8/layout/hProcess3"/>
    <dgm:cxn modelId="{89A15BF1-2D9E-4485-A126-6D239C7E9204}" type="presParOf" srcId="{B7E9E152-0329-4042-B4CF-C5215F849022}" destId="{65EA937B-973D-44CF-AF7B-7C5D5B7F7AD6}" srcOrd="1" destOrd="0" presId="urn:microsoft.com/office/officeart/2005/8/layout/hProcess3"/>
    <dgm:cxn modelId="{47D13CAE-32CA-4AD5-AE13-A23D39E78AF8}" type="presParOf" srcId="{65EA937B-973D-44CF-AF7B-7C5D5B7F7AD6}" destId="{6EE3BD5F-8686-476A-946D-1CF1F7B45073}" srcOrd="0" destOrd="0" presId="urn:microsoft.com/office/officeart/2005/8/layout/hProcess3"/>
    <dgm:cxn modelId="{162B42D8-D23D-4638-85AF-C0D88F35300C}" type="presParOf" srcId="{65EA937B-973D-44CF-AF7B-7C5D5B7F7AD6}" destId="{6D4831E9-2F11-4E26-A41A-ADE6D0CA9EE8}" srcOrd="1" destOrd="0" presId="urn:microsoft.com/office/officeart/2005/8/layout/hProcess3"/>
    <dgm:cxn modelId="{82472BA5-F69F-4421-B6FB-B00FCC84C90E}" type="presParOf" srcId="{65EA937B-973D-44CF-AF7B-7C5D5B7F7AD6}" destId="{11D9B28D-593A-4082-8DCF-694659D7EBC1}" srcOrd="2" destOrd="0" presId="urn:microsoft.com/office/officeart/2005/8/layout/hProcess3"/>
    <dgm:cxn modelId="{89A0B323-044E-48CA-BFD0-70AD550EF434}" type="presParOf" srcId="{65EA937B-973D-44CF-AF7B-7C5D5B7F7AD6}" destId="{EB7766FA-A678-4565-B94E-CD6EEDDFBDB2}" srcOrd="3" destOrd="0" presId="urn:microsoft.com/office/officeart/2005/8/layout/hProcess3"/>
    <dgm:cxn modelId="{368D434E-7B65-4D44-8C2C-A1D43EF5F611}" type="presParOf" srcId="{B7E9E152-0329-4042-B4CF-C5215F849022}" destId="{342FCB9B-6D13-4A71-83A8-805B1DC2F683}" srcOrd="2" destOrd="0" presId="urn:microsoft.com/office/officeart/2005/8/layout/hProcess3"/>
    <dgm:cxn modelId="{BFD60167-F946-4C08-B42B-A6BF9C268EC3}" type="presParOf" srcId="{B7E9E152-0329-4042-B4CF-C5215F849022}" destId="{1ADD1543-9E93-46B1-A4DF-1C8C0AC60015}" srcOrd="3" destOrd="0" presId="urn:microsoft.com/office/officeart/2005/8/layout/hProcess3"/>
    <dgm:cxn modelId="{8E1E0516-55CE-41BE-B0E3-8445DBF03826}" type="presParOf" srcId="{1ADD1543-9E93-46B1-A4DF-1C8C0AC60015}" destId="{AFA292A3-D057-4655-ABF2-62CFB999154F}" srcOrd="0" destOrd="0" presId="urn:microsoft.com/office/officeart/2005/8/layout/hProcess3"/>
    <dgm:cxn modelId="{03F7E3B7-CE8E-41BD-824E-E4EAE212988A}" type="presParOf" srcId="{1ADD1543-9E93-46B1-A4DF-1C8C0AC60015}" destId="{FF4C313C-E63B-4B86-9BD3-700417F59C4B}" srcOrd="1" destOrd="0" presId="urn:microsoft.com/office/officeart/2005/8/layout/hProcess3"/>
    <dgm:cxn modelId="{B2953176-0CEC-4D5C-9506-5DD483D46735}" type="presParOf" srcId="{1ADD1543-9E93-46B1-A4DF-1C8C0AC60015}" destId="{E1D6FFF7-8E70-4AE3-9B7E-BC626C209349}" srcOrd="2" destOrd="0" presId="urn:microsoft.com/office/officeart/2005/8/layout/hProcess3"/>
    <dgm:cxn modelId="{3FE8A834-2996-465C-B01B-6BCC57112498}" type="presParOf" srcId="{1ADD1543-9E93-46B1-A4DF-1C8C0AC60015}" destId="{97602CA9-6A51-4433-B0BF-33496660B0A3}" srcOrd="3" destOrd="0" presId="urn:microsoft.com/office/officeart/2005/8/layout/hProcess3"/>
    <dgm:cxn modelId="{11A9E037-0C1F-4E0A-A50C-B119D3C0F8F8}" type="presParOf" srcId="{B7E9E152-0329-4042-B4CF-C5215F849022}" destId="{488B08EA-E28F-4724-B4BE-4AD312D316FE}" srcOrd="4" destOrd="0" presId="urn:microsoft.com/office/officeart/2005/8/layout/hProcess3"/>
    <dgm:cxn modelId="{E391F639-12E4-40D8-B293-E8ACC800BF76}" type="presParOf" srcId="{B7E9E152-0329-4042-B4CF-C5215F849022}" destId="{0FF3A0C5-8093-4A2D-AD1C-CF96BF730DDA}" srcOrd="5" destOrd="0" presId="urn:microsoft.com/office/officeart/2005/8/layout/hProcess3"/>
    <dgm:cxn modelId="{DBDCAB96-B86E-4799-A27A-41547C6EDC34}" type="presParOf" srcId="{B7E9E152-0329-4042-B4CF-C5215F849022}" destId="{EC53A431-9DCF-4D10-A490-0F7CA4755029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5FE9A-F0A0-4D96-9573-94D54FB78AA3}">
      <dsp:nvSpPr>
        <dsp:cNvPr id="0" name=""/>
        <dsp:cNvSpPr/>
      </dsp:nvSpPr>
      <dsp:spPr>
        <a:xfrm>
          <a:off x="968415" y="2623472"/>
          <a:ext cx="2441677" cy="0"/>
        </a:xfrm>
        <a:prstGeom prst="line">
          <a:avLst/>
        </a:prstGeom>
        <a:noFill/>
        <a:ln w="15875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F5A792-2EA5-4BBC-A08E-9C7E5E2C8B5C}">
      <dsp:nvSpPr>
        <dsp:cNvPr id="0" name=""/>
        <dsp:cNvSpPr/>
      </dsp:nvSpPr>
      <dsp:spPr>
        <a:xfrm>
          <a:off x="968418" y="2211629"/>
          <a:ext cx="2063311" cy="0"/>
        </a:xfrm>
        <a:prstGeom prst="line">
          <a:avLst/>
        </a:prstGeom>
        <a:noFill/>
        <a:ln w="15875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7E257E-612E-4A34-94BF-18D33B505C86}">
      <dsp:nvSpPr>
        <dsp:cNvPr id="0" name=""/>
        <dsp:cNvSpPr/>
      </dsp:nvSpPr>
      <dsp:spPr>
        <a:xfrm>
          <a:off x="968408" y="1636011"/>
          <a:ext cx="1926752" cy="0"/>
        </a:xfrm>
        <a:prstGeom prst="line">
          <a:avLst/>
        </a:prstGeom>
        <a:noFill/>
        <a:ln w="15875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31DE5-40ED-4148-B8D8-A4549C90B9B7}">
      <dsp:nvSpPr>
        <dsp:cNvPr id="0" name=""/>
        <dsp:cNvSpPr/>
      </dsp:nvSpPr>
      <dsp:spPr>
        <a:xfrm>
          <a:off x="968418" y="1060394"/>
          <a:ext cx="2063311" cy="0"/>
        </a:xfrm>
        <a:prstGeom prst="line">
          <a:avLst/>
        </a:prstGeom>
        <a:noFill/>
        <a:ln w="15875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DCA4F9-3C00-4F43-A2FA-084B0A0B5FF3}">
      <dsp:nvSpPr>
        <dsp:cNvPr id="0" name=""/>
        <dsp:cNvSpPr/>
      </dsp:nvSpPr>
      <dsp:spPr>
        <a:xfrm>
          <a:off x="968415" y="648551"/>
          <a:ext cx="2441677" cy="0"/>
        </a:xfrm>
        <a:prstGeom prst="line">
          <a:avLst/>
        </a:prstGeom>
        <a:noFill/>
        <a:ln w="15875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1A957-CE9C-4A45-811E-301DD6BC2000}">
      <dsp:nvSpPr>
        <dsp:cNvPr id="0" name=""/>
        <dsp:cNvSpPr/>
      </dsp:nvSpPr>
      <dsp:spPr>
        <a:xfrm>
          <a:off x="181667" y="466448"/>
          <a:ext cx="2408441" cy="240844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1B673A-5ECB-436A-8A30-93EF002AE118}">
      <dsp:nvSpPr>
        <dsp:cNvPr id="0" name=""/>
        <dsp:cNvSpPr/>
      </dsp:nvSpPr>
      <dsp:spPr>
        <a:xfrm>
          <a:off x="90152" y="0"/>
          <a:ext cx="3402198" cy="432476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</a:rPr>
            <a:t>ЕГРН- Единый государственный реестр населения</a:t>
          </a:r>
        </a:p>
      </dsp:txBody>
      <dsp:txXfrm>
        <a:off x="90152" y="0"/>
        <a:ext cx="3402198" cy="432476"/>
      </dsp:txXfrm>
    </dsp:sp>
    <dsp:sp modelId="{CB00BFE4-3020-45BE-96DE-389581B73E24}">
      <dsp:nvSpPr>
        <dsp:cNvPr id="0" name=""/>
        <dsp:cNvSpPr/>
      </dsp:nvSpPr>
      <dsp:spPr>
        <a:xfrm>
          <a:off x="3395906" y="426866"/>
          <a:ext cx="433519" cy="43351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02F6F-F755-4C60-A5F0-4EA137FEA226}">
      <dsp:nvSpPr>
        <dsp:cNvPr id="0" name=""/>
        <dsp:cNvSpPr/>
      </dsp:nvSpPr>
      <dsp:spPr>
        <a:xfrm>
          <a:off x="3879379" y="408038"/>
          <a:ext cx="953590" cy="433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0" rIns="34290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</a:rPr>
            <a:t>Сдавшие биометрические данные</a:t>
          </a:r>
        </a:p>
      </dsp:txBody>
      <dsp:txXfrm>
        <a:off x="3879379" y="408038"/>
        <a:ext cx="953590" cy="433519"/>
      </dsp:txXfrm>
    </dsp:sp>
    <dsp:sp modelId="{4677CA07-E532-422C-B3E1-4DC35E97DD2F}">
      <dsp:nvSpPr>
        <dsp:cNvPr id="0" name=""/>
        <dsp:cNvSpPr/>
      </dsp:nvSpPr>
      <dsp:spPr>
        <a:xfrm>
          <a:off x="3046124" y="841475"/>
          <a:ext cx="433523" cy="43351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7EB744-24F5-48D0-8286-5BF2288B5338}">
      <dsp:nvSpPr>
        <dsp:cNvPr id="0" name=""/>
        <dsp:cNvSpPr/>
      </dsp:nvSpPr>
      <dsp:spPr>
        <a:xfrm>
          <a:off x="3537114" y="930679"/>
          <a:ext cx="1330801" cy="246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0" rIns="34290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</a:rPr>
            <a:t>Прием и выход из гражданства</a:t>
          </a:r>
        </a:p>
      </dsp:txBody>
      <dsp:txXfrm>
        <a:off x="3537114" y="930679"/>
        <a:ext cx="1330801" cy="246754"/>
      </dsp:txXfrm>
    </dsp:sp>
    <dsp:sp modelId="{274A72E0-CF98-40F1-B15C-42F4CDC0ACD0}">
      <dsp:nvSpPr>
        <dsp:cNvPr id="0" name=""/>
        <dsp:cNvSpPr/>
      </dsp:nvSpPr>
      <dsp:spPr>
        <a:xfrm>
          <a:off x="2900745" y="1424021"/>
          <a:ext cx="433519" cy="43351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A9E064-0709-4581-BE89-E0B22089B87D}">
      <dsp:nvSpPr>
        <dsp:cNvPr id="0" name=""/>
        <dsp:cNvSpPr/>
      </dsp:nvSpPr>
      <dsp:spPr>
        <a:xfrm>
          <a:off x="3328287" y="1524779"/>
          <a:ext cx="1014631" cy="238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0" rIns="34290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</a:rPr>
            <a:t>База паспортов</a:t>
          </a:r>
        </a:p>
      </dsp:txBody>
      <dsp:txXfrm>
        <a:off x="3328287" y="1524779"/>
        <a:ext cx="1014631" cy="238773"/>
      </dsp:txXfrm>
    </dsp:sp>
    <dsp:sp modelId="{054D2B7D-31C6-42D4-BEE2-0FD8742AB976}">
      <dsp:nvSpPr>
        <dsp:cNvPr id="0" name=""/>
        <dsp:cNvSpPr/>
      </dsp:nvSpPr>
      <dsp:spPr>
        <a:xfrm>
          <a:off x="3027381" y="1995702"/>
          <a:ext cx="433519" cy="43351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84C52-B272-4126-8447-533EB0583617}">
      <dsp:nvSpPr>
        <dsp:cNvPr id="0" name=""/>
        <dsp:cNvSpPr/>
      </dsp:nvSpPr>
      <dsp:spPr>
        <a:xfrm>
          <a:off x="3548956" y="2041893"/>
          <a:ext cx="1331558" cy="297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0" rIns="34290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</a:rPr>
            <a:t>18 летние, умершие</a:t>
          </a:r>
        </a:p>
      </dsp:txBody>
      <dsp:txXfrm>
        <a:off x="3548956" y="2041893"/>
        <a:ext cx="1331558" cy="297116"/>
      </dsp:txXfrm>
    </dsp:sp>
    <dsp:sp modelId="{F1943C7C-3F0C-4A7B-AF1A-DED78FA12F08}">
      <dsp:nvSpPr>
        <dsp:cNvPr id="0" name=""/>
        <dsp:cNvSpPr/>
      </dsp:nvSpPr>
      <dsp:spPr>
        <a:xfrm>
          <a:off x="3415198" y="2404220"/>
          <a:ext cx="433519" cy="433519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5875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092873-74C2-4685-9117-7C98256698DE}">
      <dsp:nvSpPr>
        <dsp:cNvPr id="0" name=""/>
        <dsp:cNvSpPr/>
      </dsp:nvSpPr>
      <dsp:spPr>
        <a:xfrm>
          <a:off x="3936857" y="2396187"/>
          <a:ext cx="954147" cy="433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0" rIns="34290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chemeClr val="bg1"/>
              </a:solidFill>
            </a:rPr>
            <a:t>Адресно-справочное бюро</a:t>
          </a:r>
        </a:p>
      </dsp:txBody>
      <dsp:txXfrm>
        <a:off x="3936857" y="2396187"/>
        <a:ext cx="954147" cy="4335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3A431-9DCF-4D10-A490-0F7CA4755029}">
      <dsp:nvSpPr>
        <dsp:cNvPr id="0" name=""/>
        <dsp:cNvSpPr/>
      </dsp:nvSpPr>
      <dsp:spPr>
        <a:xfrm>
          <a:off x="0" y="24422"/>
          <a:ext cx="3277515" cy="2073833"/>
        </a:xfrm>
        <a:prstGeom prst="leftRightArrow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C313C-E63B-4B86-9BD3-700417F59C4B}">
      <dsp:nvSpPr>
        <dsp:cNvPr id="0" name=""/>
        <dsp:cNvSpPr/>
      </dsp:nvSpPr>
      <dsp:spPr>
        <a:xfrm>
          <a:off x="1728697" y="336211"/>
          <a:ext cx="1221066" cy="937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Система межведомственного электронного взаимодействия</a:t>
          </a:r>
        </a:p>
      </dsp:txBody>
      <dsp:txXfrm>
        <a:off x="1728697" y="336211"/>
        <a:ext cx="1221066" cy="937046"/>
      </dsp:txXfrm>
    </dsp:sp>
    <dsp:sp modelId="{6D4831E9-2F11-4E26-A41A-ADE6D0CA9EE8}">
      <dsp:nvSpPr>
        <dsp:cNvPr id="0" name=""/>
        <dsp:cNvSpPr/>
      </dsp:nvSpPr>
      <dsp:spPr>
        <a:xfrm>
          <a:off x="549146" y="648557"/>
          <a:ext cx="1221066" cy="64800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 </a:t>
          </a:r>
        </a:p>
      </dsp:txBody>
      <dsp:txXfrm>
        <a:off x="549146" y="648557"/>
        <a:ext cx="1221066" cy="648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A4FE-7CF2-4542-ACB4-EF5FF94808D8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/>
              <a:t>1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5A702-AF2C-40EC-8298-4DE55DAD35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29548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1321A-F7FA-445D-9068-700740EA769E}" type="datetimeFigureOut">
              <a:rPr lang="ru-RU" smtClean="0"/>
              <a:t>24.10.2025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/>
              <a:t>1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2EA0D-8AE5-413F-9EF5-EBF454F21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03355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A2EA0D-8AE5-413F-9EF5-EBF454F2194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09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A2EA0D-8AE5-413F-9EF5-EBF454F2194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521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71513" y="1149350"/>
            <a:ext cx="5514975" cy="31035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AA7DB-67AB-4E0B-8E4A-C182BE65CF10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175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EA6-3DB7-4212-979A-DAFE4C3DF1DB}" type="datetime1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42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E40D-AE2D-4CC2-8387-C6FD782C21B1}" type="datetime1">
              <a:rPr lang="ru-RU" smtClean="0"/>
              <a:t>24.10.2025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70338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E40D-AE2D-4CC2-8387-C6FD782C21B1}" type="datetime1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71050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E40D-AE2D-4CC2-8387-C6FD782C21B1}" type="datetime1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795270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E40D-AE2D-4CC2-8387-C6FD782C21B1}" type="datetime1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54161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E40D-AE2D-4CC2-8387-C6FD782C21B1}" type="datetime1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408978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E40D-AE2D-4CC2-8387-C6FD782C21B1}" type="datetime1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24744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4CD0-B9E2-4E51-9498-4DAA11DA49ED}" type="datetime1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205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C099-323D-4662-8CDF-41EFF33767EB}" type="datetime1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76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4AB38-085F-4808-B7C4-853A3FF5F11E}" type="datetime1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73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818C-615A-4F60-B3E3-775EC97CB808}" type="datetime1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544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1CBC5-18E0-48AE-9ACB-E9403A96518E}" type="datetime1">
              <a:rPr lang="ru-RU" smtClean="0"/>
              <a:t>24.10.2025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277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1A930-BC92-42D2-90FE-AD9A84001B05}" type="datetime1">
              <a:rPr lang="ru-RU" smtClean="0"/>
              <a:t>24.10.2025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489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6F874-2716-483E-8832-2F6AF58CF3A2}" type="datetime1">
              <a:rPr lang="ru-RU" smtClean="0"/>
              <a:t>24.10.2025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976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6B929-469E-47FE-9F71-861AC12FC2FD}" type="datetime1">
              <a:rPr lang="ru-RU" smtClean="0"/>
              <a:t>24.10.2025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4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E535-A56B-47DD-A617-12EFD974B742}" type="datetime1">
              <a:rPr lang="ru-RU" smtClean="0"/>
              <a:t>24.10.2025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165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06B7F-9772-47AA-BDDE-3B29207C13F1}" type="datetime1">
              <a:rPr lang="ru-RU" smtClean="0"/>
              <a:t>24.10.2025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10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200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A94E40D-AE2D-4CC2-8387-C6FD782C21B1}" type="datetime1">
              <a:rPr lang="ru-RU" smtClean="0"/>
              <a:t>24.10.2025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1BDF809-9EB3-4381-8FF2-79A0CB209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5873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2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06084" y="2506648"/>
            <a:ext cx="10025149" cy="190157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выборов депутатов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Жогорку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Кенеша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Кыргызской Республики</a:t>
            </a:r>
            <a:endParaRPr lang="ru-RU" sz="4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>
                <a:solidFill>
                  <a:schemeClr val="tx1"/>
                </a:solidFill>
              </a:rPr>
              <a:t>1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" y="6206811"/>
            <a:ext cx="12192000" cy="55975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ECC77B4E-2886-4BF8-B17D-6FF93ADFE3FD}"/>
              </a:ext>
            </a:extLst>
          </p:cNvPr>
          <p:cNvSpPr txBox="1">
            <a:spLocks/>
          </p:cNvSpPr>
          <p:nvPr/>
        </p:nvSpPr>
        <p:spPr>
          <a:xfrm>
            <a:off x="4716861" y="5713329"/>
            <a:ext cx="2844801" cy="4002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AD4709-8A44-4B2A-9804-6D24835DA4C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94" y="1160314"/>
            <a:ext cx="1379139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13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5090" y="-10359"/>
            <a:ext cx="5897099" cy="60611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10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251"/>
            <a:ext cx="12192000" cy="5597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590178" y="2194954"/>
            <a:ext cx="632801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государственным служащим, независимо от вида государственной службы (гражданская, военная, правоохранительная, дипломатическая);</a:t>
            </a:r>
          </a:p>
          <a:p>
            <a:pPr algn="just"/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муниципальным служащим;</a:t>
            </a:r>
          </a:p>
          <a:p>
            <a:pPr algn="just"/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работником средства массовой информации.</a:t>
            </a:r>
          </a:p>
          <a:p>
            <a:pPr algn="just"/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руководители государственных органов, органов МСУ, предприятий, учреждений, организаций, командиры воинских частей и иные соответствующие должностные лица органов, в которых работает, служит кандидат, обязаны приостановить исполнение должностных полномочий.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9570" y="403176"/>
            <a:ext cx="10848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с момента выдвижения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прекращает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приостанавливает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должностных или служебных полномочий в случае, </a:t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он является</a:t>
            </a:r>
            <a:r>
              <a:rPr lang="ky-K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96769" y="2194954"/>
            <a:ext cx="519664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государственным политическим служащим, за исключением депутата </a:t>
            </a:r>
            <a:r>
              <a:rPr lang="ru-RU" altLang="ru-RU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Жогорку</a:t>
            </a:r>
            <a:r>
              <a:rPr lang="ru-RU" alt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Кенеша</a:t>
            </a:r>
            <a:r>
              <a:rPr lang="ru-RU" alt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Президента;</a:t>
            </a:r>
            <a:br>
              <a:rPr lang="ru-RU" alt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муниципальным политическим служащим, за исключением депутата местного </a:t>
            </a:r>
            <a:r>
              <a:rPr lang="ru-RU" altLang="ru-RU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кенеша</a:t>
            </a:r>
            <a:r>
              <a:rPr lang="ru-RU" alt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alt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руководителем государственного, муниципального предприятия, учреждения, предприятия с долей государственного (муниципального) участия более 30 процентов и их подразделений.</a:t>
            </a:r>
            <a:endParaRPr kumimoji="0" lang="ru-RU" altLang="ru-RU" sz="2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67608" y="1441214"/>
            <a:ext cx="5897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приостанавливает полномочия, в случае если он является: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2674" y="1441214"/>
            <a:ext cx="54048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прекращает полномочия,  в случае если он является:</a:t>
            </a:r>
          </a:p>
        </p:txBody>
      </p:sp>
    </p:spTree>
    <p:extLst>
      <p:ext uri="{BB962C8B-B14F-4D97-AF65-F5344CB8AC3E}">
        <p14:creationId xmlns:p14="http://schemas.microsoft.com/office/powerpoint/2010/main" val="4264661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055" t="42405" r="24378" b="20580"/>
          <a:stretch/>
        </p:blipFill>
        <p:spPr>
          <a:xfrm>
            <a:off x="143757" y="188677"/>
            <a:ext cx="11159319" cy="629994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11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140272" y="3753014"/>
            <a:ext cx="1144988" cy="4926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y-KG" sz="105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просвещения КР </a:t>
            </a:r>
            <a:endParaRPr lang="ru-RU" sz="105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268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0579" y="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Основаниями  отказа в регистрации кандидата могут быть: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12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93093" y="954107"/>
            <a:ext cx="1131222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непредставление документов, необходимых для регистрации кандидата;</a:t>
            </a:r>
          </a:p>
          <a:p>
            <a:pPr algn="just">
              <a:spcAft>
                <a:spcPts val="0"/>
              </a:spcAft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несоблюдение порядка выдвижения кандидата;</a:t>
            </a:r>
          </a:p>
          <a:p>
            <a:pPr algn="just">
              <a:spcAft>
                <a:spcPts val="0"/>
              </a:spcAft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отсутствие у кандидата пассивного избирательного права;</a:t>
            </a:r>
          </a:p>
          <a:p>
            <a:pPr algn="just">
              <a:spcAft>
                <a:spcPts val="0"/>
              </a:spcAft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наличие факта регистрации кандидата от другой политической партии либо более чем в одном многомандатном избирательном округе;</a:t>
            </a:r>
          </a:p>
          <a:p>
            <a:pPr algn="just">
              <a:spcAft>
                <a:spcPts val="0"/>
              </a:spcAft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несоздание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кандидатом, политической партией своего избирательного фонда;</a:t>
            </a:r>
          </a:p>
          <a:p>
            <a:pPr algn="just">
              <a:spcAft>
                <a:spcPts val="0"/>
              </a:spcAft>
            </a:pPr>
            <a:r>
              <a:rPr lang="kk-KZ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принадлежность кандидата к гражданству другого государства;</a:t>
            </a:r>
          </a:p>
          <a:p>
            <a:pPr algn="just">
              <a:spcAft>
                <a:spcPts val="0"/>
              </a:spcAft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если лицо состоит или состояло на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профилактическом, оперативно-превентивном учете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качестве лица, причастного к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организованной преступной группе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преступному сообществу (преступной организации), вооруженной группе (банде);</a:t>
            </a:r>
          </a:p>
          <a:p>
            <a:pPr algn="just">
              <a:spcAft>
                <a:spcPts val="0"/>
              </a:spcAft>
            </a:pPr>
            <a:r>
              <a:rPr lang="ky-KG" sz="2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8)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имеющие судимость, в том числе снятую или погашенную.</a:t>
            </a:r>
          </a:p>
          <a:p>
            <a:pPr algn="just"/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9) в отношении которых уголовное дело прекращено по </a:t>
            </a:r>
            <a:r>
              <a:rPr lang="ru-RU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нереабилитирующим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основаниям, за исключением: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преступлений небольшой тяжести, менее тяжких преступлений, совершенных по неосторожности;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случаев отказа потерпевшего от поддержания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-публичного обвинения и (или) при достижении согласия обвиняемого с потерпевшим в соответствии и порядке, предусмотренном уголовным законодательством Кыргызской Республики.</a:t>
            </a:r>
          </a:p>
          <a:p>
            <a:pPr algn="just">
              <a:spcAft>
                <a:spcPts val="0"/>
              </a:spcAft>
            </a:pPr>
            <a:endParaRPr lang="ru-RU" sz="24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6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13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832205" y="202730"/>
            <a:ext cx="7728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Регистрация  кандидата отменяется в случаях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2335" y="1019790"/>
            <a:ext cx="1088497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подачи кандидатом заявления о снятии своей кандидатуры;</a:t>
            </a:r>
          </a:p>
          <a:p>
            <a:pPr marL="457200" indent="-457200" algn="just">
              <a:buAutoNum type="arabicParenR"/>
            </a:pPr>
            <a:r>
              <a:rPr lang="ky-K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кандидатом или политической партией финансировании своей избирательной кампании, помимо средств избирательного фонда иных денежных средств более 0,5 процента от общей суммы денежных средств;</a:t>
            </a:r>
          </a:p>
          <a:p>
            <a:pPr marL="457200" indent="-457200" algn="just">
              <a:buAutoNum type="arabicParenR"/>
            </a:pPr>
            <a:r>
              <a:rPr lang="ky-K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требований, установленных статьями 21 и 61  конституционного Закона;</a:t>
            </a:r>
          </a:p>
          <a:p>
            <a:pPr marL="457200" indent="-457200" algn="just">
              <a:buAutoNum type="arabicParenR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кандидатом, запрета на использование административного ресурса;</a:t>
            </a:r>
          </a:p>
          <a:p>
            <a:pPr marL="457200" indent="-457200" algn="just">
              <a:buAutoNum type="arabicParenR"/>
            </a:pPr>
            <a:r>
              <a:rPr lang="ky-K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нарушения правил предвыборной агитации; </a:t>
            </a:r>
          </a:p>
          <a:p>
            <a:pPr marL="457200" indent="-457200" algn="just">
              <a:buAutoNum type="arabicParenR"/>
            </a:pPr>
            <a:r>
              <a:rPr lang="ky-K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причастноть к подпуку избирателей со строны кандидата, руководства, уполномоченных представителей, наблюдателей, доверенных лиц и их близких родственников;</a:t>
            </a:r>
          </a:p>
          <a:p>
            <a:pPr marL="457200" indent="-457200" algn="just">
              <a:buAutoNum type="arabicParenR"/>
            </a:pPr>
            <a:r>
              <a:rPr lang="ky-K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вступления в силу обвинительного приговора суда в отношении кандидата</a:t>
            </a:r>
            <a:r>
              <a:rPr lang="ky-K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2637" t="19983" r="7512" b="23631"/>
          <a:stretch/>
        </p:blipFill>
        <p:spPr>
          <a:xfrm>
            <a:off x="0" y="0"/>
            <a:ext cx="1164670" cy="89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08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9695" y="431812"/>
            <a:ext cx="9343505" cy="56623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 от участия в выборах, </a:t>
            </a:r>
            <a:b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 кандидатов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14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251"/>
            <a:ext cx="12192000" cy="5597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8829" y="1821047"/>
            <a:ext cx="107067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вправе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отказаться от участия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выборах не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позднее чем за 10 дней до голосования (при досрочных выборах - 7)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подав личное или нотариально заверенное заявление в ЦИК. </a:t>
            </a:r>
            <a:endParaRPr lang="ky-KG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Политическая партия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отозвать кандидата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позднее чем за 10 дней до выборов (при досрочных выборах - 7)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подав заявление в ЦИК. </a:t>
            </a:r>
          </a:p>
          <a:p>
            <a:pPr algn="just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59316" y="4721540"/>
            <a:ext cx="8633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Избирательный взнос не подлежит возврату и перечисляется в республиканский бюджет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Республики.</a:t>
            </a:r>
          </a:p>
        </p:txBody>
      </p:sp>
    </p:spTree>
    <p:extLst>
      <p:ext uri="{BB962C8B-B14F-4D97-AF65-F5344CB8AC3E}">
        <p14:creationId xmlns:p14="http://schemas.microsoft.com/office/powerpoint/2010/main" val="1714555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15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292816" y="132424"/>
            <a:ext cx="4225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Порядок голосования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19165" y="1019790"/>
            <a:ext cx="10424159" cy="529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ru-RU" alt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kumimoji="0" lang="ru-RU" altLang="ru-RU" sz="2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олосование</a:t>
            </a:r>
            <a:r>
              <a:rPr kumimoji="0" lang="ru-RU" altLang="ru-RU" sz="26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проводится </a:t>
            </a:r>
            <a:r>
              <a:rPr kumimoji="0" lang="ru-RU" altLang="ru-RU" sz="2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8:00 до 20:00 часов.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участковая избирательная комиссия на своем заседании в помещении для голосования жеребьевкой определяет членов комиссии.</a:t>
            </a:r>
            <a:endParaRPr kumimoji="0" lang="ru-RU" altLang="ru-RU" sz="2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операторами проводят онлайн и (или) </a:t>
            </a:r>
            <a:r>
              <a:rPr lang="ru-RU" altLang="ru-RU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оффлайн</a:t>
            </a:r>
            <a:r>
              <a:rPr lang="ru-RU" alt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идентификацию избирателя по его персональным и биометрическим данным с применением оборудования по идентификации.</a:t>
            </a:r>
            <a:endParaRPr kumimoji="0" lang="ru-RU" altLang="ru-RU" sz="2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ru-RU" alt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kumimoji="0" lang="ru-RU" altLang="ru-RU" sz="2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аждый голосует лично, бюллетень заполняется в кабине тайно.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если избиратель считает, что при заполнении избирательного бюллетеня совершил ошибку, он вправе обратиться к председателю участковой избирательной комиссии с просьбой выдать ему новый избирательный бюллетень взамен испорченного.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запрещено выносить бюллетень, возле урн — только избиратель.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ru-RU" alt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altLang="ru-RU" sz="2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орядок в помещении обеспечивает председатель УИК.</a:t>
            </a:r>
          </a:p>
        </p:txBody>
      </p:sp>
    </p:spTree>
    <p:extLst>
      <p:ext uri="{BB962C8B-B14F-4D97-AF65-F5344CB8AC3E}">
        <p14:creationId xmlns:p14="http://schemas.microsoft.com/office/powerpoint/2010/main" val="4155763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0701" y="35939"/>
            <a:ext cx="8242499" cy="71423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голосования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514" y="1078064"/>
            <a:ext cx="10955972" cy="99752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выборов может быть применено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голосование.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 проведении дистанционного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голосования принимается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назначении выборов.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16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80514" y="1783380"/>
            <a:ext cx="113384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голосование предназначено для избирателей не имеющих возможности голосовать на избирательном участке по месту постоянной регистрации.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дистанционного голосования обеспечивается возможность реализации активного избирательного права и формирования данных об итогах дистанционного, электронного голосования с учетом гарантии сохранности волеизъявления избирателей и соблюдения тайны голосования.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допускается дистанционное голосование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 своего избирательного участка в пределах одного округа.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251"/>
            <a:ext cx="12192000" cy="5597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9473" y="4358035"/>
            <a:ext cx="109559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идентификация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идентификация избирателя по его персональным и биометрическим данным, независимо от места регистрации в день голосования;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оффлайн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идентификация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идентификация избирателя по его персональным и биометрическим данным находящегося в день голосования на избирательном участке по месту регистрации.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1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3535" y="175052"/>
            <a:ext cx="4792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Избирательный бюллетень 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3769" y="2154563"/>
            <a:ext cx="106359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251"/>
            <a:ext cx="12192000" cy="559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8234" t="31525" r="68781" b="31593"/>
          <a:stretch/>
        </p:blipFill>
        <p:spPr>
          <a:xfrm>
            <a:off x="8447964" y="742023"/>
            <a:ext cx="3492863" cy="5249344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290375" y="1564470"/>
            <a:ext cx="873456" cy="58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60144" y="1564470"/>
            <a:ext cx="69037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Избирательный бюллетень содержит фамилии, имена, отчества кандидатов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очередности, определенной жеребьевкой.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23116" y="3684896"/>
            <a:ext cx="873456" cy="5696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17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505445" y="2593571"/>
            <a:ext cx="124060" cy="11637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035935" y="1147156"/>
            <a:ext cx="299258" cy="748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sz="400" dirty="0">
                <a:solidFill>
                  <a:schemeClr val="bg1"/>
                </a:solidFill>
              </a:rPr>
              <a:t>много</a:t>
            </a:r>
            <a:endParaRPr lang="ru-RU" sz="4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12374" y="3256910"/>
            <a:ext cx="6799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 ставит в избирательный бюллетень отметку 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квадрате, относящуюся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одному кандидату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своему выбору, либо отметку в позиции «Против всех». </a:t>
            </a:r>
            <a:endParaRPr lang="ru-RU" sz="2000" dirty="0">
              <a:solidFill>
                <a:schemeClr val="bg1"/>
              </a:solidFill>
            </a:endParaRPr>
          </a:p>
          <a:p>
            <a:pPr algn="just"/>
            <a:endParaRPr lang="ru-RU" sz="20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951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1040" y="38929"/>
            <a:ext cx="8710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итогов голосования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5021" y="829488"/>
            <a:ext cx="71718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ts val="1000"/>
              </a:spcBef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Подсчет голосов избирателей начинается сразу после окончания голосования и проводится без перерыва до установления итогов голосования в том же помещении, где проводилось голосование избирателей. Место, где производится непосредственный подсчет голосов избирателей, должно быть оборудовано таким образом, чтобы к нему был обеспечен доступ всех членов участковой избирательной комиссии, представителей в избирательных комиссиях.</a:t>
            </a:r>
            <a:endParaRPr lang="ru-RU" sz="32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8251"/>
            <a:ext cx="12192000" cy="559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8333" t="18889" r="3125" b="42037"/>
          <a:stretch/>
        </p:blipFill>
        <p:spPr>
          <a:xfrm>
            <a:off x="7629897" y="1662143"/>
            <a:ext cx="4278568" cy="302214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083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0583" y="0"/>
            <a:ext cx="64996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итогов голосования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1665" y="584775"/>
            <a:ext cx="1146866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Избранными по многомандатному избирательному округу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признаются три кандидата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получившие наибольшее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голосов избирателей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соответствующего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избирательного округа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принявших участие в голосовании. Голоса кандидатов мужского и женского пола подсчитываются и подводятся в итоге отдельно.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 равном числе полученных кандидатами голосов избранным считается кандидат, предоставивший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раньше по дате и времени полный пакет документов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регистрации.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ky-K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досрочного прекращения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полномочий депутата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Жогорку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Кенеша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депутатский мандат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передается следующему кандидату.</a:t>
            </a:r>
            <a:endParaRPr lang="ru-RU" sz="2400" dirty="0">
              <a:solidFill>
                <a:schemeClr val="bg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распределении мандатов по соответствующему многомандатному избирательному округу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быть выделено более двух мандатов для представителей одного пола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определении результатов выборов депутатов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Жогорку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Кенеша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депутатских мандатов принадлежат депутатам одного пола.</a:t>
            </a:r>
          </a:p>
          <a:p>
            <a:pPr algn="just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799"/>
            <a:ext cx="12192000" cy="4572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617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6944" y="1847149"/>
            <a:ext cx="1003737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Депутаты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Жогорку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Кенеша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избираются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сроком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5 лет.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депутатов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Жогорку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Кенеша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избираются по многомандатным избирательным округам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мажоритарной системе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выборов депутатов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Жогорку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Кенеша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образуются </a:t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многомандатных избирательных округов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каждом из которых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избираются по 3 депутата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Жогорку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Кенеша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ky-K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" y="6206810"/>
            <a:ext cx="12148737" cy="6511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16646" y="405982"/>
            <a:ext cx="8874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y-K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Жогорку Кенеш Кыргызской Республики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225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1663" y="184665"/>
            <a:ext cx="114686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ОМСУ в информировании избирателей и проведение предвыборной агитации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1663" y="1015662"/>
            <a:ext cx="1146866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конституционным Законом КР «О выборах Президента и выборов депутатов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Жогорку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Кенеша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избирателей осуществляют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государственные органы,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органы местного самоуправления,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избирательные комиссии,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средства массовой информации,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юридические и физические лица.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Государственные органы, органы местного самоуправления, избирательные комиссии несут ответственность за своевременность и достоверность информирования граждан.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10 календарных дней с момента назначения выборов ОМСУ обязаны: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Выделить и оборудовать на каждом участке удобные для избирателей места для размещения агитационных материалов;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Обеспечить равные условия кандидатам и партиям, включая равную площадь для печатных материалов;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Предоставить кандидатам и партиям перечень выделенных мест через окружные избирательные комиссии.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течение 10 дней после опубликования итогов выборов ОМСУ обязаны очистить соответствующие территории от агитационных материалов.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Создавать условия для УИК материально-технически обеспечить и доступности для избирателей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799"/>
            <a:ext cx="12192000" cy="4572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230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6818" y="184665"/>
            <a:ext cx="10610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государственных органов и ОМСУ при проведении предвыборной агитации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1665" y="800755"/>
            <a:ext cx="1146866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Обеспечение условий для агитации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органы и органы местного самоуправления обязаны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за счёт средств республиканского бюджета предоставлять помещения, соответствующие требованиям для проведения встреч с избирателями;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выделять места для размещения агитационных материалов.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Содействие кандидатам и политическим партиям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ОМСУ и госорганы обеспечивают поддержку в организации: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встреч с избирателями, собраний, митингов, демонстраций, шествий;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публичных дебатов и дискуссий;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А также — безопасность при проведении указанных мероприятий.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Порядок рассмотрения заявлений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Заявления о предоставлении помещений рассматриваются в день подачи.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случае отказа выдается письменное, мотивированное решение.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Отказ недопустим, если аналогичное помещение ранее было предоставлено другому кандидату или 	партии.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Все зарегистрированные кандидаты и политические партии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быть обеспечены равными условиями при использовании помещений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находящихся в государственной или муниципальной собственности, включая объекты на балансе государственных предприятий и учреждений.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799"/>
            <a:ext cx="12192000" cy="4572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957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469900" y="3259666"/>
            <a:ext cx="11252199" cy="141337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технологии</a:t>
            </a:r>
            <a:b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выборном процессе Кыргызстана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FB126F-4494-4CFA-A522-1741F8B8975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94" y="1160314"/>
            <a:ext cx="1379139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4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20"/>
          <p:cNvGrpSpPr/>
          <p:nvPr/>
        </p:nvGrpSpPr>
        <p:grpSpPr>
          <a:xfrm>
            <a:off x="3936332" y="1435640"/>
            <a:ext cx="4392488" cy="4392486"/>
            <a:chOff x="3899756" y="1592796"/>
            <a:chExt cx="4392488" cy="4392486"/>
          </a:xfrm>
          <a:scene3d>
            <a:camera prst="perspectiveRelaxed" fov="3000000">
              <a:rot lat="19200000" lon="0" rev="0"/>
            </a:camera>
            <a:lightRig rig="threePt" dir="t"/>
          </a:scene3d>
        </p:grpSpPr>
        <p:sp>
          <p:nvSpPr>
            <p:cNvPr id="37" name="Freeform 6"/>
            <p:cNvSpPr>
              <a:spLocks/>
            </p:cNvSpPr>
            <p:nvPr/>
          </p:nvSpPr>
          <p:spPr bwMode="auto">
            <a:xfrm>
              <a:off x="3899756" y="3349310"/>
              <a:ext cx="2183028" cy="2635972"/>
            </a:xfrm>
            <a:custGeom>
              <a:avLst/>
              <a:gdLst>
                <a:gd name="T0" fmla="*/ 248 w 256"/>
                <a:gd name="T1" fmla="*/ 247 h 309"/>
                <a:gd name="T2" fmla="*/ 224 w 256"/>
                <a:gd name="T3" fmla="*/ 260 h 309"/>
                <a:gd name="T4" fmla="*/ 204 w 256"/>
                <a:gd name="T5" fmla="*/ 234 h 309"/>
                <a:gd name="T6" fmla="*/ 224 w 256"/>
                <a:gd name="T7" fmla="*/ 209 h 309"/>
                <a:gd name="T8" fmla="*/ 248 w 256"/>
                <a:gd name="T9" fmla="*/ 221 h 309"/>
                <a:gd name="T10" fmla="*/ 256 w 256"/>
                <a:gd name="T11" fmla="*/ 202 h 309"/>
                <a:gd name="T12" fmla="*/ 256 w 256"/>
                <a:gd name="T13" fmla="*/ 154 h 309"/>
                <a:gd name="T14" fmla="*/ 155 w 256"/>
                <a:gd name="T15" fmla="*/ 51 h 309"/>
                <a:gd name="T16" fmla="*/ 105 w 256"/>
                <a:gd name="T17" fmla="*/ 51 h 309"/>
                <a:gd name="T18" fmla="*/ 86 w 256"/>
                <a:gd name="T19" fmla="*/ 44 h 309"/>
                <a:gd name="T20" fmla="*/ 99 w 256"/>
                <a:gd name="T21" fmla="*/ 20 h 309"/>
                <a:gd name="T22" fmla="*/ 73 w 256"/>
                <a:gd name="T23" fmla="*/ 0 h 309"/>
                <a:gd name="T24" fmla="*/ 47 w 256"/>
                <a:gd name="T25" fmla="*/ 20 h 309"/>
                <a:gd name="T26" fmla="*/ 60 w 256"/>
                <a:gd name="T27" fmla="*/ 44 h 309"/>
                <a:gd name="T28" fmla="*/ 41 w 256"/>
                <a:gd name="T29" fmla="*/ 51 h 309"/>
                <a:gd name="T30" fmla="*/ 0 w 256"/>
                <a:gd name="T31" fmla="*/ 51 h 309"/>
                <a:gd name="T32" fmla="*/ 256 w 256"/>
                <a:gd name="T33" fmla="*/ 309 h 309"/>
                <a:gd name="T34" fmla="*/ 256 w 256"/>
                <a:gd name="T35" fmla="*/ 266 h 309"/>
                <a:gd name="T36" fmla="*/ 248 w 256"/>
                <a:gd name="T37" fmla="*/ 247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6" h="309">
                  <a:moveTo>
                    <a:pt x="248" y="247"/>
                  </a:moveTo>
                  <a:cubicBezTo>
                    <a:pt x="238" y="247"/>
                    <a:pt x="234" y="260"/>
                    <a:pt x="224" y="260"/>
                  </a:cubicBezTo>
                  <a:cubicBezTo>
                    <a:pt x="213" y="260"/>
                    <a:pt x="204" y="251"/>
                    <a:pt x="204" y="234"/>
                  </a:cubicBezTo>
                  <a:cubicBezTo>
                    <a:pt x="204" y="218"/>
                    <a:pt x="213" y="209"/>
                    <a:pt x="224" y="209"/>
                  </a:cubicBezTo>
                  <a:cubicBezTo>
                    <a:pt x="234" y="209"/>
                    <a:pt x="238" y="221"/>
                    <a:pt x="248" y="221"/>
                  </a:cubicBezTo>
                  <a:cubicBezTo>
                    <a:pt x="255" y="221"/>
                    <a:pt x="256" y="210"/>
                    <a:pt x="256" y="202"/>
                  </a:cubicBezTo>
                  <a:cubicBezTo>
                    <a:pt x="256" y="191"/>
                    <a:pt x="256" y="174"/>
                    <a:pt x="256" y="154"/>
                  </a:cubicBezTo>
                  <a:cubicBezTo>
                    <a:pt x="200" y="153"/>
                    <a:pt x="155" y="108"/>
                    <a:pt x="155" y="51"/>
                  </a:cubicBezTo>
                  <a:cubicBezTo>
                    <a:pt x="135" y="51"/>
                    <a:pt x="116" y="51"/>
                    <a:pt x="105" y="51"/>
                  </a:cubicBezTo>
                  <a:cubicBezTo>
                    <a:pt x="97" y="51"/>
                    <a:pt x="86" y="51"/>
                    <a:pt x="86" y="44"/>
                  </a:cubicBezTo>
                  <a:cubicBezTo>
                    <a:pt x="86" y="34"/>
                    <a:pt x="99" y="30"/>
                    <a:pt x="99" y="20"/>
                  </a:cubicBezTo>
                  <a:cubicBezTo>
                    <a:pt x="99" y="9"/>
                    <a:pt x="89" y="0"/>
                    <a:pt x="73" y="0"/>
                  </a:cubicBezTo>
                  <a:cubicBezTo>
                    <a:pt x="57" y="0"/>
                    <a:pt x="47" y="9"/>
                    <a:pt x="47" y="20"/>
                  </a:cubicBezTo>
                  <a:cubicBezTo>
                    <a:pt x="47" y="30"/>
                    <a:pt x="60" y="34"/>
                    <a:pt x="60" y="44"/>
                  </a:cubicBezTo>
                  <a:cubicBezTo>
                    <a:pt x="60" y="51"/>
                    <a:pt x="49" y="51"/>
                    <a:pt x="41" y="51"/>
                  </a:cubicBezTo>
                  <a:cubicBezTo>
                    <a:pt x="31" y="51"/>
                    <a:pt x="17" y="51"/>
                    <a:pt x="0" y="51"/>
                  </a:cubicBezTo>
                  <a:cubicBezTo>
                    <a:pt x="0" y="193"/>
                    <a:pt x="114" y="308"/>
                    <a:pt x="256" y="309"/>
                  </a:cubicBezTo>
                  <a:cubicBezTo>
                    <a:pt x="256" y="292"/>
                    <a:pt x="256" y="276"/>
                    <a:pt x="256" y="266"/>
                  </a:cubicBezTo>
                  <a:cubicBezTo>
                    <a:pt x="256" y="258"/>
                    <a:pt x="255" y="247"/>
                    <a:pt x="248" y="247"/>
                  </a:cubicBezTo>
                  <a:close/>
                </a:path>
              </a:pathLst>
            </a:custGeom>
            <a:solidFill>
              <a:srgbClr val="0086AC"/>
            </a:solidFill>
            <a:ln w="12700">
              <a:solidFill>
                <a:srgbClr val="0086AC">
                  <a:lumMod val="75000"/>
                </a:srgbClr>
              </a:solidFill>
            </a:ln>
            <a:sp3d extrusionH="285750" prstMaterial="matte">
              <a:bevelT w="69850" h="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auto">
            <a:xfrm>
              <a:off x="3899756" y="1592796"/>
              <a:ext cx="2626361" cy="2191437"/>
            </a:xfrm>
            <a:custGeom>
              <a:avLst/>
              <a:gdLst>
                <a:gd name="T0" fmla="*/ 60 w 308"/>
                <a:gd name="T1" fmla="*/ 250 h 257"/>
                <a:gd name="T2" fmla="*/ 47 w 308"/>
                <a:gd name="T3" fmla="*/ 226 h 257"/>
                <a:gd name="T4" fmla="*/ 73 w 308"/>
                <a:gd name="T5" fmla="*/ 206 h 257"/>
                <a:gd name="T6" fmla="*/ 99 w 308"/>
                <a:gd name="T7" fmla="*/ 226 h 257"/>
                <a:gd name="T8" fmla="*/ 86 w 308"/>
                <a:gd name="T9" fmla="*/ 250 h 257"/>
                <a:gd name="T10" fmla="*/ 105 w 308"/>
                <a:gd name="T11" fmla="*/ 257 h 257"/>
                <a:gd name="T12" fmla="*/ 155 w 308"/>
                <a:gd name="T13" fmla="*/ 257 h 257"/>
                <a:gd name="T14" fmla="*/ 155 w 308"/>
                <a:gd name="T15" fmla="*/ 257 h 257"/>
                <a:gd name="T16" fmla="*/ 256 w 308"/>
                <a:gd name="T17" fmla="*/ 155 h 257"/>
                <a:gd name="T18" fmla="*/ 256 w 308"/>
                <a:gd name="T19" fmla="*/ 107 h 257"/>
                <a:gd name="T20" fmla="*/ 264 w 308"/>
                <a:gd name="T21" fmla="*/ 88 h 257"/>
                <a:gd name="T22" fmla="*/ 287 w 308"/>
                <a:gd name="T23" fmla="*/ 100 h 257"/>
                <a:gd name="T24" fmla="*/ 308 w 308"/>
                <a:gd name="T25" fmla="*/ 75 h 257"/>
                <a:gd name="T26" fmla="*/ 287 w 308"/>
                <a:gd name="T27" fmla="*/ 49 h 257"/>
                <a:gd name="T28" fmla="*/ 264 w 308"/>
                <a:gd name="T29" fmla="*/ 62 h 257"/>
                <a:gd name="T30" fmla="*/ 256 w 308"/>
                <a:gd name="T31" fmla="*/ 43 h 257"/>
                <a:gd name="T32" fmla="*/ 256 w 308"/>
                <a:gd name="T33" fmla="*/ 0 h 257"/>
                <a:gd name="T34" fmla="*/ 0 w 308"/>
                <a:gd name="T35" fmla="*/ 257 h 257"/>
                <a:gd name="T36" fmla="*/ 0 w 308"/>
                <a:gd name="T37" fmla="*/ 257 h 257"/>
                <a:gd name="T38" fmla="*/ 41 w 308"/>
                <a:gd name="T39" fmla="*/ 257 h 257"/>
                <a:gd name="T40" fmla="*/ 60 w 308"/>
                <a:gd name="T41" fmla="*/ 25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8" h="257">
                  <a:moveTo>
                    <a:pt x="60" y="250"/>
                  </a:moveTo>
                  <a:cubicBezTo>
                    <a:pt x="60" y="240"/>
                    <a:pt x="47" y="236"/>
                    <a:pt x="47" y="226"/>
                  </a:cubicBezTo>
                  <a:cubicBezTo>
                    <a:pt x="47" y="215"/>
                    <a:pt x="57" y="206"/>
                    <a:pt x="73" y="206"/>
                  </a:cubicBezTo>
                  <a:cubicBezTo>
                    <a:pt x="89" y="206"/>
                    <a:pt x="99" y="215"/>
                    <a:pt x="99" y="226"/>
                  </a:cubicBezTo>
                  <a:cubicBezTo>
                    <a:pt x="99" y="236"/>
                    <a:pt x="86" y="240"/>
                    <a:pt x="86" y="250"/>
                  </a:cubicBezTo>
                  <a:cubicBezTo>
                    <a:pt x="86" y="257"/>
                    <a:pt x="97" y="257"/>
                    <a:pt x="105" y="257"/>
                  </a:cubicBezTo>
                  <a:cubicBezTo>
                    <a:pt x="116" y="257"/>
                    <a:pt x="135" y="257"/>
                    <a:pt x="155" y="257"/>
                  </a:cubicBezTo>
                  <a:cubicBezTo>
                    <a:pt x="155" y="257"/>
                    <a:pt x="155" y="257"/>
                    <a:pt x="155" y="257"/>
                  </a:cubicBezTo>
                  <a:cubicBezTo>
                    <a:pt x="155" y="201"/>
                    <a:pt x="200" y="156"/>
                    <a:pt x="256" y="155"/>
                  </a:cubicBezTo>
                  <a:cubicBezTo>
                    <a:pt x="256" y="135"/>
                    <a:pt x="256" y="118"/>
                    <a:pt x="256" y="107"/>
                  </a:cubicBezTo>
                  <a:cubicBezTo>
                    <a:pt x="256" y="99"/>
                    <a:pt x="257" y="88"/>
                    <a:pt x="264" y="88"/>
                  </a:cubicBezTo>
                  <a:cubicBezTo>
                    <a:pt x="274" y="88"/>
                    <a:pt x="277" y="100"/>
                    <a:pt x="287" y="100"/>
                  </a:cubicBezTo>
                  <a:cubicBezTo>
                    <a:pt x="298" y="100"/>
                    <a:pt x="308" y="91"/>
                    <a:pt x="308" y="75"/>
                  </a:cubicBezTo>
                  <a:cubicBezTo>
                    <a:pt x="308" y="58"/>
                    <a:pt x="298" y="49"/>
                    <a:pt x="287" y="49"/>
                  </a:cubicBezTo>
                  <a:cubicBezTo>
                    <a:pt x="277" y="49"/>
                    <a:pt x="274" y="62"/>
                    <a:pt x="264" y="62"/>
                  </a:cubicBezTo>
                  <a:cubicBezTo>
                    <a:pt x="257" y="62"/>
                    <a:pt x="256" y="51"/>
                    <a:pt x="256" y="43"/>
                  </a:cubicBezTo>
                  <a:cubicBezTo>
                    <a:pt x="256" y="33"/>
                    <a:pt x="256" y="17"/>
                    <a:pt x="256" y="0"/>
                  </a:cubicBezTo>
                  <a:cubicBezTo>
                    <a:pt x="114" y="1"/>
                    <a:pt x="0" y="116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17" y="257"/>
                    <a:pt x="31" y="257"/>
                    <a:pt x="41" y="257"/>
                  </a:cubicBezTo>
                  <a:cubicBezTo>
                    <a:pt x="49" y="257"/>
                    <a:pt x="60" y="257"/>
                    <a:pt x="60" y="250"/>
                  </a:cubicBezTo>
                  <a:close/>
                </a:path>
              </a:pathLst>
            </a:custGeom>
            <a:solidFill>
              <a:srgbClr val="176490"/>
            </a:solidFill>
            <a:ln w="12700">
              <a:solidFill>
                <a:srgbClr val="176490">
                  <a:lumMod val="75000"/>
                </a:srgbClr>
              </a:solidFill>
            </a:ln>
            <a:sp3d extrusionH="285750" prstMaterial="matte">
              <a:bevelT w="69850" h="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auto">
            <a:xfrm>
              <a:off x="6082784" y="1592796"/>
              <a:ext cx="2209460" cy="2635972"/>
            </a:xfrm>
            <a:custGeom>
              <a:avLst/>
              <a:gdLst>
                <a:gd name="T0" fmla="*/ 2 w 259"/>
                <a:gd name="T1" fmla="*/ 0 h 309"/>
                <a:gd name="T2" fmla="*/ 0 w 259"/>
                <a:gd name="T3" fmla="*/ 0 h 309"/>
                <a:gd name="T4" fmla="*/ 0 w 259"/>
                <a:gd name="T5" fmla="*/ 43 h 309"/>
                <a:gd name="T6" fmla="*/ 8 w 259"/>
                <a:gd name="T7" fmla="*/ 62 h 309"/>
                <a:gd name="T8" fmla="*/ 31 w 259"/>
                <a:gd name="T9" fmla="*/ 49 h 309"/>
                <a:gd name="T10" fmla="*/ 52 w 259"/>
                <a:gd name="T11" fmla="*/ 75 h 309"/>
                <a:gd name="T12" fmla="*/ 31 w 259"/>
                <a:gd name="T13" fmla="*/ 100 h 309"/>
                <a:gd name="T14" fmla="*/ 8 w 259"/>
                <a:gd name="T15" fmla="*/ 88 h 309"/>
                <a:gd name="T16" fmla="*/ 0 w 259"/>
                <a:gd name="T17" fmla="*/ 107 h 309"/>
                <a:gd name="T18" fmla="*/ 0 w 259"/>
                <a:gd name="T19" fmla="*/ 155 h 309"/>
                <a:gd name="T20" fmla="*/ 2 w 259"/>
                <a:gd name="T21" fmla="*/ 155 h 309"/>
                <a:gd name="T22" fmla="*/ 104 w 259"/>
                <a:gd name="T23" fmla="*/ 257 h 309"/>
                <a:gd name="T24" fmla="*/ 151 w 259"/>
                <a:gd name="T25" fmla="*/ 257 h 309"/>
                <a:gd name="T26" fmla="*/ 169 w 259"/>
                <a:gd name="T27" fmla="*/ 265 h 309"/>
                <a:gd name="T28" fmla="*/ 157 w 259"/>
                <a:gd name="T29" fmla="*/ 289 h 309"/>
                <a:gd name="T30" fmla="*/ 183 w 259"/>
                <a:gd name="T31" fmla="*/ 309 h 309"/>
                <a:gd name="T32" fmla="*/ 208 w 259"/>
                <a:gd name="T33" fmla="*/ 289 h 309"/>
                <a:gd name="T34" fmla="*/ 196 w 259"/>
                <a:gd name="T35" fmla="*/ 265 h 309"/>
                <a:gd name="T36" fmla="*/ 215 w 259"/>
                <a:gd name="T37" fmla="*/ 257 h 309"/>
                <a:gd name="T38" fmla="*/ 259 w 259"/>
                <a:gd name="T39" fmla="*/ 257 h 309"/>
                <a:gd name="T40" fmla="*/ 2 w 259"/>
                <a:gd name="T41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9" h="309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7"/>
                    <a:pt x="0" y="33"/>
                    <a:pt x="0" y="43"/>
                  </a:cubicBezTo>
                  <a:cubicBezTo>
                    <a:pt x="0" y="51"/>
                    <a:pt x="1" y="62"/>
                    <a:pt x="8" y="62"/>
                  </a:cubicBezTo>
                  <a:cubicBezTo>
                    <a:pt x="18" y="62"/>
                    <a:pt x="21" y="49"/>
                    <a:pt x="31" y="49"/>
                  </a:cubicBezTo>
                  <a:cubicBezTo>
                    <a:pt x="42" y="49"/>
                    <a:pt x="52" y="58"/>
                    <a:pt x="52" y="75"/>
                  </a:cubicBezTo>
                  <a:cubicBezTo>
                    <a:pt x="52" y="91"/>
                    <a:pt x="42" y="100"/>
                    <a:pt x="31" y="100"/>
                  </a:cubicBezTo>
                  <a:cubicBezTo>
                    <a:pt x="21" y="100"/>
                    <a:pt x="18" y="88"/>
                    <a:pt x="8" y="88"/>
                  </a:cubicBezTo>
                  <a:cubicBezTo>
                    <a:pt x="1" y="88"/>
                    <a:pt x="0" y="99"/>
                    <a:pt x="0" y="107"/>
                  </a:cubicBezTo>
                  <a:cubicBezTo>
                    <a:pt x="0" y="118"/>
                    <a:pt x="0" y="135"/>
                    <a:pt x="0" y="155"/>
                  </a:cubicBezTo>
                  <a:cubicBezTo>
                    <a:pt x="0" y="155"/>
                    <a:pt x="1" y="155"/>
                    <a:pt x="2" y="155"/>
                  </a:cubicBezTo>
                  <a:cubicBezTo>
                    <a:pt x="58" y="155"/>
                    <a:pt x="104" y="201"/>
                    <a:pt x="104" y="257"/>
                  </a:cubicBezTo>
                  <a:cubicBezTo>
                    <a:pt x="123" y="257"/>
                    <a:pt x="140" y="257"/>
                    <a:pt x="151" y="257"/>
                  </a:cubicBezTo>
                  <a:cubicBezTo>
                    <a:pt x="159" y="257"/>
                    <a:pt x="169" y="258"/>
                    <a:pt x="169" y="265"/>
                  </a:cubicBezTo>
                  <a:cubicBezTo>
                    <a:pt x="169" y="275"/>
                    <a:pt x="157" y="279"/>
                    <a:pt x="157" y="289"/>
                  </a:cubicBezTo>
                  <a:cubicBezTo>
                    <a:pt x="157" y="300"/>
                    <a:pt x="166" y="309"/>
                    <a:pt x="183" y="309"/>
                  </a:cubicBezTo>
                  <a:cubicBezTo>
                    <a:pt x="199" y="309"/>
                    <a:pt x="208" y="300"/>
                    <a:pt x="208" y="289"/>
                  </a:cubicBezTo>
                  <a:cubicBezTo>
                    <a:pt x="208" y="279"/>
                    <a:pt x="196" y="275"/>
                    <a:pt x="196" y="265"/>
                  </a:cubicBezTo>
                  <a:cubicBezTo>
                    <a:pt x="196" y="258"/>
                    <a:pt x="207" y="257"/>
                    <a:pt x="215" y="257"/>
                  </a:cubicBezTo>
                  <a:cubicBezTo>
                    <a:pt x="225" y="257"/>
                    <a:pt x="241" y="257"/>
                    <a:pt x="259" y="257"/>
                  </a:cubicBezTo>
                  <a:cubicBezTo>
                    <a:pt x="259" y="115"/>
                    <a:pt x="144" y="0"/>
                    <a:pt x="2" y="0"/>
                  </a:cubicBezTo>
                  <a:close/>
                </a:path>
              </a:pathLst>
            </a:custGeom>
            <a:solidFill>
              <a:srgbClr val="51C3CA"/>
            </a:solidFill>
            <a:ln w="12700">
              <a:solidFill>
                <a:srgbClr val="51C3CA">
                  <a:lumMod val="75000"/>
                </a:srgbClr>
              </a:solidFill>
            </a:ln>
            <a:sp3d extrusionH="285750" prstMaterial="matte">
              <a:bevelT w="69850" h="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auto">
            <a:xfrm>
              <a:off x="5639450" y="3784233"/>
              <a:ext cx="2652793" cy="2201049"/>
            </a:xfrm>
            <a:custGeom>
              <a:avLst/>
              <a:gdLst>
                <a:gd name="T0" fmla="*/ 248 w 311"/>
                <a:gd name="T1" fmla="*/ 8 h 258"/>
                <a:gd name="T2" fmla="*/ 260 w 311"/>
                <a:gd name="T3" fmla="*/ 32 h 258"/>
                <a:gd name="T4" fmla="*/ 235 w 311"/>
                <a:gd name="T5" fmla="*/ 52 h 258"/>
                <a:gd name="T6" fmla="*/ 209 w 311"/>
                <a:gd name="T7" fmla="*/ 32 h 258"/>
                <a:gd name="T8" fmla="*/ 221 w 311"/>
                <a:gd name="T9" fmla="*/ 8 h 258"/>
                <a:gd name="T10" fmla="*/ 203 w 311"/>
                <a:gd name="T11" fmla="*/ 0 h 258"/>
                <a:gd name="T12" fmla="*/ 156 w 311"/>
                <a:gd name="T13" fmla="*/ 0 h 258"/>
                <a:gd name="T14" fmla="*/ 156 w 311"/>
                <a:gd name="T15" fmla="*/ 0 h 258"/>
                <a:gd name="T16" fmla="*/ 54 w 311"/>
                <a:gd name="T17" fmla="*/ 103 h 258"/>
                <a:gd name="T18" fmla="*/ 52 w 311"/>
                <a:gd name="T19" fmla="*/ 103 h 258"/>
                <a:gd name="T20" fmla="*/ 52 w 311"/>
                <a:gd name="T21" fmla="*/ 151 h 258"/>
                <a:gd name="T22" fmla="*/ 44 w 311"/>
                <a:gd name="T23" fmla="*/ 170 h 258"/>
                <a:gd name="T24" fmla="*/ 20 w 311"/>
                <a:gd name="T25" fmla="*/ 158 h 258"/>
                <a:gd name="T26" fmla="*/ 0 w 311"/>
                <a:gd name="T27" fmla="*/ 183 h 258"/>
                <a:gd name="T28" fmla="*/ 20 w 311"/>
                <a:gd name="T29" fmla="*/ 209 h 258"/>
                <a:gd name="T30" fmla="*/ 44 w 311"/>
                <a:gd name="T31" fmla="*/ 196 h 258"/>
                <a:gd name="T32" fmla="*/ 52 w 311"/>
                <a:gd name="T33" fmla="*/ 215 h 258"/>
                <a:gd name="T34" fmla="*/ 52 w 311"/>
                <a:gd name="T35" fmla="*/ 258 h 258"/>
                <a:gd name="T36" fmla="*/ 54 w 311"/>
                <a:gd name="T37" fmla="*/ 258 h 258"/>
                <a:gd name="T38" fmla="*/ 311 w 311"/>
                <a:gd name="T39" fmla="*/ 0 h 258"/>
                <a:gd name="T40" fmla="*/ 311 w 311"/>
                <a:gd name="T41" fmla="*/ 0 h 258"/>
                <a:gd name="T42" fmla="*/ 267 w 311"/>
                <a:gd name="T43" fmla="*/ 0 h 258"/>
                <a:gd name="T44" fmla="*/ 248 w 311"/>
                <a:gd name="T45" fmla="*/ 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1" h="258">
                  <a:moveTo>
                    <a:pt x="248" y="8"/>
                  </a:moveTo>
                  <a:cubicBezTo>
                    <a:pt x="248" y="18"/>
                    <a:pt x="260" y="22"/>
                    <a:pt x="260" y="32"/>
                  </a:cubicBezTo>
                  <a:cubicBezTo>
                    <a:pt x="260" y="43"/>
                    <a:pt x="251" y="52"/>
                    <a:pt x="235" y="52"/>
                  </a:cubicBezTo>
                  <a:cubicBezTo>
                    <a:pt x="218" y="52"/>
                    <a:pt x="209" y="43"/>
                    <a:pt x="209" y="32"/>
                  </a:cubicBezTo>
                  <a:cubicBezTo>
                    <a:pt x="209" y="22"/>
                    <a:pt x="221" y="18"/>
                    <a:pt x="221" y="8"/>
                  </a:cubicBezTo>
                  <a:cubicBezTo>
                    <a:pt x="221" y="1"/>
                    <a:pt x="211" y="0"/>
                    <a:pt x="203" y="0"/>
                  </a:cubicBezTo>
                  <a:cubicBezTo>
                    <a:pt x="192" y="0"/>
                    <a:pt x="175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57"/>
                    <a:pt x="110" y="103"/>
                    <a:pt x="54" y="103"/>
                  </a:cubicBezTo>
                  <a:cubicBezTo>
                    <a:pt x="53" y="103"/>
                    <a:pt x="52" y="103"/>
                    <a:pt x="52" y="103"/>
                  </a:cubicBezTo>
                  <a:cubicBezTo>
                    <a:pt x="52" y="123"/>
                    <a:pt x="52" y="140"/>
                    <a:pt x="52" y="151"/>
                  </a:cubicBezTo>
                  <a:cubicBezTo>
                    <a:pt x="52" y="159"/>
                    <a:pt x="51" y="170"/>
                    <a:pt x="44" y="170"/>
                  </a:cubicBezTo>
                  <a:cubicBezTo>
                    <a:pt x="34" y="170"/>
                    <a:pt x="30" y="158"/>
                    <a:pt x="20" y="158"/>
                  </a:cubicBezTo>
                  <a:cubicBezTo>
                    <a:pt x="9" y="158"/>
                    <a:pt x="0" y="167"/>
                    <a:pt x="0" y="183"/>
                  </a:cubicBezTo>
                  <a:cubicBezTo>
                    <a:pt x="0" y="200"/>
                    <a:pt x="9" y="209"/>
                    <a:pt x="20" y="209"/>
                  </a:cubicBezTo>
                  <a:cubicBezTo>
                    <a:pt x="30" y="209"/>
                    <a:pt x="34" y="196"/>
                    <a:pt x="44" y="196"/>
                  </a:cubicBezTo>
                  <a:cubicBezTo>
                    <a:pt x="51" y="196"/>
                    <a:pt x="52" y="207"/>
                    <a:pt x="52" y="215"/>
                  </a:cubicBezTo>
                  <a:cubicBezTo>
                    <a:pt x="52" y="225"/>
                    <a:pt x="52" y="241"/>
                    <a:pt x="52" y="258"/>
                  </a:cubicBezTo>
                  <a:cubicBezTo>
                    <a:pt x="52" y="258"/>
                    <a:pt x="53" y="258"/>
                    <a:pt x="54" y="258"/>
                  </a:cubicBezTo>
                  <a:cubicBezTo>
                    <a:pt x="196" y="258"/>
                    <a:pt x="311" y="143"/>
                    <a:pt x="311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293" y="0"/>
                    <a:pt x="277" y="0"/>
                    <a:pt x="267" y="0"/>
                  </a:cubicBezTo>
                  <a:cubicBezTo>
                    <a:pt x="259" y="0"/>
                    <a:pt x="248" y="1"/>
                    <a:pt x="248" y="8"/>
                  </a:cubicBezTo>
                  <a:close/>
                </a:path>
              </a:pathLst>
            </a:custGeom>
            <a:solidFill>
              <a:srgbClr val="1AA5BD"/>
            </a:solidFill>
            <a:ln w="12700">
              <a:solidFill>
                <a:srgbClr val="1AA5BD">
                  <a:lumMod val="75000"/>
                </a:srgbClr>
              </a:solidFill>
            </a:ln>
            <a:sp3d extrusionH="285750" prstMaterial="matte">
              <a:bevelT w="69850" h="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564052" y="2242265"/>
              <a:ext cx="1332148" cy="923330"/>
            </a:xfrm>
            <a:prstGeom prst="rect">
              <a:avLst/>
            </a:prstGeom>
            <a:noFill/>
            <a:sp3d extrusionH="285750" prstMaterial="matte">
              <a:bevelT w="69850" h="0"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331804" y="2242265"/>
              <a:ext cx="1332148" cy="923330"/>
            </a:xfrm>
            <a:prstGeom prst="rect">
              <a:avLst/>
            </a:prstGeom>
            <a:noFill/>
            <a:sp3d extrusionH="285750" prstMaterial="matte">
              <a:bevelT w="69850" h="0"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564052" y="4412067"/>
              <a:ext cx="1332148" cy="923330"/>
            </a:xfrm>
            <a:prstGeom prst="rect">
              <a:avLst/>
            </a:prstGeom>
            <a:noFill/>
            <a:sp3d extrusionH="285750" prstMaterial="matte">
              <a:bevelT w="69850" h="0"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331804" y="4412067"/>
              <a:ext cx="1332148" cy="923330"/>
            </a:xfrm>
            <a:prstGeom prst="rect">
              <a:avLst/>
            </a:prstGeom>
            <a:noFill/>
            <a:sp3d extrusionH="285750" prstMaterial="matte">
              <a:bevelT w="69850" h="0"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ru-RU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Rectangle 17"/>
          <p:cNvSpPr/>
          <p:nvPr/>
        </p:nvSpPr>
        <p:spPr>
          <a:xfrm>
            <a:off x="609006" y="4963767"/>
            <a:ext cx="2819297" cy="134690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lvl="0" defTabSz="121917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Предотвращение фальсификаций (каруселей и массовых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вбросов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46" name="Rectangle 18"/>
          <p:cNvSpPr/>
          <p:nvPr/>
        </p:nvSpPr>
        <p:spPr>
          <a:xfrm>
            <a:off x="8555965" y="2665897"/>
            <a:ext cx="3152583" cy="91824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algn="r" defTabSz="121917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Оперативная  отправка результатов АСУ с участков на сервер ЦИК КР.</a:t>
            </a:r>
          </a:p>
        </p:txBody>
      </p:sp>
      <p:sp>
        <p:nvSpPr>
          <p:cNvPr id="47" name="Rectangle 19"/>
          <p:cNvSpPr/>
          <p:nvPr/>
        </p:nvSpPr>
        <p:spPr>
          <a:xfrm>
            <a:off x="8735301" y="5152839"/>
            <a:ext cx="3092434" cy="128187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lvl="0" algn="r" defTabSz="121917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Точный и беспристрастный подсчет голосов (АСУ и ручной подсчет).</a:t>
            </a:r>
          </a:p>
        </p:txBody>
      </p:sp>
      <p:grpSp>
        <p:nvGrpSpPr>
          <p:cNvPr id="48" name="Group 21"/>
          <p:cNvGrpSpPr/>
          <p:nvPr/>
        </p:nvGrpSpPr>
        <p:grpSpPr>
          <a:xfrm>
            <a:off x="8408978" y="1877701"/>
            <a:ext cx="788196" cy="788196"/>
            <a:chOff x="718408" y="3247559"/>
            <a:chExt cx="623050" cy="623050"/>
          </a:xfrm>
        </p:grpSpPr>
        <p:sp>
          <p:nvSpPr>
            <p:cNvPr id="49" name="Oval 22"/>
            <p:cNvSpPr/>
            <p:nvPr/>
          </p:nvSpPr>
          <p:spPr>
            <a:xfrm>
              <a:off x="718408" y="3247559"/>
              <a:ext cx="623050" cy="623050"/>
            </a:xfrm>
            <a:prstGeom prst="ellipse">
              <a:avLst/>
            </a:prstGeom>
            <a:solidFill>
              <a:srgbClr val="17649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"/>
                <a:cs typeface="Times New Roman" panose="02020603050405020304" pitchFamily="18" charset="0"/>
              </a:endParaRPr>
            </a:p>
          </p:txBody>
        </p:sp>
        <p:pic>
          <p:nvPicPr>
            <p:cNvPr id="50" name="Pictur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4598" y="3368602"/>
              <a:ext cx="390670" cy="380964"/>
            </a:xfrm>
            <a:prstGeom prst="rect">
              <a:avLst/>
            </a:prstGeom>
          </p:spPr>
        </p:pic>
      </p:grpSp>
      <p:grpSp>
        <p:nvGrpSpPr>
          <p:cNvPr id="51" name="Group 27"/>
          <p:cNvGrpSpPr/>
          <p:nvPr/>
        </p:nvGrpSpPr>
        <p:grpSpPr>
          <a:xfrm>
            <a:off x="8261991" y="5173787"/>
            <a:ext cx="788196" cy="788196"/>
            <a:chOff x="718408" y="2370734"/>
            <a:chExt cx="623050" cy="623050"/>
          </a:xfrm>
        </p:grpSpPr>
        <p:sp>
          <p:nvSpPr>
            <p:cNvPr id="52" name="Oval 28"/>
            <p:cNvSpPr/>
            <p:nvPr/>
          </p:nvSpPr>
          <p:spPr>
            <a:xfrm>
              <a:off x="718408" y="2370734"/>
              <a:ext cx="623050" cy="623050"/>
            </a:xfrm>
            <a:prstGeom prst="ellipse">
              <a:avLst/>
            </a:prstGeom>
            <a:solidFill>
              <a:srgbClr val="1AA5BD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"/>
                <a:cs typeface="Times New Roman" panose="02020603050405020304" pitchFamily="18" charset="0"/>
              </a:endParaRPr>
            </a:p>
          </p:txBody>
        </p:sp>
        <p:pic>
          <p:nvPicPr>
            <p:cNvPr id="53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174" y="2476500"/>
              <a:ext cx="411518" cy="411518"/>
            </a:xfrm>
            <a:prstGeom prst="rect">
              <a:avLst/>
            </a:prstGeom>
          </p:spPr>
        </p:pic>
      </p:grpSp>
      <p:grpSp>
        <p:nvGrpSpPr>
          <p:cNvPr id="54" name="Group 30"/>
          <p:cNvGrpSpPr/>
          <p:nvPr/>
        </p:nvGrpSpPr>
        <p:grpSpPr>
          <a:xfrm>
            <a:off x="3311637" y="5173787"/>
            <a:ext cx="788196" cy="788196"/>
            <a:chOff x="718408" y="4229838"/>
            <a:chExt cx="623050" cy="623050"/>
          </a:xfrm>
        </p:grpSpPr>
        <p:sp>
          <p:nvSpPr>
            <p:cNvPr id="55" name="Oval 31"/>
            <p:cNvSpPr/>
            <p:nvPr/>
          </p:nvSpPr>
          <p:spPr>
            <a:xfrm>
              <a:off x="718408" y="4229838"/>
              <a:ext cx="623050" cy="623050"/>
            </a:xfrm>
            <a:prstGeom prst="ellipse">
              <a:avLst/>
            </a:prstGeom>
            <a:solidFill>
              <a:srgbClr val="00759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"/>
                <a:cs typeface="Times New Roman" panose="02020603050405020304" pitchFamily="18" charset="0"/>
              </a:endParaRPr>
            </a:p>
          </p:txBody>
        </p:sp>
        <p:pic>
          <p:nvPicPr>
            <p:cNvPr id="56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288" y="4419203"/>
              <a:ext cx="467290" cy="244320"/>
            </a:xfrm>
            <a:prstGeom prst="rect">
              <a:avLst/>
            </a:prstGeom>
          </p:spPr>
        </p:pic>
      </p:grpSp>
      <p:sp>
        <p:nvSpPr>
          <p:cNvPr id="57" name="Freeform 33"/>
          <p:cNvSpPr/>
          <p:nvPr/>
        </p:nvSpPr>
        <p:spPr>
          <a:xfrm>
            <a:off x="7422686" y="2253553"/>
            <a:ext cx="871417" cy="257040"/>
          </a:xfrm>
          <a:custGeom>
            <a:avLst/>
            <a:gdLst>
              <a:gd name="connsiteX0" fmla="*/ 2833254 w 2833254"/>
              <a:gd name="connsiteY0" fmla="*/ 0 h 1087582"/>
              <a:gd name="connsiteX1" fmla="*/ 928254 w 2833254"/>
              <a:gd name="connsiteY1" fmla="*/ 0 h 1087582"/>
              <a:gd name="connsiteX2" fmla="*/ 0 w 2833254"/>
              <a:gd name="connsiteY2" fmla="*/ 1087582 h 108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3254" h="1087582">
                <a:moveTo>
                  <a:pt x="2833254" y="0"/>
                </a:moveTo>
                <a:lnTo>
                  <a:pt x="928254" y="0"/>
                </a:lnTo>
                <a:lnTo>
                  <a:pt x="0" y="1087582"/>
                </a:lnTo>
              </a:path>
            </a:pathLst>
          </a:custGeom>
          <a:noFill/>
          <a:ln w="9525" cap="flat" cmpd="sng" algn="ctr">
            <a:solidFill>
              <a:srgbClr val="51C3C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"/>
              <a:cs typeface="Times New Roman" panose="02020603050405020304" pitchFamily="18" charset="0"/>
            </a:endParaRPr>
          </a:p>
        </p:txBody>
      </p:sp>
      <p:sp>
        <p:nvSpPr>
          <p:cNvPr id="58" name="Rectangle 16"/>
          <p:cNvSpPr/>
          <p:nvPr/>
        </p:nvSpPr>
        <p:spPr>
          <a:xfrm>
            <a:off x="246208" y="1877701"/>
            <a:ext cx="2631845" cy="126578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defTabSz="1219170">
              <a:buSzPct val="45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Один избиратель = один голос (биометрическая онлайн идентификация).</a:t>
            </a:r>
          </a:p>
        </p:txBody>
      </p:sp>
      <p:grpSp>
        <p:nvGrpSpPr>
          <p:cNvPr id="59" name="Group 24"/>
          <p:cNvGrpSpPr/>
          <p:nvPr/>
        </p:nvGrpSpPr>
        <p:grpSpPr>
          <a:xfrm>
            <a:off x="3016062" y="1938402"/>
            <a:ext cx="788196" cy="788196"/>
            <a:chOff x="718408" y="1484685"/>
            <a:chExt cx="623050" cy="623050"/>
          </a:xfrm>
        </p:grpSpPr>
        <p:sp>
          <p:nvSpPr>
            <p:cNvPr id="60" name="Oval 25"/>
            <p:cNvSpPr/>
            <p:nvPr/>
          </p:nvSpPr>
          <p:spPr>
            <a:xfrm>
              <a:off x="718408" y="1484685"/>
              <a:ext cx="623050" cy="623050"/>
            </a:xfrm>
            <a:prstGeom prst="ellipse">
              <a:avLst/>
            </a:prstGeom>
            <a:solidFill>
              <a:srgbClr val="51C3CA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"/>
                <a:cs typeface="Times New Roman" panose="02020603050405020304" pitchFamily="18" charset="0"/>
              </a:endParaRPr>
            </a:p>
          </p:txBody>
        </p:sp>
        <p:pic>
          <p:nvPicPr>
            <p:cNvPr id="61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806" y="1641500"/>
              <a:ext cx="366254" cy="309420"/>
            </a:xfrm>
            <a:prstGeom prst="rect">
              <a:avLst/>
            </a:prstGeom>
          </p:spPr>
        </p:pic>
      </p:grpSp>
      <p:sp>
        <p:nvSpPr>
          <p:cNvPr id="62" name="Freeform 34"/>
          <p:cNvSpPr/>
          <p:nvPr/>
        </p:nvSpPr>
        <p:spPr>
          <a:xfrm flipV="1">
            <a:off x="7351317" y="5307586"/>
            <a:ext cx="942786" cy="264763"/>
          </a:xfrm>
          <a:custGeom>
            <a:avLst/>
            <a:gdLst>
              <a:gd name="connsiteX0" fmla="*/ 2833254 w 2833254"/>
              <a:gd name="connsiteY0" fmla="*/ 0 h 1087582"/>
              <a:gd name="connsiteX1" fmla="*/ 928254 w 2833254"/>
              <a:gd name="connsiteY1" fmla="*/ 0 h 1087582"/>
              <a:gd name="connsiteX2" fmla="*/ 0 w 2833254"/>
              <a:gd name="connsiteY2" fmla="*/ 1087582 h 108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3254" h="1087582">
                <a:moveTo>
                  <a:pt x="2833254" y="0"/>
                </a:moveTo>
                <a:lnTo>
                  <a:pt x="928254" y="0"/>
                </a:lnTo>
                <a:lnTo>
                  <a:pt x="0" y="1087582"/>
                </a:lnTo>
              </a:path>
            </a:pathLst>
          </a:custGeom>
          <a:noFill/>
          <a:ln w="9525" cap="flat" cmpd="sng" algn="ctr">
            <a:solidFill>
              <a:srgbClr val="1AA5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"/>
              <a:cs typeface="Times New Roman" panose="02020603050405020304" pitchFamily="18" charset="0"/>
            </a:endParaRPr>
          </a:p>
        </p:txBody>
      </p:sp>
      <p:sp>
        <p:nvSpPr>
          <p:cNvPr id="63" name="Freeform 35"/>
          <p:cNvSpPr/>
          <p:nvPr/>
        </p:nvSpPr>
        <p:spPr>
          <a:xfrm flipH="1">
            <a:off x="4099842" y="2253553"/>
            <a:ext cx="780222" cy="244060"/>
          </a:xfrm>
          <a:custGeom>
            <a:avLst/>
            <a:gdLst>
              <a:gd name="connsiteX0" fmla="*/ 2833254 w 2833254"/>
              <a:gd name="connsiteY0" fmla="*/ 0 h 1087582"/>
              <a:gd name="connsiteX1" fmla="*/ 928254 w 2833254"/>
              <a:gd name="connsiteY1" fmla="*/ 0 h 1087582"/>
              <a:gd name="connsiteX2" fmla="*/ 0 w 2833254"/>
              <a:gd name="connsiteY2" fmla="*/ 1087582 h 108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3254" h="1087582">
                <a:moveTo>
                  <a:pt x="2833254" y="0"/>
                </a:moveTo>
                <a:lnTo>
                  <a:pt x="928254" y="0"/>
                </a:lnTo>
                <a:lnTo>
                  <a:pt x="0" y="1087582"/>
                </a:lnTo>
              </a:path>
            </a:pathLst>
          </a:custGeom>
          <a:noFill/>
          <a:ln w="9525" cap="flat" cmpd="sng" algn="ctr">
            <a:solidFill>
              <a:srgbClr val="17649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"/>
              <a:cs typeface="Times New Roman" panose="02020603050405020304" pitchFamily="18" charset="0"/>
            </a:endParaRPr>
          </a:p>
        </p:txBody>
      </p:sp>
      <p:sp>
        <p:nvSpPr>
          <p:cNvPr id="64" name="Freeform 36"/>
          <p:cNvSpPr/>
          <p:nvPr/>
        </p:nvSpPr>
        <p:spPr>
          <a:xfrm flipH="1" flipV="1">
            <a:off x="4099841" y="5307586"/>
            <a:ext cx="829011" cy="264763"/>
          </a:xfrm>
          <a:custGeom>
            <a:avLst/>
            <a:gdLst>
              <a:gd name="connsiteX0" fmla="*/ 2833254 w 2833254"/>
              <a:gd name="connsiteY0" fmla="*/ 0 h 1087582"/>
              <a:gd name="connsiteX1" fmla="*/ 928254 w 2833254"/>
              <a:gd name="connsiteY1" fmla="*/ 0 h 1087582"/>
              <a:gd name="connsiteX2" fmla="*/ 0 w 2833254"/>
              <a:gd name="connsiteY2" fmla="*/ 1087582 h 108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3254" h="1087582">
                <a:moveTo>
                  <a:pt x="2833254" y="0"/>
                </a:moveTo>
                <a:lnTo>
                  <a:pt x="928254" y="0"/>
                </a:lnTo>
                <a:lnTo>
                  <a:pt x="0" y="1087582"/>
                </a:lnTo>
              </a:path>
            </a:pathLst>
          </a:custGeom>
          <a:noFill/>
          <a:ln w="9525" cap="flat" cmpd="sng" algn="ctr">
            <a:solidFill>
              <a:srgbClr val="0086A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"/>
              <a:cs typeface="Times New Roman" panose="02020603050405020304" pitchFamily="18" charset="0"/>
            </a:endParaRPr>
          </a:p>
        </p:txBody>
      </p:sp>
      <p:pic>
        <p:nvPicPr>
          <p:cNvPr id="65" name="Изображение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311" y="2726598"/>
            <a:ext cx="1250027" cy="1583177"/>
          </a:xfrm>
          <a:prstGeom prst="rect">
            <a:avLst/>
          </a:prstGeom>
        </p:spPr>
      </p:pic>
      <p:sp>
        <p:nvSpPr>
          <p:cNvPr id="67" name="Title 1"/>
          <p:cNvSpPr txBox="1">
            <a:spLocks/>
          </p:cNvSpPr>
          <p:nvPr/>
        </p:nvSpPr>
        <p:spPr>
          <a:xfrm>
            <a:off x="191344" y="279962"/>
            <a:ext cx="12000656" cy="817238"/>
          </a:xfrm>
          <a:prstGeom prst="round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 anchor="ctr">
            <a:no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ИЗБИРАТЕЛЬНАЯ МОДЕЛЬ: </a:t>
            </a:r>
          </a:p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 ДОСТИЖЕНИЯ </a:t>
            </a:r>
          </a:p>
        </p:txBody>
      </p:sp>
    </p:spTree>
    <p:extLst>
      <p:ext uri="{BB962C8B-B14F-4D97-AF65-F5344CB8AC3E}">
        <p14:creationId xmlns:p14="http://schemas.microsoft.com/office/powerpoint/2010/main" val="2347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6230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kern="800" spc="-53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ФОРМИРОВАНИЕ СПИСКА ИЗБИРАТЕЛЕЙ</a:t>
            </a:r>
          </a:p>
        </p:txBody>
      </p:sp>
      <p:graphicFrame>
        <p:nvGraphicFramePr>
          <p:cNvPr id="45" name="Схема 44"/>
          <p:cNvGraphicFramePr/>
          <p:nvPr>
            <p:extLst>
              <p:ext uri="{D42A27DB-BD31-4B8C-83A1-F6EECF244321}">
                <p14:modId xmlns:p14="http://schemas.microsoft.com/office/powerpoint/2010/main" val="1456692385"/>
              </p:ext>
            </p:extLst>
          </p:nvPr>
        </p:nvGraphicFramePr>
        <p:xfrm>
          <a:off x="132379" y="1571305"/>
          <a:ext cx="4816882" cy="3272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1" name="Схема 60"/>
          <p:cNvGraphicFramePr/>
          <p:nvPr>
            <p:extLst>
              <p:ext uri="{D42A27DB-BD31-4B8C-83A1-F6EECF244321}">
                <p14:modId xmlns:p14="http://schemas.microsoft.com/office/powerpoint/2010/main" val="4219787438"/>
              </p:ext>
            </p:extLst>
          </p:nvPr>
        </p:nvGraphicFramePr>
        <p:xfrm>
          <a:off x="4240310" y="2176413"/>
          <a:ext cx="3277515" cy="2098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32D636F4-BFF7-4A74-9DBF-F516AB407823}"/>
              </a:ext>
            </a:extLst>
          </p:cNvPr>
          <p:cNvSpPr txBox="1"/>
          <p:nvPr/>
        </p:nvSpPr>
        <p:spPr>
          <a:xfrm>
            <a:off x="314189" y="5865315"/>
            <a:ext cx="1151463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ЕГРН – Единый государственный реестр населения Кыргызской Республики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СМЭВ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Тундук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– Система межведомственного электронного взаимодействия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Тундук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(система обмена данными)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F5091F-95E8-4B77-BF07-4C62CFCC6350}"/>
              </a:ext>
            </a:extLst>
          </p:cNvPr>
          <p:cNvSpPr txBox="1"/>
          <p:nvPr/>
        </p:nvSpPr>
        <p:spPr>
          <a:xfrm>
            <a:off x="4995889" y="4213633"/>
            <a:ext cx="25145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9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в период выборов – ежедневно, </a:t>
            </a:r>
            <a:r>
              <a:rPr lang="ru-RU" sz="9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межвыборный</a:t>
            </a:r>
            <a:r>
              <a:rPr lang="ru-RU" sz="9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ежемесячно.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1287388" y="775536"/>
            <a:ext cx="2693748" cy="5237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цифрового развития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8862909" y="775535"/>
            <a:ext cx="1608967" cy="516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F6BD7F-925B-408B-9DBC-F91C9D172782}"/>
              </a:ext>
            </a:extLst>
          </p:cNvPr>
          <p:cNvSpPr txBox="1"/>
          <p:nvPr/>
        </p:nvSpPr>
        <p:spPr>
          <a:xfrm>
            <a:off x="7657543" y="1288176"/>
            <a:ext cx="4056978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«ТИЗМЕ»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www.tizme.gov.kg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F5091F-95E8-4B77-BF07-4C62CFCC6350}"/>
              </a:ext>
            </a:extLst>
          </p:cNvPr>
          <p:cNvSpPr txBox="1"/>
          <p:nvPr/>
        </p:nvSpPr>
        <p:spPr>
          <a:xfrm>
            <a:off x="328797" y="4991901"/>
            <a:ext cx="461092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Выгрузка предварительного списка избирателей из ЕГРН в разрезе УИК:</a:t>
            </a:r>
          </a:p>
          <a:p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лет и старше;</a:t>
            </a:r>
          </a:p>
          <a:p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прошедшие биометрическую регистрацию;</a:t>
            </a:r>
          </a:p>
          <a:p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отнесением к УИК, согласно адресу в паспорте.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6A14A85-2496-4326-9B7A-E2AD73DBBC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7548"/>
            <a:ext cx="12192000" cy="5193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796C5A-C47A-4A2F-9637-F1F8F21596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54352" y="1990069"/>
            <a:ext cx="3033430" cy="300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27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0000"/>
            <a:ext cx="12192000" cy="7663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kern="800" spc="-53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ИЗБИРАТЕЛЕЙ «ТИЗМЕ» </a:t>
            </a:r>
            <a:b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https://tizme.gov.kg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DD5E1-B6E4-4134-85CE-6E0ED719BADF}"/>
              </a:ext>
            </a:extLst>
          </p:cNvPr>
          <p:cNvSpPr txBox="1"/>
          <p:nvPr/>
        </p:nvSpPr>
        <p:spPr>
          <a:xfrm>
            <a:off x="230924" y="4742082"/>
            <a:ext cx="5648451" cy="116955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Веб-ресурс предназначенный для открытости, прозрачности и повышения информированности избирателей сведениями о себе (в том числе динамика избирателей, гендерный и возрастной состав избирателей), является  одним из компонентов информирования выборного процесса</a:t>
            </a:r>
            <a:endParaRPr lang="ky-KG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8DD5E1-B6E4-4134-85CE-6E0ED719BADF}"/>
              </a:ext>
            </a:extLst>
          </p:cNvPr>
          <p:cNvSpPr txBox="1"/>
          <p:nvPr/>
        </p:nvSpPr>
        <p:spPr>
          <a:xfrm>
            <a:off x="1948114" y="6056325"/>
            <a:ext cx="8295772" cy="39122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no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Обновление списка избирателей производится: в </a:t>
            </a:r>
            <a:r>
              <a:rPr lang="ru-RU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межвыборный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– ежемесячно, на выборах – ежедневно.</a:t>
            </a:r>
            <a:endParaRPr lang="ky-KG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8DD5E1-B6E4-4134-85CE-6E0ED719BADF}"/>
              </a:ext>
            </a:extLst>
          </p:cNvPr>
          <p:cNvSpPr txBox="1"/>
          <p:nvPr/>
        </p:nvSpPr>
        <p:spPr>
          <a:xfrm>
            <a:off x="6312627" y="4861718"/>
            <a:ext cx="5446014" cy="87858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Отображение списка избирателей в разрезе окружных, территориальных и участковых комиссий. Удобный инструмент поиска избирателя и просмотра списка избирателей.</a:t>
            </a:r>
            <a:endParaRPr lang="ky-KG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8F963C-B92E-444D-9901-6261F96BE5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7548"/>
            <a:ext cx="12192000" cy="51931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0B8E7C-7EDF-4BB7-AFEC-6B741467D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34" y="986808"/>
            <a:ext cx="4208044" cy="37805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28F443-0E88-4668-997C-0F209A09C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665" y="1017763"/>
            <a:ext cx="3887510" cy="384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50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 txBox="1">
            <a:spLocks/>
          </p:cNvSpPr>
          <p:nvPr/>
        </p:nvSpPr>
        <p:spPr>
          <a:xfrm>
            <a:off x="1199731" y="5667103"/>
            <a:ext cx="10325100" cy="542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 данными информационных систем государственных органов посредством СМЭВ «Тундук»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8683" y="84349"/>
            <a:ext cx="10275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ko-KR" sz="3200" b="1" kern="800" spc="-53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Проверка соответствия кандидатов требованиям избирательного законодательства через СМЭВ «Тундук»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1199731" y="1229404"/>
            <a:ext cx="10325100" cy="4257647"/>
            <a:chOff x="962025" y="1372456"/>
            <a:chExt cx="10325100" cy="4257647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2025" y="1372456"/>
              <a:ext cx="10325100" cy="4257647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17" name="Прямоугольник 16"/>
            <p:cNvSpPr/>
            <p:nvPr/>
          </p:nvSpPr>
          <p:spPr>
            <a:xfrm>
              <a:off x="7437438" y="4081463"/>
              <a:ext cx="1490662" cy="62865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Министерство образования и науки КР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9701213" y="4081463"/>
              <a:ext cx="1125537" cy="62865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Министерство</a:t>
              </a:r>
            </a:p>
            <a:p>
              <a:pPr algn="ctr"/>
              <a:r>
                <a:rPr lang="ru-RU" sz="9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юстиции КР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408863" y="1809846"/>
              <a:ext cx="1490662" cy="62865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Министерство цифрового развития и инновационных технологий</a:t>
              </a:r>
              <a:r>
                <a:rPr lang="en-US" sz="9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9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КР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701213" y="1819371"/>
              <a:ext cx="1490662" cy="62865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Министерство внутренних дел КР</a:t>
              </a: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CC24D-F747-4996-AB11-1D1D023E8F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0462"/>
            <a:ext cx="12192000" cy="6247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93" y="2893886"/>
            <a:ext cx="2582008" cy="92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3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082912-5E39-48F6-BDBF-D8F025A37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fld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44001CD3-F634-4732-A69A-435B56FDE2FE}"/>
              </a:ext>
            </a:extLst>
          </p:cNvPr>
          <p:cNvSpPr/>
          <p:nvPr/>
        </p:nvSpPr>
        <p:spPr>
          <a:xfrm>
            <a:off x="-84666" y="-3320"/>
            <a:ext cx="12192000" cy="1044615"/>
          </a:xfrm>
          <a:prstGeom prst="roundRect">
            <a:avLst>
              <a:gd name="adj" fmla="val 10753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lIns="18000" tIns="0" rIns="18000" bIns="0" rtlCol="0" anchor="ctr">
            <a:normAutofit/>
          </a:bodyPr>
          <a:lstStyle/>
          <a:p>
            <a:pPr algn="ctr"/>
            <a:r>
              <a:rPr lang="ru-RU" sz="3200" b="1" kern="800" spc="-53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СИСТЕМА ОНЛАЙН-ИДЕНТИФИКАЦИИ ИЗБИРАТЕЛЕЙ </a:t>
            </a:r>
          </a:p>
          <a:p>
            <a:pPr algn="ctr"/>
            <a:r>
              <a:rPr lang="ru-RU" sz="3200" b="1" kern="800" spc="-53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(в режиме реального времени)</a:t>
            </a:r>
          </a:p>
        </p:txBody>
      </p:sp>
      <p:sp>
        <p:nvSpPr>
          <p:cNvPr id="7" name="Скругленный прямоугольник 12">
            <a:extLst>
              <a:ext uri="{FF2B5EF4-FFF2-40B4-BE49-F238E27FC236}">
                <a16:creationId xmlns:a16="http://schemas.microsoft.com/office/drawing/2014/main" id="{27ADBFA2-E816-4547-8C72-DBC1299862EA}"/>
              </a:ext>
            </a:extLst>
          </p:cNvPr>
          <p:cNvSpPr/>
          <p:nvPr/>
        </p:nvSpPr>
        <p:spPr>
          <a:xfrm>
            <a:off x="0" y="5608491"/>
            <a:ext cx="12192000" cy="409911"/>
          </a:xfrm>
          <a:prstGeom prst="roundRect">
            <a:avLst>
              <a:gd name="adj" fmla="val 10753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lIns="18000" tIns="0" rIns="18000" bIns="0" rtlCol="0" anchor="ctr"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принципа один избиратель – один голос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329D08B-3DA7-4ADC-AE27-3FD0956DC7BE}"/>
              </a:ext>
            </a:extLst>
          </p:cNvPr>
          <p:cNvCxnSpPr/>
          <p:nvPr/>
        </p:nvCxnSpPr>
        <p:spPr>
          <a:xfrm>
            <a:off x="3752357" y="3727821"/>
            <a:ext cx="1173796" cy="0"/>
          </a:xfrm>
          <a:prstGeom prst="line">
            <a:avLst/>
          </a:prstGeom>
          <a:ln w="38100" cmpd="sng">
            <a:solidFill>
              <a:schemeClr val="accent5"/>
            </a:solidFill>
            <a:bevel/>
            <a:tailEnd type="stealth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29F6CCA-48D0-4C50-8D10-0FDB2B6DA26C}"/>
              </a:ext>
            </a:extLst>
          </p:cNvPr>
          <p:cNvSpPr/>
          <p:nvPr/>
        </p:nvSpPr>
        <p:spPr>
          <a:xfrm>
            <a:off x="3664890" y="2990771"/>
            <a:ext cx="1169771" cy="52504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Защищенный канал связи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463F0EF-B30C-4FE3-8263-1D2AF7212426}"/>
              </a:ext>
            </a:extLst>
          </p:cNvPr>
          <p:cNvCxnSpPr/>
          <p:nvPr/>
        </p:nvCxnSpPr>
        <p:spPr>
          <a:xfrm>
            <a:off x="7405754" y="3727822"/>
            <a:ext cx="1173796" cy="0"/>
          </a:xfrm>
          <a:prstGeom prst="line">
            <a:avLst/>
          </a:prstGeom>
          <a:ln w="38100" cmpd="sng">
            <a:solidFill>
              <a:schemeClr val="accent5"/>
            </a:solidFill>
            <a:bevel/>
            <a:tailEnd type="stealth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450876A-4999-463D-8C46-CECEAA2F5B6F}"/>
              </a:ext>
            </a:extLst>
          </p:cNvPr>
          <p:cNvSpPr/>
          <p:nvPr/>
        </p:nvSpPr>
        <p:spPr>
          <a:xfrm>
            <a:off x="7422572" y="2990771"/>
            <a:ext cx="1173796" cy="52504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Сеть интернет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577AAD9-E29C-4CED-9B62-67B5F43A7BCE}"/>
              </a:ext>
            </a:extLst>
          </p:cNvPr>
          <p:cNvSpPr/>
          <p:nvPr/>
        </p:nvSpPr>
        <p:spPr>
          <a:xfrm>
            <a:off x="5318647" y="1558458"/>
            <a:ext cx="1687332" cy="52504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 данных </a:t>
            </a:r>
          </a:p>
          <a:p>
            <a:pPr algn="ctr"/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</a:t>
            </a:r>
            <a:r>
              <a:rPr lang="ru-RU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Кызмат</a:t>
            </a:r>
            <a:endParaRPr lang="ru-RU" sz="9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C6E2A68-BD6D-4380-832B-9397C912D649}"/>
              </a:ext>
            </a:extLst>
          </p:cNvPr>
          <p:cNvSpPr/>
          <p:nvPr/>
        </p:nvSpPr>
        <p:spPr>
          <a:xfrm>
            <a:off x="8968592" y="1646133"/>
            <a:ext cx="1760694" cy="53676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88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ky-KG" sz="788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 избирательной системы</a:t>
            </a:r>
            <a:r>
              <a:rPr lang="ru-RU" sz="788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88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https://newess.shailoo.gov.kg/</a:t>
            </a:r>
            <a:endParaRPr lang="ru-RU" sz="788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9">
            <a:extLst>
              <a:ext uri="{FF2B5EF4-FFF2-40B4-BE49-F238E27FC236}">
                <a16:creationId xmlns:a16="http://schemas.microsoft.com/office/drawing/2014/main" id="{E4002AD6-1790-4A2A-9785-ED624A91FAD1}"/>
              </a:ext>
            </a:extLst>
          </p:cNvPr>
          <p:cNvSpPr/>
          <p:nvPr/>
        </p:nvSpPr>
        <p:spPr>
          <a:xfrm>
            <a:off x="8589075" y="4293702"/>
            <a:ext cx="2656908" cy="980953"/>
          </a:xfrm>
          <a:prstGeom prst="roundRect">
            <a:avLst>
              <a:gd name="adj" fmla="val 10753"/>
            </a:avLst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vert="horz" lIns="13500" tIns="0" rIns="13500" bIns="0" rtlCol="0" anchor="ctr">
            <a:normAutofit/>
          </a:bodyPr>
          <a:lstStyle/>
          <a:p>
            <a:pPr algn="ctr">
              <a:buNone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ИИС</a:t>
            </a:r>
          </a:p>
          <a:p>
            <a:pPr algn="ctr">
              <a:buNone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и оперативное отображение </a:t>
            </a:r>
            <a:r>
              <a:rPr lang="ky-KG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по явке избирателей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B18826E-40AD-4499-81F0-18C9C4D2D4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6" t="10953" r="18006"/>
          <a:stretch/>
        </p:blipFill>
        <p:spPr>
          <a:xfrm>
            <a:off x="8763775" y="2425072"/>
            <a:ext cx="2170328" cy="165164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660D8DB-6FFC-4750-B118-1497CEE5D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33" y="2209598"/>
            <a:ext cx="2229329" cy="204687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AB6601-0881-443F-97A4-FF668226E0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66" y="6233217"/>
            <a:ext cx="12192000" cy="62478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483BC92-9342-4BA7-959C-5C0942247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5192" y="2150053"/>
            <a:ext cx="1390842" cy="2245654"/>
          </a:xfrm>
          <a:prstGeom prst="rect">
            <a:avLst/>
          </a:prstGeom>
        </p:spPr>
      </p:pic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C3DDA483-7BF8-4DD1-953D-4BDFD29F1A8D}"/>
              </a:ext>
            </a:extLst>
          </p:cNvPr>
          <p:cNvCxnSpPr>
            <a:cxnSpLocks/>
          </p:cNvCxnSpPr>
          <p:nvPr/>
        </p:nvCxnSpPr>
        <p:spPr>
          <a:xfrm flipH="1">
            <a:off x="3774121" y="3908796"/>
            <a:ext cx="1152032" cy="0"/>
          </a:xfrm>
          <a:prstGeom prst="line">
            <a:avLst/>
          </a:prstGeom>
          <a:ln w="38100" cmpd="sng">
            <a:solidFill>
              <a:schemeClr val="accent5"/>
            </a:solidFill>
            <a:bevel/>
            <a:tailEnd type="stealth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6499994-8066-478D-B138-94F5DF1F3B50}"/>
              </a:ext>
            </a:extLst>
          </p:cNvPr>
          <p:cNvSpPr/>
          <p:nvPr/>
        </p:nvSpPr>
        <p:spPr>
          <a:xfrm>
            <a:off x="1698113" y="1696374"/>
            <a:ext cx="1525296" cy="50847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УИК</a:t>
            </a:r>
            <a:endParaRPr lang="ru-RU" sz="9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19">
            <a:extLst>
              <a:ext uri="{FF2B5EF4-FFF2-40B4-BE49-F238E27FC236}">
                <a16:creationId xmlns:a16="http://schemas.microsoft.com/office/drawing/2014/main" id="{B425CC5C-6DEE-4E5B-910B-87722F7D1495}"/>
              </a:ext>
            </a:extLst>
          </p:cNvPr>
          <p:cNvSpPr/>
          <p:nvPr/>
        </p:nvSpPr>
        <p:spPr>
          <a:xfrm>
            <a:off x="889373" y="4293701"/>
            <a:ext cx="3945287" cy="1099973"/>
          </a:xfrm>
          <a:prstGeom prst="roundRect">
            <a:avLst>
              <a:gd name="adj" fmla="val 10753"/>
            </a:avLst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vert="horz" lIns="13500" tIns="0" rIns="13500" bIns="0" rtlCol="0" anchor="ctr">
            <a:normAutofit lnSpcReduction="10000"/>
          </a:bodyPr>
          <a:lstStyle/>
          <a:p>
            <a:pPr algn="just">
              <a:buNone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УИК – участковая избирательная комиссия</a:t>
            </a:r>
          </a:p>
          <a:p>
            <a:pPr algn="just">
              <a:buNone/>
            </a:pP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идентификации с принтером (УИП) – проверка и идентификация избирателей, распечатка бюллетеней.</a:t>
            </a:r>
          </a:p>
          <a:p>
            <a:pPr algn="just">
              <a:buNone/>
            </a:pPr>
            <a:endParaRPr lang="ru-RU" sz="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Модем – передача данных по защищенным каналам связи  </a:t>
            </a:r>
          </a:p>
        </p:txBody>
      </p:sp>
    </p:spTree>
    <p:extLst>
      <p:ext uri="{BB962C8B-B14F-4D97-AF65-F5344CB8AC3E}">
        <p14:creationId xmlns:p14="http://schemas.microsoft.com/office/powerpoint/2010/main" val="2827718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1338CA-B4EA-4CBD-934C-C3ECC60725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4325"/>
            <a:ext cx="12192000" cy="624783"/>
          </a:xfrm>
          <a:prstGeom prst="rect">
            <a:avLst/>
          </a:prstGeom>
        </p:spPr>
      </p:pic>
      <p:sp>
        <p:nvSpPr>
          <p:cNvPr id="43" name="Заголовок 3">
            <a:extLst>
              <a:ext uri="{FF2B5EF4-FFF2-40B4-BE49-F238E27FC236}">
                <a16:creationId xmlns:a16="http://schemas.microsoft.com/office/drawing/2014/main" id="{A03D6D45-09FB-4A71-8BA9-C71413D258DB}"/>
              </a:ext>
            </a:extLst>
          </p:cNvPr>
          <p:cNvSpPr txBox="1">
            <a:spLocks/>
          </p:cNvSpPr>
          <p:nvPr/>
        </p:nvSpPr>
        <p:spPr bwMode="ltGray">
          <a:xfrm>
            <a:off x="986384" y="129672"/>
            <a:ext cx="10334646" cy="8075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accent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ky-KG" kern="800" spc="-53" noProof="1">
                <a:solidFill>
                  <a:schemeClr val="accent1">
                    <a:lumMod val="75000"/>
                  </a:schemeClr>
                </a:solidFill>
              </a:rPr>
              <a:t>ОБОРУДОВАНИЕ ИДЕНТИФИКАЦИИ</a:t>
            </a:r>
            <a:endParaRPr lang="ru-RU" kern="800" spc="-53" noProof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Штриховая стрелка вправо 10"/>
          <p:cNvSpPr/>
          <p:nvPr/>
        </p:nvSpPr>
        <p:spPr>
          <a:xfrm>
            <a:off x="6196652" y="3184394"/>
            <a:ext cx="1592681" cy="1226740"/>
          </a:xfrm>
          <a:prstGeom prst="stripedRight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Объект 2"/>
          <p:cNvSpPr>
            <a:spLocks noGrp="1"/>
          </p:cNvSpPr>
          <p:nvPr>
            <p:ph idx="1"/>
          </p:nvPr>
        </p:nvSpPr>
        <p:spPr>
          <a:xfrm>
            <a:off x="412675" y="5149952"/>
            <a:ext cx="5195717" cy="1183116"/>
          </a:xfrm>
          <a:noFill/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2015 по 2023 годы использовались комплекты идентификации состоящие из 5 компонентов: </a:t>
            </a:r>
            <a:r>
              <a:rPr lang="ru-RU" sz="1800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ноутбук, ID-</a:t>
            </a:r>
            <a:r>
              <a:rPr lang="ru-RU" sz="1800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</a:t>
            </a:r>
            <a:r>
              <a:rPr lang="ru-RU" sz="1800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сканер отпечатка пальцев, веб-камера, термопринтер</a:t>
            </a:r>
          </a:p>
        </p:txBody>
      </p:sp>
      <p:sp>
        <p:nvSpPr>
          <p:cNvPr id="48" name="Объект 2"/>
          <p:cNvSpPr txBox="1">
            <a:spLocks/>
          </p:cNvSpPr>
          <p:nvPr/>
        </p:nvSpPr>
        <p:spPr>
          <a:xfrm>
            <a:off x="6096000" y="1137798"/>
            <a:ext cx="5898775" cy="10400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выборах депутатов местных кенешей были использованы комбинированные устройства,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объединяющие все функции, которые ранее состояли из 5 компонентов, а также </a:t>
            </a:r>
            <a:r>
              <a:rPr lang="ru-RU" sz="16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включающая в себя функцию распечатки бюллетеня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9B42F48-78FC-41BD-B96B-57A66921F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9" y="1137798"/>
            <a:ext cx="5154267" cy="34361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6079AC-7CD5-43E9-BF6E-97806FB41C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07" t="18021" r="19100" b="16595"/>
          <a:stretch/>
        </p:blipFill>
        <p:spPr>
          <a:xfrm>
            <a:off x="8048626" y="2177837"/>
            <a:ext cx="2790824" cy="412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90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627C64-0F1D-4B9B-B44C-D397D0593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F8EC7A13-48D9-4332-8145-50C1A42A641C}"/>
              </a:ext>
            </a:extLst>
          </p:cNvPr>
          <p:cNvSpPr/>
          <p:nvPr/>
        </p:nvSpPr>
        <p:spPr>
          <a:xfrm>
            <a:off x="1253303" y="183873"/>
            <a:ext cx="10320571" cy="544766"/>
          </a:xfrm>
          <a:prstGeom prst="roundRect">
            <a:avLst>
              <a:gd name="adj" fmla="val 10753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lIns="18000" tIns="0" rIns="18000" bIns="0" rtlCol="0" anchor="ctr">
            <a:noAutofit/>
          </a:bodyPr>
          <a:lstStyle/>
          <a:p>
            <a:pPr algn="ctr"/>
            <a:r>
              <a:rPr lang="ru-RU" sz="3200" b="1" kern="800" spc="-53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УСТРОЙСТВО ИДЕНТИФИКАЦИИ С ПРИНТЕРОМ (УИП)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B50007-CF2B-46E5-BB69-AA78A3963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4154"/>
            <a:ext cx="12192000" cy="6247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0AF733-D060-4994-A83C-B6BD1D4EE2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07" t="18021" r="19100" b="16595"/>
          <a:stretch/>
        </p:blipFill>
        <p:spPr>
          <a:xfrm>
            <a:off x="986432" y="1225300"/>
            <a:ext cx="2979075" cy="44073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7BA2FF-F16E-456A-B9EC-1B0F5A4C5A00}"/>
              </a:ext>
            </a:extLst>
          </p:cNvPr>
          <p:cNvSpPr txBox="1"/>
          <p:nvPr/>
        </p:nvSpPr>
        <p:spPr>
          <a:xfrm>
            <a:off x="5010822" y="1156079"/>
            <a:ext cx="6678258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идентификации с принтером (УИП) обеспечивает идентификацию избирателя по геометрии лица, папиллярным узорам пальцев, считывает данные с любых типов национальных паспортов (в том числе электронного документа) и имеет функцию распечатки избирательного бюллетеня только идентифицированным избирателям. Это позволит существенно сэкономить средства и ресурсы на печать бюллетеней, их доставку на избирательные участки.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6DD789-0C44-4532-A778-9E2373DAC6A9}"/>
              </a:ext>
            </a:extLst>
          </p:cNvPr>
          <p:cNvSpPr txBox="1"/>
          <p:nvPr/>
        </p:nvSpPr>
        <p:spPr>
          <a:xfrm>
            <a:off x="5010822" y="3568729"/>
            <a:ext cx="667825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>
                <a:solidFill>
                  <a:srgbClr val="0070C0"/>
                </a:solidFill>
              </a:defRPr>
            </a:lvl1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выборах депутатов местных кенешей Кыргызской Республики, прошедших 17 ноября 2024 года, были задействовано 5700 шт. УИП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7FC0C0-186E-4CC1-B648-7C3F6D2A9ADD}"/>
              </a:ext>
            </a:extLst>
          </p:cNvPr>
          <p:cNvSpPr txBox="1"/>
          <p:nvPr/>
        </p:nvSpPr>
        <p:spPr>
          <a:xfrm>
            <a:off x="5010822" y="4815173"/>
            <a:ext cx="6678258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>
                <a:solidFill>
                  <a:srgbClr val="0070C0"/>
                </a:solidFill>
              </a:defRPr>
            </a:lvl1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Раньше для проведения выборов республиканского масштаба требовалось распечатать около 4 млн. бюллетеней. Также требовалась доставка этих бюллетеней в ТИК, что тоже требовало дополнительных расходов.</a:t>
            </a:r>
          </a:p>
        </p:txBody>
      </p:sp>
    </p:spTree>
    <p:extLst>
      <p:ext uri="{BB962C8B-B14F-4D97-AF65-F5344CB8AC3E}">
        <p14:creationId xmlns:p14="http://schemas.microsoft.com/office/powerpoint/2010/main" val="2166237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1172" y="147434"/>
            <a:ext cx="8109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Депутатом Жогорку Кенеша может быть избран: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3185" y="1102871"/>
            <a:ext cx="1020113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y-KG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Кыргызской Республики;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достигший на день проведения выборов 25 лет;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имеющий высшее профессиональное образование;</a:t>
            </a:r>
          </a:p>
          <a:p>
            <a:endParaRPr lang="ru-RU" sz="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владеющий государственным языком;</a:t>
            </a:r>
          </a:p>
          <a:p>
            <a:endParaRPr lang="ru-RU" sz="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обладающий пассивным избирательным правом;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проживающий в республике не менее 5 последних лет перед выдвижением кандидатом в депутаты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Жогорку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Кенеша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4283"/>
            <a:ext cx="12192000" cy="3770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0454" y="4808186"/>
            <a:ext cx="95925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Допускаются перерывы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постоянном проживании на территории Кыргызской Республики 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шести месяцев в каждом году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командировками за пределы страны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причине производственной, научной, служебной или иной необходимости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3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A9B246F-D721-4D46-BB48-B09008CBEF11}"/>
              </a:ext>
            </a:extLst>
          </p:cNvPr>
          <p:cNvSpPr/>
          <p:nvPr/>
        </p:nvSpPr>
        <p:spPr>
          <a:xfrm>
            <a:off x="2451851" y="646298"/>
            <a:ext cx="5690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K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кандидатам повышены</a:t>
            </a:r>
            <a:r>
              <a:rPr lang="ky-K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KG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194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12">
            <a:extLst>
              <a:ext uri="{FF2B5EF4-FFF2-40B4-BE49-F238E27FC236}">
                <a16:creationId xmlns:a16="http://schemas.microsoft.com/office/drawing/2014/main" id="{B69A4E56-D1CB-434F-8C80-6AA2361ACC64}"/>
              </a:ext>
            </a:extLst>
          </p:cNvPr>
          <p:cNvSpPr/>
          <p:nvPr/>
        </p:nvSpPr>
        <p:spPr>
          <a:xfrm>
            <a:off x="507975" y="128866"/>
            <a:ext cx="10490249" cy="585576"/>
          </a:xfrm>
          <a:prstGeom prst="roundRect">
            <a:avLst>
              <a:gd name="adj" fmla="val 10753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lIns="18000" tIns="0" rIns="18000" bIns="0" rtlCol="0" anchor="ctr">
            <a:noAutofit/>
          </a:bodyPr>
          <a:lstStyle/>
          <a:p>
            <a:pPr algn="ctr"/>
            <a:r>
              <a:rPr lang="ru-RU" sz="2800" b="1" kern="800" spc="-53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Чек идентификации избирателя и избирательный бюллетень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2166186-3910-4AE0-91F6-412E0FE4A6D5}"/>
              </a:ext>
            </a:extLst>
          </p:cNvPr>
          <p:cNvSpPr/>
          <p:nvPr/>
        </p:nvSpPr>
        <p:spPr>
          <a:xfrm>
            <a:off x="165518" y="1364135"/>
            <a:ext cx="2963333" cy="489598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 о прохождении избирателем биометрической идентификации </a:t>
            </a:r>
            <a:r>
              <a:rPr lang="ky-KG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следующие сведения:</a:t>
            </a:r>
          </a:p>
          <a:p>
            <a:pPr marL="285750" indent="-285750">
              <a:buFontTx/>
              <a:buChar char="-"/>
            </a:pPr>
            <a:r>
              <a:rPr lang="ky-KG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и время прохождения; </a:t>
            </a:r>
          </a:p>
          <a:p>
            <a:pPr marL="285750" indent="-285750">
              <a:buFontTx/>
              <a:buChar char="-"/>
            </a:pPr>
            <a:r>
              <a:rPr lang="ky-KG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порядковый номер чека при распечатке;</a:t>
            </a:r>
          </a:p>
          <a:p>
            <a:pPr marL="285750" indent="-285750">
              <a:buFontTx/>
              <a:buChar char="-"/>
            </a:pPr>
            <a:r>
              <a:rPr lang="ky-KG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избирательного участка, где прошел идентификацию;</a:t>
            </a:r>
          </a:p>
          <a:p>
            <a:pPr marL="285750" indent="-285750">
              <a:buFontTx/>
              <a:buChar char="-"/>
            </a:pPr>
            <a:r>
              <a:rPr lang="ky-KG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персональный идентификационный номер избирателя;</a:t>
            </a:r>
          </a:p>
          <a:p>
            <a:pPr marL="285750" indent="-285750">
              <a:buFontTx/>
              <a:buChar char="-"/>
            </a:pPr>
            <a:r>
              <a:rPr lang="ky-KG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ФИО избирателя;</a:t>
            </a:r>
          </a:p>
          <a:p>
            <a:pPr marL="285750" indent="-285750">
              <a:buFontTx/>
              <a:buChar char="-"/>
            </a:pPr>
            <a:r>
              <a:rPr lang="ky-KG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избирательного участка по регистрации;</a:t>
            </a:r>
          </a:p>
          <a:p>
            <a:pPr marL="285750" indent="-285750">
              <a:buFontTx/>
              <a:buChar char="-"/>
            </a:pPr>
            <a:r>
              <a:rPr lang="ky-KG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порядковый номер в списке избирателей по зарегистрированному избирательному участку.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2166186-3910-4AE0-91F6-412E0FE4A6D5}"/>
              </a:ext>
            </a:extLst>
          </p:cNvPr>
          <p:cNvSpPr/>
          <p:nvPr/>
        </p:nvSpPr>
        <p:spPr>
          <a:xfrm>
            <a:off x="895350" y="6363316"/>
            <a:ext cx="9840093" cy="52324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успешного прохождения идентификации распечатывается чек о прохождении избирателем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биометрической идентификации и избирательный бюллетень</a:t>
            </a:r>
            <a:endParaRPr lang="ky-KG" sz="1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2166186-3910-4AE0-91F6-412E0FE4A6D5}"/>
              </a:ext>
            </a:extLst>
          </p:cNvPr>
          <p:cNvSpPr/>
          <p:nvPr/>
        </p:nvSpPr>
        <p:spPr>
          <a:xfrm>
            <a:off x="9522132" y="1787243"/>
            <a:ext cx="2411109" cy="301604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ru-RU" sz="16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Избирательный бюллетень  </a:t>
            </a:r>
            <a:r>
              <a:rPr lang="ru-RU" sz="1600" i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следующие данные:</a:t>
            </a:r>
          </a:p>
          <a:p>
            <a:pPr marL="285750" indent="-285750">
              <a:buFontTx/>
              <a:buChar char="-"/>
            </a:pPr>
            <a:r>
              <a:rPr lang="ru-RU" sz="1600" i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выборов; </a:t>
            </a:r>
          </a:p>
          <a:p>
            <a:pPr marL="285750" indent="-285750">
              <a:buFontTx/>
              <a:buChar char="-"/>
            </a:pPr>
            <a:r>
              <a:rPr lang="ru-RU" sz="1600" i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заполнения избирательного бюллетеня;</a:t>
            </a:r>
          </a:p>
          <a:p>
            <a:pPr marL="285750" indent="-285750">
              <a:buFontTx/>
              <a:buChar char="-"/>
            </a:pPr>
            <a:r>
              <a:rPr lang="ru-RU" sz="1600" i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кандидатов;</a:t>
            </a:r>
          </a:p>
          <a:p>
            <a:pPr marL="285750" indent="-285750">
              <a:buFontTx/>
              <a:buChar char="-"/>
            </a:pPr>
            <a:r>
              <a:rPr lang="ru-RU" sz="1600" i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QR-код бюллетеня.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E9F6D7-31E6-4739-A603-4E3342D2A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300"/>
          <a:stretch/>
        </p:blipFill>
        <p:spPr>
          <a:xfrm>
            <a:off x="6950315" y="887373"/>
            <a:ext cx="2241309" cy="53274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CA4F5A8-339F-4629-AFD3-9F276BFE00E7}"/>
              </a:ext>
            </a:extLst>
          </p:cNvPr>
          <p:cNvGrpSpPr/>
          <p:nvPr/>
        </p:nvGrpSpPr>
        <p:grpSpPr>
          <a:xfrm>
            <a:off x="3537311" y="1523999"/>
            <a:ext cx="2558690" cy="3179112"/>
            <a:chOff x="3537311" y="1523999"/>
            <a:chExt cx="2558690" cy="3179112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386CBCF-E650-4A7F-A732-8739E8553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7337" t="22917" b="39583"/>
            <a:stretch/>
          </p:blipFill>
          <p:spPr>
            <a:xfrm>
              <a:off x="3537311" y="1523999"/>
              <a:ext cx="2558690" cy="317911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35C0F60D-428C-49A8-A232-E616944FA706}"/>
                </a:ext>
              </a:extLst>
            </p:cNvPr>
            <p:cNvSpPr/>
            <p:nvPr/>
          </p:nvSpPr>
          <p:spPr>
            <a:xfrm>
              <a:off x="4629150" y="2981325"/>
              <a:ext cx="1123950" cy="14287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6764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3931819" y="4262041"/>
            <a:ext cx="1173796" cy="0"/>
          </a:xfrm>
          <a:prstGeom prst="line">
            <a:avLst/>
          </a:prstGeom>
          <a:ln w="38100" cmpd="sng">
            <a:solidFill>
              <a:schemeClr val="accent5"/>
            </a:solidFill>
            <a:bevel/>
            <a:tailEnd type="stealth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844352" y="3524991"/>
            <a:ext cx="1169771" cy="52504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Защищенный канал связи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7585216" y="4262042"/>
            <a:ext cx="1173796" cy="0"/>
          </a:xfrm>
          <a:prstGeom prst="line">
            <a:avLst/>
          </a:prstGeom>
          <a:ln w="38100" cmpd="sng">
            <a:solidFill>
              <a:schemeClr val="accent5"/>
            </a:solidFill>
            <a:bevel/>
            <a:tailEnd type="stealth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7602034" y="3524991"/>
            <a:ext cx="1173796" cy="52504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Сеть интернет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842884" y="2171300"/>
            <a:ext cx="1525296" cy="50847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УИК</a:t>
            </a:r>
            <a:endParaRPr lang="ru-RU" sz="9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498109" y="2180356"/>
            <a:ext cx="1687332" cy="52504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Серверная ЦИК</a:t>
            </a:r>
            <a:endParaRPr lang="ru-RU" sz="9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148054" y="2180353"/>
            <a:ext cx="1760694" cy="53676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88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ky-KG" sz="788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 избирательной системы</a:t>
            </a:r>
            <a:r>
              <a:rPr lang="ru-RU" sz="788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88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https://newess.shailoo.gov.kg/</a:t>
            </a:r>
            <a:endParaRPr lang="ru-RU" sz="788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19">
            <a:extLst>
              <a:ext uri="{FF2B5EF4-FFF2-40B4-BE49-F238E27FC236}">
                <a16:creationId xmlns:a16="http://schemas.microsoft.com/office/drawing/2014/main" id="{0B44401F-2B8D-45F7-A6A5-FAB0E2942CE5}"/>
              </a:ext>
            </a:extLst>
          </p:cNvPr>
          <p:cNvSpPr/>
          <p:nvPr/>
        </p:nvSpPr>
        <p:spPr>
          <a:xfrm>
            <a:off x="1272382" y="1045848"/>
            <a:ext cx="10138786" cy="956904"/>
          </a:xfrm>
          <a:prstGeom prst="roundRect">
            <a:avLst>
              <a:gd name="adj" fmla="val 10753"/>
            </a:avLst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  <a:ln w="9525" algn="ctr">
            <a:solidFill>
              <a:srgbClr val="94B8DC"/>
            </a:solidFill>
            <a:miter lim="800000"/>
            <a:headEnd/>
            <a:tailEnd/>
          </a:ln>
        </p:spPr>
        <p:txBody>
          <a:bodyPr vert="horz" lIns="13500" tIns="0" rIns="13500" bIns="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ИИС предназначена для свода и отображение информации о ходе и итогах голосования на выборах и референдумах Кыргызской Республики</a:t>
            </a:r>
          </a:p>
        </p:txBody>
      </p:sp>
      <p:sp>
        <p:nvSpPr>
          <p:cNvPr id="18" name="Скругленный прямоугольник 19">
            <a:extLst>
              <a:ext uri="{FF2B5EF4-FFF2-40B4-BE49-F238E27FC236}">
                <a16:creationId xmlns:a16="http://schemas.microsoft.com/office/drawing/2014/main" id="{C7A3E2EA-103B-473B-B9E3-9A1844127A2C}"/>
              </a:ext>
            </a:extLst>
          </p:cNvPr>
          <p:cNvSpPr/>
          <p:nvPr/>
        </p:nvSpPr>
        <p:spPr>
          <a:xfrm>
            <a:off x="864151" y="4834018"/>
            <a:ext cx="3142774" cy="980953"/>
          </a:xfrm>
          <a:prstGeom prst="roundRect">
            <a:avLst>
              <a:gd name="adj" fmla="val 10753"/>
            </a:avLst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vert="horz" lIns="13500" tIns="0" rIns="13500" bIns="0" rtlCol="0" anchor="ctr">
            <a:normAutofit/>
          </a:bodyPr>
          <a:lstStyle/>
          <a:p>
            <a:pPr algn="just">
              <a:buNone/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УИК – участковая избирательная комиссия</a:t>
            </a:r>
          </a:p>
          <a:p>
            <a:pPr algn="just">
              <a:buNone/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Автоматически-считывающая урна (АСУ)– прием и подсчет избирательных бюллетеней.</a:t>
            </a:r>
          </a:p>
          <a:p>
            <a:pPr algn="just">
              <a:buNone/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Модем – передача данных после завершения голосования на сервер ЦИКа.</a:t>
            </a:r>
          </a:p>
        </p:txBody>
      </p:sp>
      <p:sp>
        <p:nvSpPr>
          <p:cNvPr id="28" name="Скругленный прямоугольник 19">
            <a:extLst>
              <a:ext uri="{FF2B5EF4-FFF2-40B4-BE49-F238E27FC236}">
                <a16:creationId xmlns:a16="http://schemas.microsoft.com/office/drawing/2014/main" id="{5B3C5FC9-F1EE-4E84-8544-41F3A40B2A0A}"/>
              </a:ext>
            </a:extLst>
          </p:cNvPr>
          <p:cNvSpPr/>
          <p:nvPr/>
        </p:nvSpPr>
        <p:spPr>
          <a:xfrm>
            <a:off x="4972686" y="4827922"/>
            <a:ext cx="2830090" cy="980953"/>
          </a:xfrm>
          <a:prstGeom prst="roundRect">
            <a:avLst>
              <a:gd name="adj" fmla="val 10753"/>
            </a:avLst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vert="horz" lIns="13500" tIns="0" rIns="13500" bIns="0" rtlCol="0" anchor="ctr">
            <a:normAutofit/>
          </a:bodyPr>
          <a:lstStyle/>
          <a:p>
            <a:pPr algn="ctr">
              <a:buNone/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Серверное и сетевое оборудования с основным и резервным каналами связи, программное обеспечение</a:t>
            </a:r>
          </a:p>
          <a:p>
            <a:pPr algn="ctr">
              <a:buNone/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своду данных с АСУ</a:t>
            </a:r>
          </a:p>
        </p:txBody>
      </p:sp>
      <p:sp>
        <p:nvSpPr>
          <p:cNvPr id="29" name="Скругленный прямоугольник 19">
            <a:extLst>
              <a:ext uri="{FF2B5EF4-FFF2-40B4-BE49-F238E27FC236}">
                <a16:creationId xmlns:a16="http://schemas.microsoft.com/office/drawing/2014/main" id="{33809436-1A0B-4FF1-9D4E-5053534F7E5B}"/>
              </a:ext>
            </a:extLst>
          </p:cNvPr>
          <p:cNvSpPr/>
          <p:nvPr/>
        </p:nvSpPr>
        <p:spPr>
          <a:xfrm>
            <a:off x="8768537" y="4827922"/>
            <a:ext cx="2656908" cy="980953"/>
          </a:xfrm>
          <a:prstGeom prst="roundRect">
            <a:avLst>
              <a:gd name="adj" fmla="val 10753"/>
            </a:avLst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vert="horz" lIns="13500" tIns="0" rIns="13500" bIns="0" rtlCol="0" anchor="ctr">
            <a:normAutofit/>
          </a:bodyPr>
          <a:lstStyle/>
          <a:p>
            <a:pPr algn="ctr">
              <a:buNone/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ИИС</a:t>
            </a:r>
          </a:p>
          <a:p>
            <a:pPr algn="ctr">
              <a:buNone/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и оперативное отображение результатов голосования </a:t>
            </a:r>
            <a:r>
              <a:rPr lang="ky-KG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всеобщего обозрения.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6" t="10953" r="18006"/>
          <a:stretch/>
        </p:blipFill>
        <p:spPr>
          <a:xfrm>
            <a:off x="8943237" y="2959292"/>
            <a:ext cx="2170328" cy="165164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30" name="Скругленный прямоугольник 12">
            <a:extLst>
              <a:ext uri="{FF2B5EF4-FFF2-40B4-BE49-F238E27FC236}">
                <a16:creationId xmlns:a16="http://schemas.microsoft.com/office/drawing/2014/main" id="{FFDD479B-1D25-4FC2-B993-623BCA4A4F5C}"/>
              </a:ext>
            </a:extLst>
          </p:cNvPr>
          <p:cNvSpPr/>
          <p:nvPr/>
        </p:nvSpPr>
        <p:spPr>
          <a:xfrm>
            <a:off x="986384" y="180000"/>
            <a:ext cx="10645040" cy="730452"/>
          </a:xfrm>
          <a:prstGeom prst="roundRect">
            <a:avLst>
              <a:gd name="adj" fmla="val 10753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lIns="18000" tIns="0" rIns="18000" bIns="0" rtlCol="0" anchor="ctr">
            <a:normAutofit fontScale="85000" lnSpcReduction="10000"/>
          </a:bodyPr>
          <a:lstStyle/>
          <a:p>
            <a:pPr algn="ctr"/>
            <a:r>
              <a:rPr lang="ru-RU" sz="3200" b="1" kern="800" spc="-53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ИНФОРМАЦИОННАЯ ИЗБИРАТЕЛЬНАЯ СИСТЕМА (ИИС)</a:t>
            </a:r>
          </a:p>
        </p:txBody>
      </p:sp>
      <p:sp>
        <p:nvSpPr>
          <p:cNvPr id="31" name="Скругленный прямоугольник 12">
            <a:extLst>
              <a:ext uri="{FF2B5EF4-FFF2-40B4-BE49-F238E27FC236}">
                <a16:creationId xmlns:a16="http://schemas.microsoft.com/office/drawing/2014/main" id="{FFDD479B-1D25-4FC2-B993-623BCA4A4F5C}"/>
              </a:ext>
            </a:extLst>
          </p:cNvPr>
          <p:cNvSpPr/>
          <p:nvPr/>
        </p:nvSpPr>
        <p:spPr>
          <a:xfrm>
            <a:off x="0" y="5983519"/>
            <a:ext cx="12192000" cy="409911"/>
          </a:xfrm>
          <a:prstGeom prst="roundRect">
            <a:avLst>
              <a:gd name="adj" fmla="val 10753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lIns="18000" tIns="0" rIns="18000" bIns="0" rtlCol="0" anchor="ctr">
            <a:normAutofit lnSpcReduction="10000"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ДОСТОВЕРНОСТЬ И ПРОЗРАЧНОСТЬ ИТОГОВ ГОЛОСОВАНИЯ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86AA8DC-0794-4923-BEC5-DC6D4A7E22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0462"/>
            <a:ext cx="12192000" cy="62478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95" y="2743818"/>
            <a:ext cx="2229329" cy="20468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74" y="3453664"/>
            <a:ext cx="664401" cy="109436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30" y="3330765"/>
            <a:ext cx="738291" cy="1216074"/>
          </a:xfrm>
          <a:prstGeom prst="rect">
            <a:avLst/>
          </a:prstGeom>
        </p:spPr>
      </p:pic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3CB22B14-1632-4A78-BB42-BE0473FF9792}"/>
              </a:ext>
            </a:extLst>
          </p:cNvPr>
          <p:cNvCxnSpPr/>
          <p:nvPr/>
        </p:nvCxnSpPr>
        <p:spPr>
          <a:xfrm>
            <a:off x="2475553" y="3855641"/>
            <a:ext cx="1173796" cy="0"/>
          </a:xfrm>
          <a:prstGeom prst="line">
            <a:avLst/>
          </a:prstGeom>
          <a:ln w="38100" cmpd="sng">
            <a:solidFill>
              <a:schemeClr val="accent5"/>
            </a:solidFill>
            <a:bevel/>
            <a:tailEnd type="stealth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544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399047"/>
              </p:ext>
            </p:extLst>
          </p:nvPr>
        </p:nvGraphicFramePr>
        <p:xfrm>
          <a:off x="226000" y="1457924"/>
          <a:ext cx="11774317" cy="5395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2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7156">
                  <a:extLst>
                    <a:ext uri="{9D8B030D-6E8A-4147-A177-3AD203B41FA5}">
                      <a16:colId xmlns:a16="http://schemas.microsoft.com/office/drawing/2014/main" val="1616667503"/>
                    </a:ext>
                  </a:extLst>
                </a:gridCol>
                <a:gridCol w="3004045">
                  <a:extLst>
                    <a:ext uri="{9D8B030D-6E8A-4147-A177-3AD203B41FA5}">
                      <a16:colId xmlns:a16="http://schemas.microsoft.com/office/drawing/2014/main" val="2973677982"/>
                    </a:ext>
                  </a:extLst>
                </a:gridCol>
                <a:gridCol w="267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2187"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91439" marR="91439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kern="1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91439" marR="91439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kern="1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91439" marR="91439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kern="1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91439" marR="91439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7332">
                <a:tc>
                  <a:txBody>
                    <a:bodyPr/>
                    <a:lstStyle/>
                    <a:p>
                      <a:r>
                        <a:rPr lang="ru-RU" sz="1600" kern="1200" baseline="0" dirty="0">
                          <a:solidFill>
                            <a:srgbClr val="00206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Оптический сканер – считывает пропущенные бюллетени и определяет по отсекам.</a:t>
                      </a:r>
                    </a:p>
                    <a:p>
                      <a:r>
                        <a:rPr lang="ru-RU" sz="1600" kern="1200" baseline="0" dirty="0">
                          <a:solidFill>
                            <a:srgbClr val="00206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Термопринтер – для распечатывания начальных и итоговых чеков. </a:t>
                      </a:r>
                    </a:p>
                  </a:txBody>
                  <a:tcPr marL="91439" marR="9143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Урна - ёмкость для хранения избирательных бюллетеней.</a:t>
                      </a:r>
                      <a:r>
                        <a:rPr lang="ru-RU" sz="1600" kern="1200" baseline="0" dirty="0">
                          <a:solidFill>
                            <a:srgbClr val="00206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 Внутри урны имеются два отсека(для действительных и не действительных </a:t>
                      </a:r>
                      <a:r>
                        <a:rPr lang="ru-RU" sz="1600" kern="1200" dirty="0">
                          <a:solidFill>
                            <a:srgbClr val="00206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бюллетеней</a:t>
                      </a:r>
                      <a:r>
                        <a:rPr lang="ru-RU" sz="1600" kern="1200" baseline="0" dirty="0">
                          <a:solidFill>
                            <a:srgbClr val="00206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).</a:t>
                      </a:r>
                      <a:endParaRPr lang="ru-RU" sz="1600" kern="1200" dirty="0">
                        <a:solidFill>
                          <a:srgbClr val="002060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91439" marR="9143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>
                          <a:solidFill>
                            <a:srgbClr val="00206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Модем предназначен для передачи данных на центральный сервер после завершения выборов.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91439" marR="9143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>
                          <a:solidFill>
                            <a:srgbClr val="00206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Источник бесперебойного питания (ИБП) - устройство резервирования электроэнергии, обеспечивающее непрерывность электроснабжения при отключении сетевого напряжения.</a:t>
                      </a:r>
                    </a:p>
                  </a:txBody>
                  <a:tcPr marL="91439" marR="91439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1863155" y="801086"/>
            <a:ext cx="8465690" cy="5447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Автоматически считывающая урна - устройство, предназначенное для автоматического подсчета голосов избирателей</a:t>
            </a:r>
            <a:endParaRPr lang="ky-KG" sz="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12">
            <a:extLst>
              <a:ext uri="{FF2B5EF4-FFF2-40B4-BE49-F238E27FC236}">
                <a16:creationId xmlns:a16="http://schemas.microsoft.com/office/drawing/2014/main" id="{B69A4E56-D1CB-434F-8C80-6AA2361ACC64}"/>
              </a:ext>
            </a:extLst>
          </p:cNvPr>
          <p:cNvSpPr/>
          <p:nvPr/>
        </p:nvSpPr>
        <p:spPr>
          <a:xfrm>
            <a:off x="0" y="156694"/>
            <a:ext cx="12192000" cy="544766"/>
          </a:xfrm>
          <a:prstGeom prst="roundRect">
            <a:avLst>
              <a:gd name="adj" fmla="val 10753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lIns="18000" tIns="0" rIns="18000" bIns="0" rtlCol="0" anchor="ctr">
            <a:noAutofit/>
          </a:bodyPr>
          <a:lstStyle/>
          <a:p>
            <a:pPr algn="ctr"/>
            <a:r>
              <a:rPr lang="ru-RU" sz="3200" b="1" kern="800" spc="-53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АВТОМАТИЧЕСКИ СЧИТЫВАЮЩАЯ УРНА (АСУ)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050207-D779-489B-ABA3-8E9679EAD6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0462"/>
            <a:ext cx="12192000" cy="6247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00" y="1573276"/>
            <a:ext cx="2418961" cy="2190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283" y="1573276"/>
            <a:ext cx="973948" cy="23624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EDBF5EF-5A8B-453F-90A7-3A15FFA96D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1"/>
          <a:stretch/>
        </p:blipFill>
        <p:spPr>
          <a:xfrm>
            <a:off x="3980312" y="1778546"/>
            <a:ext cx="1555766" cy="188679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B675877-2840-49CD-A43B-7577230962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23"/>
          <a:stretch/>
        </p:blipFill>
        <p:spPr>
          <a:xfrm>
            <a:off x="486345" y="2031027"/>
            <a:ext cx="2480335" cy="111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77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Скругленный прямоугольник 12">
            <a:extLst>
              <a:ext uri="{FF2B5EF4-FFF2-40B4-BE49-F238E27FC236}">
                <a16:creationId xmlns:a16="http://schemas.microsoft.com/office/drawing/2014/main" id="{FFDD479B-1D25-4FC2-B993-623BCA4A4F5C}"/>
              </a:ext>
            </a:extLst>
          </p:cNvPr>
          <p:cNvSpPr/>
          <p:nvPr/>
        </p:nvSpPr>
        <p:spPr>
          <a:xfrm>
            <a:off x="1069456" y="211209"/>
            <a:ext cx="10664278" cy="632470"/>
          </a:xfrm>
          <a:prstGeom prst="roundRect">
            <a:avLst>
              <a:gd name="adj" fmla="val 10753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lIns="13500" tIns="0" rIns="13500" bIns="0" rtlCol="0" anchor="ctr">
            <a:normAutofit fontScale="62500" lnSpcReduction="20000"/>
          </a:bodyPr>
          <a:lstStyle/>
          <a:p>
            <a:pPr algn="ctr"/>
            <a:r>
              <a:rPr lang="ru-RU" sz="5100" b="1" kern="800" spc="-53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Передача данных с АСУ на центральный сервер ЦИК</a:t>
            </a:r>
          </a:p>
          <a:p>
            <a:pPr algn="ctr"/>
            <a:r>
              <a:rPr lang="ky-KG" sz="2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(после 20:00 АСУ подключается к модему)</a:t>
            </a:r>
            <a:endParaRPr lang="ru-RU" sz="2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4CF636-3D84-44AE-9100-8D85C61C4F5B}"/>
              </a:ext>
            </a:extLst>
          </p:cNvPr>
          <p:cNvSpPr txBox="1"/>
          <p:nvPr/>
        </p:nvSpPr>
        <p:spPr>
          <a:xfrm>
            <a:off x="259717" y="5264969"/>
            <a:ext cx="11672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y-KG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После завершения голосования, предварительные данные итогов голосования </a:t>
            </a:r>
            <a:r>
              <a:rPr lang="ky-KG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 передаются </a:t>
            </a:r>
            <a:r>
              <a:rPr lang="ky-KG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зашифрованном виде от АСУ на центральный сервер ЦИК по защищенным каналам связи и мгновенно публикуются на сайте ИИС.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BB77B6-DD06-42D2-8C9E-C96E39578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0462"/>
            <a:ext cx="12192000" cy="6247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79" y="937268"/>
            <a:ext cx="8003930" cy="4035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4085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12">
            <a:extLst>
              <a:ext uri="{FF2B5EF4-FFF2-40B4-BE49-F238E27FC236}">
                <a16:creationId xmlns:a16="http://schemas.microsoft.com/office/drawing/2014/main" id="{34D66986-BC44-4586-B5A9-A38E8E9429BE}"/>
              </a:ext>
            </a:extLst>
          </p:cNvPr>
          <p:cNvSpPr/>
          <p:nvPr/>
        </p:nvSpPr>
        <p:spPr>
          <a:xfrm>
            <a:off x="901611" y="105311"/>
            <a:ext cx="10768179" cy="893172"/>
          </a:xfrm>
          <a:prstGeom prst="roundRect">
            <a:avLst>
              <a:gd name="adj" fmla="val 10753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lIns="13500" tIns="0" rIns="13500" bIns="0" rtlCol="0" anchor="ctr">
            <a:no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ru-RU" sz="3200" b="1" kern="800" spc="-53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Автоматическое, бесконтактное, оперативное </a:t>
            </a:r>
          </a:p>
          <a:p>
            <a:pPr algn="ctr" defTabSz="342900">
              <a:spcBef>
                <a:spcPct val="0"/>
              </a:spcBef>
              <a:defRPr/>
            </a:pPr>
            <a:r>
              <a:rPr lang="ru-RU" sz="3200" b="1" kern="800" spc="-53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(в течении 1 часа) отображение данных с АСУ на сайте ЦИК</a:t>
            </a:r>
          </a:p>
        </p:txBody>
      </p:sp>
      <p:sp>
        <p:nvSpPr>
          <p:cNvPr id="28" name="Текст 7">
            <a:extLst>
              <a:ext uri="{FF2B5EF4-FFF2-40B4-BE49-F238E27FC236}">
                <a16:creationId xmlns:a16="http://schemas.microsoft.com/office/drawing/2014/main" id="{2D1DD5FF-CAF6-42C1-8B19-462B2E819312}"/>
              </a:ext>
            </a:extLst>
          </p:cNvPr>
          <p:cNvSpPr txBox="1">
            <a:spLocks/>
          </p:cNvSpPr>
          <p:nvPr/>
        </p:nvSpPr>
        <p:spPr>
          <a:xfrm>
            <a:off x="9912145" y="3429591"/>
            <a:ext cx="1536421" cy="77808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84 % данных с АСУ поступает с 20-00 до 21-00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28DBE0D-DD21-4864-8426-8E315DE2D8AB}"/>
              </a:ext>
            </a:extLst>
          </p:cNvPr>
          <p:cNvGrpSpPr/>
          <p:nvPr/>
        </p:nvGrpSpPr>
        <p:grpSpPr>
          <a:xfrm>
            <a:off x="586447" y="1436284"/>
            <a:ext cx="8555152" cy="4612617"/>
            <a:chOff x="586447" y="1436284"/>
            <a:chExt cx="8555152" cy="4612617"/>
          </a:xfrm>
        </p:grpSpPr>
        <p:graphicFrame>
          <p:nvGraphicFramePr>
            <p:cNvPr id="11" name="Диаграмма 10">
              <a:extLst>
                <a:ext uri="{FF2B5EF4-FFF2-40B4-BE49-F238E27FC236}">
                  <a16:creationId xmlns:a16="http://schemas.microsoft.com/office/drawing/2014/main" id="{A4791D64-EA12-4460-8E6A-6BC4C8D45FC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36446852"/>
                </p:ext>
              </p:extLst>
            </p:nvPr>
          </p:nvGraphicFramePr>
          <p:xfrm>
            <a:off x="586447" y="1436284"/>
            <a:ext cx="8555152" cy="46126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A505FA-615A-4967-A0D5-FE4086445887}"/>
                </a:ext>
              </a:extLst>
            </p:cNvPr>
            <p:cNvSpPr txBox="1"/>
            <p:nvPr/>
          </p:nvSpPr>
          <p:spPr>
            <a:xfrm>
              <a:off x="8456296" y="2582630"/>
              <a:ext cx="50206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y-KG" sz="9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83,9%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1E2DE0-1761-4D6C-86A4-3EF6599D0CBE}"/>
                </a:ext>
              </a:extLst>
            </p:cNvPr>
            <p:cNvSpPr txBox="1"/>
            <p:nvPr/>
          </p:nvSpPr>
          <p:spPr>
            <a:xfrm>
              <a:off x="7783258" y="2813462"/>
              <a:ext cx="50206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y-KG" sz="9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76,9%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FFEDC5-7925-4650-B1F1-31AFFE402958}"/>
                </a:ext>
              </a:extLst>
            </p:cNvPr>
            <p:cNvSpPr txBox="1"/>
            <p:nvPr/>
          </p:nvSpPr>
          <p:spPr>
            <a:xfrm>
              <a:off x="7110220" y="3008784"/>
              <a:ext cx="50206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y-KG" sz="9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72,9%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405EBF-B6A6-4778-8F9B-D916ED157693}"/>
                </a:ext>
              </a:extLst>
            </p:cNvPr>
            <p:cNvSpPr txBox="1"/>
            <p:nvPr/>
          </p:nvSpPr>
          <p:spPr>
            <a:xfrm>
              <a:off x="6437182" y="3085428"/>
              <a:ext cx="50206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y-KG" sz="9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70,8%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8BE59C-0D68-4144-B9B9-A23930BDE1AA}"/>
                </a:ext>
              </a:extLst>
            </p:cNvPr>
            <p:cNvSpPr txBox="1"/>
            <p:nvPr/>
          </p:nvSpPr>
          <p:spPr>
            <a:xfrm>
              <a:off x="5764144" y="3194559"/>
              <a:ext cx="50206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y-KG" sz="9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67,6%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6CA3CE-6E22-48B6-A8B3-E4F59D73D905}"/>
                </a:ext>
              </a:extLst>
            </p:cNvPr>
            <p:cNvSpPr txBox="1"/>
            <p:nvPr/>
          </p:nvSpPr>
          <p:spPr>
            <a:xfrm>
              <a:off x="5106939" y="3302047"/>
              <a:ext cx="50206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y-KG" sz="9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64,1%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265E59-7E0E-4B5F-AAD8-CFBFD96308AB}"/>
                </a:ext>
              </a:extLst>
            </p:cNvPr>
            <p:cNvSpPr txBox="1"/>
            <p:nvPr/>
          </p:nvSpPr>
          <p:spPr>
            <a:xfrm>
              <a:off x="4449734" y="3460652"/>
              <a:ext cx="50206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y-KG" sz="9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60,1%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7B2F943-F49D-4955-A083-6B137ECB9B64}"/>
                </a:ext>
              </a:extLst>
            </p:cNvPr>
            <p:cNvSpPr txBox="1"/>
            <p:nvPr/>
          </p:nvSpPr>
          <p:spPr>
            <a:xfrm>
              <a:off x="3792529" y="3634399"/>
              <a:ext cx="50206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y-KG" sz="9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54,6%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A09AB3-D87F-4854-9128-8E4C399CA9F1}"/>
                </a:ext>
              </a:extLst>
            </p:cNvPr>
            <p:cNvSpPr txBox="1"/>
            <p:nvPr/>
          </p:nvSpPr>
          <p:spPr>
            <a:xfrm>
              <a:off x="3116346" y="3861428"/>
              <a:ext cx="50206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y-KG" sz="9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48,6%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739B337-92AE-424D-9913-FEC125EC5C53}"/>
                </a:ext>
              </a:extLst>
            </p:cNvPr>
            <p:cNvSpPr txBox="1"/>
            <p:nvPr/>
          </p:nvSpPr>
          <p:spPr>
            <a:xfrm>
              <a:off x="2422556" y="4207676"/>
              <a:ext cx="50206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y-KG" sz="9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39,7%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47FAEAB-288E-4027-A22F-AE9BEE53520E}"/>
                </a:ext>
              </a:extLst>
            </p:cNvPr>
            <p:cNvSpPr txBox="1"/>
            <p:nvPr/>
          </p:nvSpPr>
          <p:spPr>
            <a:xfrm>
              <a:off x="1772050" y="4747321"/>
              <a:ext cx="50206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y-KG" sz="9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25,4%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E89031-F302-4A4B-9560-A036966F83D3}"/>
                </a:ext>
              </a:extLst>
            </p:cNvPr>
            <p:cNvSpPr txBox="1"/>
            <p:nvPr/>
          </p:nvSpPr>
          <p:spPr>
            <a:xfrm>
              <a:off x="1168822" y="5388032"/>
              <a:ext cx="44435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y-KG" sz="9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7,9%</a:t>
              </a: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9E45191-C979-478E-9F2A-E061DF097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0462"/>
            <a:ext cx="12192000" cy="62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35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F3F03F-282D-49A0-A270-9A98B01AD61B}"/>
              </a:ext>
            </a:extLst>
          </p:cNvPr>
          <p:cNvSpPr txBox="1"/>
          <p:nvPr/>
        </p:nvSpPr>
        <p:spPr>
          <a:xfrm>
            <a:off x="4267311" y="996511"/>
            <a:ext cx="4009221" cy="1600438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 сканированных избирательных документов отображаются на сайте итогов голосования (</a:t>
            </a:r>
            <a:r>
              <a:rPr lang="en-US" sz="1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newess.shailoo.gov.kg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132160" indent="-132160" defTabSz="342900">
              <a:buFontTx/>
              <a:buChar char="-"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начальный и итоговый отчет АСУ;</a:t>
            </a:r>
          </a:p>
          <a:p>
            <a:pPr marL="132160" indent="-132160" defTabSz="342900">
              <a:buFontTx/>
              <a:buChar char="-"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и итоговый отчет об идентификации;</a:t>
            </a:r>
          </a:p>
          <a:p>
            <a:pPr marL="132160" indent="-132160" defTabSz="342900">
              <a:buFontTx/>
              <a:buChar char="-"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ручного подсчета УИК;</a:t>
            </a:r>
          </a:p>
        </p:txBody>
      </p:sp>
      <p:sp>
        <p:nvSpPr>
          <p:cNvPr id="9" name="Скругленный прямоугольник 12">
            <a:extLst>
              <a:ext uri="{FF2B5EF4-FFF2-40B4-BE49-F238E27FC236}">
                <a16:creationId xmlns:a16="http://schemas.microsoft.com/office/drawing/2014/main" id="{1EE159EF-8EE3-4362-8512-20AF50EFEA1F}"/>
              </a:ext>
            </a:extLst>
          </p:cNvPr>
          <p:cNvSpPr/>
          <p:nvPr/>
        </p:nvSpPr>
        <p:spPr>
          <a:xfrm>
            <a:off x="986384" y="59531"/>
            <a:ext cx="11205616" cy="758925"/>
          </a:xfrm>
          <a:prstGeom prst="roundRect">
            <a:avLst>
              <a:gd name="adj" fmla="val 10753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lIns="13500" tIns="0" rIns="13500" bIns="0" rtlCol="0" anchor="ctr">
            <a:no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ru-RU" sz="3200" b="1" kern="800" spc="-53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Отображение сканированных документов подсчета голосов </a:t>
            </a:r>
          </a:p>
          <a:p>
            <a:pPr algn="ctr" defTabSz="342900">
              <a:spcBef>
                <a:spcPct val="0"/>
              </a:spcBef>
              <a:defRPr/>
            </a:pPr>
            <a:r>
              <a:rPr lang="en-US" sz="2200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protocol.shailoo.gov.kg</a:t>
            </a:r>
            <a:endParaRPr lang="ru-RU" sz="2200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655" y="1653198"/>
            <a:ext cx="461138" cy="51964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6CDE29A-DBC5-42EE-88F5-25407EDB6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2"/>
          <a:stretch/>
        </p:blipFill>
        <p:spPr>
          <a:xfrm>
            <a:off x="672093" y="996511"/>
            <a:ext cx="1556760" cy="53719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54681A-B7FB-49F9-8E69-EBB699AC1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257" y="996511"/>
            <a:ext cx="1655789" cy="53719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51" name="Рисунок 2050">
            <a:extLst>
              <a:ext uri="{FF2B5EF4-FFF2-40B4-BE49-F238E27FC236}">
                <a16:creationId xmlns:a16="http://schemas.microsoft.com/office/drawing/2014/main" id="{DFEA44AD-34C3-4EA1-A6C1-F21B0AF0BD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19" t="823" b="1032"/>
          <a:stretch/>
        </p:blipFill>
        <p:spPr>
          <a:xfrm>
            <a:off x="8573077" y="996510"/>
            <a:ext cx="2946881" cy="53928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2"/>
          <a:stretch/>
        </p:blipFill>
        <p:spPr>
          <a:xfrm>
            <a:off x="6453034" y="2696723"/>
            <a:ext cx="1796842" cy="3671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1"/>
          <a:stretch/>
        </p:blipFill>
        <p:spPr>
          <a:xfrm>
            <a:off x="4273952" y="2696723"/>
            <a:ext cx="1819261" cy="36786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4BF0422-8657-4457-B345-38689CD99D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196"/>
            <a:ext cx="12192000" cy="62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56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D12E08-D74F-43A2-A5D6-2398BB51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fld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66963F96-8C1B-4303-9472-DCD9461F1C35}"/>
              </a:ext>
            </a:extLst>
          </p:cNvPr>
          <p:cNvSpPr txBox="1">
            <a:spLocks/>
          </p:cNvSpPr>
          <p:nvPr/>
        </p:nvSpPr>
        <p:spPr bwMode="ltGray">
          <a:xfrm>
            <a:off x="1391316" y="257134"/>
            <a:ext cx="9962484" cy="775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accent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ky-KG" kern="800" spc="-53" noProof="1">
                <a:solidFill>
                  <a:schemeClr val="bg1"/>
                </a:solidFill>
              </a:rPr>
              <a:t>ОСОБЕННОСТИ ОНЛАЙН ИДЕНТИФИКАЦИИ</a:t>
            </a:r>
            <a:endParaRPr lang="ru-RU" kern="800" spc="-53" noProof="1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EB363E-4B24-4E1E-B6AC-526537A83B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9158"/>
            <a:ext cx="12192000" cy="624783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B4DA16DF-3240-422A-8140-E63DE81654CB}"/>
              </a:ext>
            </a:extLst>
          </p:cNvPr>
          <p:cNvSpPr/>
          <p:nvPr/>
        </p:nvSpPr>
        <p:spPr>
          <a:xfrm>
            <a:off x="5258246" y="1403517"/>
            <a:ext cx="1093905" cy="1015956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117B1A3D-30C9-49E6-BD3F-5712015A94C7}"/>
              </a:ext>
            </a:extLst>
          </p:cNvPr>
          <p:cNvCxnSpPr>
            <a:cxnSpLocks/>
          </p:cNvCxnSpPr>
          <p:nvPr/>
        </p:nvCxnSpPr>
        <p:spPr>
          <a:xfrm flipH="1">
            <a:off x="3915238" y="2076192"/>
            <a:ext cx="1262378" cy="12236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5620095-7252-46DC-859F-706878B0F361}"/>
              </a:ext>
            </a:extLst>
          </p:cNvPr>
          <p:cNvCxnSpPr>
            <a:cxnSpLocks/>
          </p:cNvCxnSpPr>
          <p:nvPr/>
        </p:nvCxnSpPr>
        <p:spPr>
          <a:xfrm>
            <a:off x="5795461" y="2632151"/>
            <a:ext cx="0" cy="122367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C11A64F-E776-4DC9-900C-FB0D3CFEA116}"/>
              </a:ext>
            </a:extLst>
          </p:cNvPr>
          <p:cNvCxnSpPr>
            <a:cxnSpLocks/>
          </p:cNvCxnSpPr>
          <p:nvPr/>
        </p:nvCxnSpPr>
        <p:spPr>
          <a:xfrm>
            <a:off x="6396540" y="2066579"/>
            <a:ext cx="1358647" cy="12765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ECEF310D-3D6F-4066-BBE1-9BA38688C94B}"/>
              </a:ext>
            </a:extLst>
          </p:cNvPr>
          <p:cNvSpPr/>
          <p:nvPr/>
        </p:nvSpPr>
        <p:spPr>
          <a:xfrm>
            <a:off x="7834689" y="1924717"/>
            <a:ext cx="3905440" cy="275026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успешной идентификации распечатывается избирательный бюллетень соответствующего избирательного округа</a:t>
            </a:r>
            <a:endParaRPr lang="ru-KG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0166D6AA-3786-4731-ADBF-97EE8B269C7D}"/>
              </a:ext>
            </a:extLst>
          </p:cNvPr>
          <p:cNvSpPr/>
          <p:nvPr/>
        </p:nvSpPr>
        <p:spPr>
          <a:xfrm>
            <a:off x="429875" y="2052604"/>
            <a:ext cx="3405861" cy="269823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 может проголосовать на любом УИК вне своего округа без предварительной подачи заявления, при этом – внутри округа – только на своем УИК</a:t>
            </a:r>
            <a:endParaRPr lang="ru-KG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19A456A-CF0E-47C0-A710-0BC4267F7366}"/>
              </a:ext>
            </a:extLst>
          </p:cNvPr>
          <p:cNvSpPr/>
          <p:nvPr/>
        </p:nvSpPr>
        <p:spPr>
          <a:xfrm>
            <a:off x="4054643" y="4144116"/>
            <a:ext cx="3501109" cy="192846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избиратель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голос</a:t>
            </a:r>
            <a:endParaRPr lang="ru-KG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51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03D6D45-09FB-4A71-8BA9-C71413D258DB}"/>
              </a:ext>
            </a:extLst>
          </p:cNvPr>
          <p:cNvSpPr txBox="1">
            <a:spLocks/>
          </p:cNvSpPr>
          <p:nvPr/>
        </p:nvSpPr>
        <p:spPr bwMode="ltGray">
          <a:xfrm>
            <a:off x="1400374" y="498551"/>
            <a:ext cx="9936907" cy="545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accent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ky-KG" kern="800" spc="-53" noProof="1">
                <a:solidFill>
                  <a:schemeClr val="accent1">
                    <a:lumMod val="75000"/>
                  </a:schemeClr>
                </a:solidFill>
              </a:rPr>
              <a:t>ПРЕИМУЩЕСТВА ОНЛАЙН ИДЕНТИФИКАЦИИ</a:t>
            </a:r>
            <a:endParaRPr lang="ru-RU" kern="800" spc="-53" noProof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48906" y="1621469"/>
            <a:ext cx="10599168" cy="36091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возможностей для реализации избирательных прав граждан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находящихся во внутренней и внешней миграции, молодежь, ЛОВЗ;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вовлеченность к выборным процессам;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автоматический подсчет голосов;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оперативная публикация явки в течении дня голосования;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оперативное получение предварительных итогов голосования;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минимизация расходов на выборах.</a:t>
            </a:r>
          </a:p>
          <a:p>
            <a:pPr algn="just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8906" y="5296052"/>
            <a:ext cx="10599168" cy="6884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0AEF18-16DD-4CBE-9E78-A94F09A93A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9158"/>
            <a:ext cx="12192000" cy="62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90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03D6D45-09FB-4A71-8BA9-C71413D258DB}"/>
              </a:ext>
            </a:extLst>
          </p:cNvPr>
          <p:cNvSpPr txBox="1">
            <a:spLocks/>
          </p:cNvSpPr>
          <p:nvPr/>
        </p:nvSpPr>
        <p:spPr bwMode="ltGray">
          <a:xfrm>
            <a:off x="1127546" y="228126"/>
            <a:ext cx="9936907" cy="97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accent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2400" kern="800" spc="-53" dirty="0">
                <a:solidFill>
                  <a:schemeClr val="accent1">
                    <a:lumMod val="75000"/>
                  </a:schemeClr>
                </a:solidFill>
              </a:rPr>
              <a:t>НЕОБХОДИМЫЕ ДЕЙСТВИЯ ДЛЯ ЭФФЕКТИВНОЙ РЕАЛИЗАЦИИ ОНЛАЙН ИДЕНТИФИКАЦИИ</a:t>
            </a:r>
            <a:endParaRPr lang="ru-RU" sz="2400" kern="800" spc="-53" noProof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58245" y="1624422"/>
            <a:ext cx="10599168" cy="43601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УИП распечатывает избирательный бюллетень в соответствии с адресом регистрации, который относится определенному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избирательному округу. Избирательные округа формируются на  территории республики.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случаях </a:t>
            </a:r>
            <a:r>
              <a:rPr lang="ru-RU" sz="2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отсутствия адреса регистрации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и/или </a:t>
            </a:r>
            <a:r>
              <a:rPr lang="ru-RU" sz="2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указания адреса заграницей КР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бюллетень не будет распечатан или будет пустой. 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Избирателю необходимо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актуализировать адрес регистрации заграницей;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уточнить свой адрес регистрации в АСБ.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Уполномоченному органу в сфере регистрации и документирования населения необходимо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работы по выявлению вышеуказанных адресов;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актуализировать данные по адресам избирателей в соответствии с границами избирательных округов.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8906" y="5296052"/>
            <a:ext cx="10599168" cy="6884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0AEF18-16DD-4CBE-9E78-A94F09A93A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9158"/>
            <a:ext cx="12192000" cy="62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33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1816" y="3429000"/>
            <a:ext cx="7608365" cy="11985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Спасибо за внимание!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958367-8D52-4850-8664-56B0EC4AA26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0" y="1759610"/>
            <a:ext cx="1379139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59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9727" y="35250"/>
            <a:ext cx="78593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имеют права быть избранными депутатами</a:t>
            </a:r>
            <a:b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Жогорку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Кенеша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лица: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1702" y="1148657"/>
            <a:ext cx="10540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признанные судом недееспособными или содержащиеся в местах лишения свободы по вступившему в законную силу приговору суда;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1703" y="2570635"/>
            <a:ext cx="105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отношении которых уголовное дело прекращено по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нереабилитирующим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основаниям, за исключением: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51702" y="5026384"/>
            <a:ext cx="105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религиозные деятели в течение 5 лет после приостановления ими религиозной деятельности.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4283"/>
            <a:ext cx="12192000" cy="3770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1702" y="1925634"/>
            <a:ext cx="76751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имеющие судимость, в том числе снятую или погашенную;</a:t>
            </a: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55398" y="3254999"/>
            <a:ext cx="102372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преступлений небольшой тяжести, менее тяжких преступлений, совершенных по неосторожности;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случаев отказа потерпевшего от поддержания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-публичного обвинения и (или) при достижении согласия обвиняемого с потерпевшим в соответствии и порядке, предусмотренном уголовным законодательством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Республики;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559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8989" y="187551"/>
            <a:ext cx="3530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Списки избирателей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461" y="881972"/>
            <a:ext cx="1029951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список избирателей на выборах депутатов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Жогорку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Кенеша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многомандатным избирательным округам включаются все граждане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Республики:</a:t>
            </a:r>
          </a:p>
          <a:p>
            <a:pPr algn="just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Обладающие на день голосования активным избирательным правом;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Прошедшие биометрическую регистрацию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Являющиеся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членами местного сообщества -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Республики,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проживающий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соответствующем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айылном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аймаке, городе, включенном в состав многомандатного избирательного округа. Членство избирателя в местном сообществе определяется отметкой о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регистрации места жительства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паспорте гражданина,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записанного на чип паспорта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либо регистрацией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адреса места жительства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уполномоченном государственном органе в сфере регистрации и документирования населения, произведенной в срок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чем за 90 дней до дня голосования (при досрочных выборах – 60)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4283"/>
            <a:ext cx="12192000" cy="37709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119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0902"/>
            <a:ext cx="12192000" cy="37709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13935" y="414851"/>
            <a:ext cx="9727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y-KG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ky-KG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многомандатных избирательных округов: </a:t>
            </a:r>
            <a:endParaRPr lang="ru-RU" alt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63604" y="1017684"/>
            <a:ext cx="10841841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многомандатных округов</a:t>
            </a: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формируются с учётом: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равенства числа избирателей (</a:t>
            </a: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отклонение 20% (+,-) </a:t>
            </a:r>
            <a:b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(4 200 000/30=140 000 в среднем);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территориальной целостности (округ = единая территория), </a:t>
            </a:r>
            <a:b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допускается образование избирательного округа из </a:t>
            </a:r>
            <a:b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граничащих между собой территорий</a:t>
            </a: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ru-RU" alt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ЦИК утверждает схему и границы округов в течение </a:t>
            </a:r>
            <a:b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 дней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 досрочных выборах – 5) 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после назначения выборов.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680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9008" y="100443"/>
            <a:ext cx="4377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Избирательный взнос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9790" y="1446415"/>
            <a:ext cx="2535381" cy="7398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Политическая партия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07684" y="1446415"/>
            <a:ext cx="2654029" cy="7398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y-KG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Самовыдвиженцы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0655" y="3287416"/>
            <a:ext cx="3384104" cy="18270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каждого кандидата –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300 000 сом</a:t>
            </a:r>
            <a:endParaRPr lang="ru-RU" sz="2000" b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1853739" y="2397479"/>
            <a:ext cx="407325" cy="6190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9437967" y="2297726"/>
            <a:ext cx="479116" cy="6190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8447242" y="3227742"/>
            <a:ext cx="3455456" cy="18866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300 000 сом</a:t>
            </a:r>
            <a:endParaRPr lang="ru-RU" sz="20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49340" y="1446415"/>
            <a:ext cx="2599111" cy="7398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кандидатов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инвалидностью</a:t>
            </a:r>
            <a:endParaRPr lang="ru-RU" b="1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6048894" y="2275563"/>
            <a:ext cx="1" cy="8628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4432515" y="3287416"/>
            <a:ext cx="3551034" cy="18270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и II группы — 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 сом;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группа —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70 000 сом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3301139" y="675632"/>
            <a:ext cx="651348" cy="6107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5877555" y="751663"/>
            <a:ext cx="2" cy="5346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7765211" y="731599"/>
            <a:ext cx="958769" cy="4987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F809-9EB3-4381-8FF2-79A0CB20985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671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68991" y="-46843"/>
            <a:ext cx="9249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Избирательный фонд </a:t>
            </a:r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политической партии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выдвинувшей кандидатов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депутаты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Жогорку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Кенеша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многомандатным избирательным округам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8542" y="1176987"/>
            <a:ext cx="107624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Избирательный фонд  кандидата формируется  за счет следующих денежных средств: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средства кандидата, которые не могут превышать расчетный показатель более чем 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15000 раз (1 500 000 сом)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средства политической партии, которые не могут превышать расчетный показатель более чем 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 раз (100 000 000 сом);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пожертвования физических лиц, размер которых не может превышать расчетный показатель более чем 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раз (200 000 сом);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пожертвования юридических лиц, размер которых не может превышать расчетный показатель более чем 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30 000 раз (3 000 000 сом).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C323E6F7-8660-4FE3-93C1-1AFBBEF3B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18897">
            <a:off x="391107" y="4234107"/>
            <a:ext cx="1155767" cy="14893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48884" y="5362594"/>
            <a:ext cx="100263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формирования избирательного фонда и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предельной суммы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влекут ответственность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предусмотренную законодательством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79788" y="4177230"/>
            <a:ext cx="97645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Предельная сумма поступивших и израсходованных денежных средств избирательного фонда политической партии, выдвинувшей список кандидатов,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превышать расчетный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более чем 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200 000 раз (20 000 000 сом) на одного кандидата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3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909" y="108283"/>
            <a:ext cx="1203088" cy="121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B050C0-7A33-41AF-8815-24F3067C790A}"/>
              </a:ext>
            </a:extLst>
          </p:cNvPr>
          <p:cNvSpPr txBox="1"/>
          <p:nvPr/>
        </p:nvSpPr>
        <p:spPr>
          <a:xfrm>
            <a:off x="419960" y="1185267"/>
            <a:ext cx="882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3200" b="1" kern="12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</a:rPr>
              <a:t>1)</a:t>
            </a:r>
            <a:endParaRPr lang="en-GB" sz="3200" b="1" kern="1200" dirty="0">
              <a:solidFill>
                <a:schemeClr val="accent1">
                  <a:lumMod val="75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B050C0-7A33-41AF-8815-24F3067C790A}"/>
              </a:ext>
            </a:extLst>
          </p:cNvPr>
          <p:cNvSpPr txBox="1"/>
          <p:nvPr/>
        </p:nvSpPr>
        <p:spPr>
          <a:xfrm>
            <a:off x="419960" y="2039695"/>
            <a:ext cx="882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32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Open Sans" panose="020B0606030504020204" pitchFamily="34" charset="0"/>
              </a:rPr>
              <a:t>2)</a:t>
            </a:r>
            <a:endParaRPr lang="en-GB" sz="3200" b="1" kern="1200" dirty="0">
              <a:solidFill>
                <a:schemeClr val="accent2">
                  <a:lumMod val="40000"/>
                  <a:lumOff val="60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B050C0-7A33-41AF-8815-24F3067C790A}"/>
              </a:ext>
            </a:extLst>
          </p:cNvPr>
          <p:cNvSpPr txBox="1"/>
          <p:nvPr/>
        </p:nvSpPr>
        <p:spPr>
          <a:xfrm>
            <a:off x="419960" y="2624470"/>
            <a:ext cx="882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3200" b="1" dirty="0">
                <a:solidFill>
                  <a:schemeClr val="accent3"/>
                </a:solidFill>
                <a:latin typeface="Open Sans" panose="020B0606030504020204" pitchFamily="34" charset="0"/>
              </a:rPr>
              <a:t>3</a:t>
            </a:r>
            <a:r>
              <a:rPr lang="ru-RU" sz="3200" b="1" kern="1200" dirty="0">
                <a:solidFill>
                  <a:schemeClr val="accent3"/>
                </a:solidFill>
                <a:latin typeface="Open Sans" panose="020B0606030504020204" pitchFamily="34" charset="0"/>
              </a:rPr>
              <a:t>)</a:t>
            </a:r>
            <a:endParaRPr lang="en-GB" sz="3200" b="1" kern="1200" dirty="0">
              <a:solidFill>
                <a:schemeClr val="accent3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B050C0-7A33-41AF-8815-24F3067C790A}"/>
              </a:ext>
            </a:extLst>
          </p:cNvPr>
          <p:cNvSpPr txBox="1"/>
          <p:nvPr/>
        </p:nvSpPr>
        <p:spPr>
          <a:xfrm>
            <a:off x="419960" y="3241026"/>
            <a:ext cx="882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3200" b="1" dirty="0">
                <a:solidFill>
                  <a:srgbClr val="C00000"/>
                </a:solidFill>
                <a:latin typeface="Open Sans" panose="020B0606030504020204" pitchFamily="34" charset="0"/>
              </a:rPr>
              <a:t>4</a:t>
            </a:r>
            <a:r>
              <a:rPr lang="ru-RU" sz="3200" b="1" kern="1200" dirty="0">
                <a:solidFill>
                  <a:srgbClr val="C00000"/>
                </a:solidFill>
                <a:latin typeface="Open Sans" panose="020B0606030504020204" pitchFamily="34" charset="0"/>
              </a:rPr>
              <a:t>)</a:t>
            </a:r>
            <a:endParaRPr lang="en-GB" sz="3200" b="1" kern="1200" dirty="0">
              <a:solidFill>
                <a:srgbClr val="C0000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10502048" y="6043294"/>
            <a:ext cx="1142245" cy="669925"/>
          </a:xfrm>
        </p:spPr>
        <p:txBody>
          <a:bodyPr/>
          <a:lstStyle/>
          <a:p>
            <a:fld id="{61BDF809-9EB3-4381-8FF2-79A0CB20985E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006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1515" y="-16850"/>
            <a:ext cx="92531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Избирательный фонд кандидата, выдвинутого путем самовыдвижения в депутаты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Жогорку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Кенеша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по многомандатным избирательным округам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Picture 3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909" y="108283"/>
            <a:ext cx="1203088" cy="121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C323E6F7-8660-4FE3-93C1-1AFBBEF3B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78915">
            <a:off x="593632" y="4238273"/>
            <a:ext cx="1155767" cy="14893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76231" y="1168184"/>
            <a:ext cx="8843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Избирательный фонд может формироваться за счет следующих денежных средств: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47673" y="1572415"/>
            <a:ext cx="102789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средства кандидата, которые не могут превышать расчетный показатель более чем 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 раз (10 000 000 сом)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средства, выделенные кандидату выдвинувшей его политической партией, которые не могут превышать расчетный показатель более чем 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 раз (1 000 000 сом)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пожертвования физических лиц, размер которых не может превышать расчетный показатель более чем 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 раз (500 000 сом)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пожертвования юридических лиц, размер которых не может превышать расчетный показатель более чем 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 раз (500 000 сом)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46492" y="5251717"/>
            <a:ext cx="96546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Нарушение порядка формирования избирательного фонда кандидата в депутаты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Жогорку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Кенеша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и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превышение предельной суммы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расходов избирательного фонда, предусмотренную законодательством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Кыргызской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Республики.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влекут ответственность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предусмотренную законодательством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Республики.</a:t>
            </a:r>
            <a:endParaRPr lang="ru-RU" sz="2000" dirty="0">
              <a:solidFill>
                <a:schemeClr val="bg1"/>
              </a:solidFill>
              <a:latin typeface="Robo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050C0-7A33-41AF-8815-24F3067C790A}"/>
              </a:ext>
            </a:extLst>
          </p:cNvPr>
          <p:cNvSpPr txBox="1"/>
          <p:nvPr/>
        </p:nvSpPr>
        <p:spPr>
          <a:xfrm>
            <a:off x="589986" y="1452088"/>
            <a:ext cx="882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3200" b="1" kern="12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</a:rPr>
              <a:t>1)</a:t>
            </a:r>
            <a:endParaRPr lang="en-GB" sz="3200" b="1" kern="1200" dirty="0">
              <a:solidFill>
                <a:schemeClr val="accent1">
                  <a:lumMod val="75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B050C0-7A33-41AF-8815-24F3067C790A}"/>
              </a:ext>
            </a:extLst>
          </p:cNvPr>
          <p:cNvSpPr txBox="1"/>
          <p:nvPr/>
        </p:nvSpPr>
        <p:spPr>
          <a:xfrm>
            <a:off x="589986" y="2011546"/>
            <a:ext cx="882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32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Open Sans" panose="020B0606030504020204" pitchFamily="34" charset="0"/>
              </a:rPr>
              <a:t>2)</a:t>
            </a:r>
            <a:endParaRPr lang="en-GB" sz="3200" b="1" kern="1200" dirty="0">
              <a:solidFill>
                <a:schemeClr val="accent2">
                  <a:lumMod val="40000"/>
                  <a:lumOff val="60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B050C0-7A33-41AF-8815-24F3067C790A}"/>
              </a:ext>
            </a:extLst>
          </p:cNvPr>
          <p:cNvSpPr txBox="1"/>
          <p:nvPr/>
        </p:nvSpPr>
        <p:spPr>
          <a:xfrm>
            <a:off x="589986" y="2626302"/>
            <a:ext cx="882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3200" b="1" dirty="0">
                <a:solidFill>
                  <a:schemeClr val="accent3"/>
                </a:solidFill>
                <a:latin typeface="Open Sans" panose="020B0606030504020204" pitchFamily="34" charset="0"/>
              </a:rPr>
              <a:t>3</a:t>
            </a:r>
            <a:r>
              <a:rPr lang="ru-RU" sz="3200" b="1" kern="1200" dirty="0">
                <a:solidFill>
                  <a:schemeClr val="accent3"/>
                </a:solidFill>
                <a:latin typeface="Open Sans" panose="020B0606030504020204" pitchFamily="34" charset="0"/>
              </a:rPr>
              <a:t>)</a:t>
            </a:r>
            <a:endParaRPr lang="en-GB" sz="3200" b="1" kern="1200" dirty="0">
              <a:solidFill>
                <a:schemeClr val="accent3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B050C0-7A33-41AF-8815-24F3067C790A}"/>
              </a:ext>
            </a:extLst>
          </p:cNvPr>
          <p:cNvSpPr txBox="1"/>
          <p:nvPr/>
        </p:nvSpPr>
        <p:spPr>
          <a:xfrm>
            <a:off x="589986" y="3231927"/>
            <a:ext cx="882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3200" b="1" dirty="0">
                <a:solidFill>
                  <a:srgbClr val="C00000"/>
                </a:solidFill>
                <a:latin typeface="Open Sans" panose="020B0606030504020204" pitchFamily="34" charset="0"/>
              </a:rPr>
              <a:t>4</a:t>
            </a:r>
            <a:r>
              <a:rPr lang="ru-RU" sz="3200" b="1" kern="1200" dirty="0">
                <a:solidFill>
                  <a:srgbClr val="C00000"/>
                </a:solidFill>
                <a:latin typeface="Open Sans" panose="020B0606030504020204" pitchFamily="34" charset="0"/>
              </a:rPr>
              <a:t>)</a:t>
            </a:r>
            <a:endParaRPr lang="en-GB" sz="3200" b="1" kern="1200" dirty="0">
              <a:solidFill>
                <a:srgbClr val="C0000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41268" y="4263999"/>
            <a:ext cx="96853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Предельная сумма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поступивших и израсходованных денежных средств избирательного фонда кандидата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не может превышать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расчетный показатель более чем 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200 000 раз (20 000 000 сом)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bg1"/>
              </a:solidFill>
              <a:latin typeface="Roboto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10607909" y="6069456"/>
            <a:ext cx="1142245" cy="669925"/>
          </a:xfrm>
        </p:spPr>
        <p:txBody>
          <a:bodyPr/>
          <a:lstStyle/>
          <a:p>
            <a:fld id="{61BDF809-9EB3-4381-8FF2-79A0CB20985E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945388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2672</TotalTime>
  <Words>3383</Words>
  <Application>Microsoft Office PowerPoint</Application>
  <PresentationFormat>Широкоэкранный</PresentationFormat>
  <Paragraphs>356</Paragraphs>
  <Slides>39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0" baseType="lpstr">
      <vt:lpstr>Arial</vt:lpstr>
      <vt:lpstr>Calibri</vt:lpstr>
      <vt:lpstr>Century Gothic</vt:lpstr>
      <vt:lpstr>HY중고딕</vt:lpstr>
      <vt:lpstr>Noto Sans</vt:lpstr>
      <vt:lpstr>Open Sans</vt:lpstr>
      <vt:lpstr>Roboto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Статус кандидатА</vt:lpstr>
      <vt:lpstr>Презентация PowerPoint</vt:lpstr>
      <vt:lpstr>Презентация PowerPoint</vt:lpstr>
      <vt:lpstr>Презентация PowerPoint</vt:lpstr>
      <vt:lpstr>Отказ от участия в выборах,  отзыв кандидатов</vt:lpstr>
      <vt:lpstr>Презентация PowerPoint</vt:lpstr>
      <vt:lpstr>Дистанционное голосования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Цифровые технологии в выборном процессе Кыргызстана</vt:lpstr>
      <vt:lpstr>Презентация PowerPoint</vt:lpstr>
      <vt:lpstr>Презентация PowerPoint</vt:lpstr>
      <vt:lpstr>ПОРТАЛ ИЗБИРАТЕЛЕЙ «ТИЗМЕ»  https://tizme.gov.kg/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Конституционный Закон Кыргызской Республики  «О внесении изменений в конституционный Закон  Кыргызской Республики</dc:title>
  <dc:creator>Админ</dc:creator>
  <cp:lastModifiedBy>ЦИК КР</cp:lastModifiedBy>
  <cp:revision>606</cp:revision>
  <cp:lastPrinted>2025-09-16T12:08:42Z</cp:lastPrinted>
  <dcterms:created xsi:type="dcterms:W3CDTF">2025-08-08T12:55:59Z</dcterms:created>
  <dcterms:modified xsi:type="dcterms:W3CDTF">2025-10-24T08:48:12Z</dcterms:modified>
</cp:coreProperties>
</file>