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260" r:id="rId3"/>
    <p:sldId id="261" r:id="rId4"/>
    <p:sldId id="263" r:id="rId5"/>
    <p:sldId id="268" r:id="rId6"/>
    <p:sldId id="280" r:id="rId7"/>
    <p:sldId id="275" r:id="rId8"/>
    <p:sldId id="274" r:id="rId9"/>
    <p:sldId id="278" r:id="rId10"/>
    <p:sldId id="270" r:id="rId11"/>
    <p:sldId id="267" r:id="rId12"/>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468"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6" autoAdjust="0"/>
    <p:restoredTop sz="94364" autoAdjust="0"/>
  </p:normalViewPr>
  <p:slideViewPr>
    <p:cSldViewPr>
      <p:cViewPr varScale="1">
        <p:scale>
          <a:sx n="112" d="100"/>
          <a:sy n="112" d="100"/>
        </p:scale>
        <p:origin x="1368" y="96"/>
      </p:cViewPr>
      <p:guideLst>
        <p:guide orient="horz" pos="2160"/>
        <p:guide pos="4468"/>
        <p:guide pos="2880"/>
      </p:guideLst>
    </p:cSldViewPr>
  </p:slideViewPr>
  <p:notesTextViewPr>
    <p:cViewPr>
      <p:scale>
        <a:sx n="100" d="100"/>
        <a:sy n="100" d="100"/>
      </p:scale>
      <p:origin x="0" y="0"/>
    </p:cViewPr>
  </p:notesTextViewPr>
  <p:notesViewPr>
    <p:cSldViewPr>
      <p:cViewPr varScale="1">
        <p:scale>
          <a:sx n="57" d="100"/>
          <a:sy n="57" d="100"/>
        </p:scale>
        <p:origin x="-2472"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ru-RU"/>
          </a:p>
        </p:txBody>
      </p:sp>
      <p:sp>
        <p:nvSpPr>
          <p:cNvPr id="3" name="Дата 2"/>
          <p:cNvSpPr>
            <a:spLocks noGrp="1"/>
          </p:cNvSpPr>
          <p:nvPr>
            <p:ph type="dt" idx="1"/>
          </p:nvPr>
        </p:nvSpPr>
        <p:spPr>
          <a:xfrm>
            <a:off x="3815375" y="0"/>
            <a:ext cx="2918830" cy="493316"/>
          </a:xfrm>
          <a:prstGeom prst="rect">
            <a:avLst/>
          </a:prstGeom>
        </p:spPr>
        <p:txBody>
          <a:bodyPr vert="horz" lIns="90763" tIns="45382" rIns="90763" bIns="45382" rtlCol="0"/>
          <a:lstStyle>
            <a:lvl1pPr algn="r">
              <a:defRPr sz="1200"/>
            </a:lvl1pPr>
          </a:lstStyle>
          <a:p>
            <a:fld id="{C01A06FD-E48C-4D26-8901-6DE53F601873}" type="datetimeFigureOut">
              <a:rPr lang="ru-RU" smtClean="0"/>
              <a:pPr/>
              <a:t>30.12.2025</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0763" tIns="45382" rIns="90763" bIns="4538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ru-RU"/>
          </a:p>
        </p:txBody>
      </p:sp>
      <p:sp>
        <p:nvSpPr>
          <p:cNvPr id="7" name="Номер слайда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a:defRPr sz="1200"/>
            </a:lvl1pPr>
          </a:lstStyle>
          <a:p>
            <a:fld id="{75FC0463-DFDF-4F2B-9EBD-F8A2D3901A40}" type="slidenum">
              <a:rPr lang="ru-RU" smtClean="0"/>
              <a:pPr/>
              <a:t>‹#›</a:t>
            </a:fld>
            <a:endParaRPr lang="ru-RU"/>
          </a:p>
        </p:txBody>
      </p:sp>
    </p:spTree>
    <p:extLst>
      <p:ext uri="{BB962C8B-B14F-4D97-AF65-F5344CB8AC3E}">
        <p14:creationId xmlns:p14="http://schemas.microsoft.com/office/powerpoint/2010/main" val="2362836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FC0463-DFDF-4F2B-9EBD-F8A2D3901A40}"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defTabSz="907633">
              <a:defRPr/>
            </a:pPr>
            <a:r>
              <a:rPr lang="ru-RU"/>
              <a:t>1)Центральная </a:t>
            </a:r>
            <a:r>
              <a:rPr lang="ru-RU" dirty="0"/>
              <a:t>комиссия по проведению выборов и референдумов (Далее Центральная </a:t>
            </a:r>
            <a:r>
              <a:rPr lang="ru-RU"/>
              <a:t>избирательная комиссия) </a:t>
            </a:r>
            <a:r>
              <a:rPr lang="ru-RU" dirty="0"/>
              <a:t>является постоянно действующим государственным органом, которая обеспечивает подготовку и проведение выборов и референдумов и возглавляет систему избирательных комиссий, состоящую из ЦИК, ТИК (территориальные районные и городские комиссии) и УИК (участковые избирательные комиссии).  </a:t>
            </a:r>
          </a:p>
          <a:p>
            <a:r>
              <a:rPr lang="ru-RU" dirty="0" smtClean="0"/>
              <a:t>При разработке сметы расходов были применены нормы, коэффициенты, лимиты, ставки, установленные нормативно-правовыми актами </a:t>
            </a:r>
            <a:r>
              <a:rPr lang="ru-RU" dirty="0" err="1" smtClean="0"/>
              <a:t>Кыргызской</a:t>
            </a:r>
            <a:r>
              <a:rPr lang="ru-RU" dirty="0" smtClean="0"/>
              <a:t> Республики, которые разработаны для организационных работ/услуг по подготовке и проведению выборов (референдумов), действия, наборы оборудования, материалы и услуги по которым повторяются от одних выборов к другим, и носят систематический характер.</a:t>
            </a:r>
          </a:p>
          <a:p>
            <a:r>
              <a:rPr lang="ru-RU" dirty="0" smtClean="0"/>
              <a:t>Смета расходов рассчитывается исходя из количества привлеченного к работе персонала в избирательные комиссии и материально-технического обеспечения на период подготовки и проведения выборов (референдумов). С учетом того, что в одной избирательной комиссии, как правило, работает 10-12 человек, общее количество членов 54 ТИК и 2420 УИК составляет 31 481 человек, в 44 УИК при МИД, открытых за рубежом для </a:t>
            </a:r>
            <a:r>
              <a:rPr lang="ru-RU" dirty="0" err="1" smtClean="0"/>
              <a:t>кыргызстанцев</a:t>
            </a:r>
            <a:r>
              <a:rPr lang="ru-RU" dirty="0" smtClean="0"/>
              <a:t>, проживающих или временно находящихся за пределами страны, количество членов - 440 человек. </a:t>
            </a:r>
          </a:p>
          <a:p>
            <a:r>
              <a:rPr lang="ru-RU" dirty="0" smtClean="0"/>
              <a:t>Также, в смету расходов включены привлеченные финансовые работники ТИК для ведения бухгалтерского учета – 76 человек, специалисты групп технической поддержки – 600 человек, операторы автоматических считывающих устройств (АСУ) в количестве 1846 человек </a:t>
            </a:r>
          </a:p>
          <a:p>
            <a:endParaRPr lang="ru-RU" dirty="0"/>
          </a:p>
        </p:txBody>
      </p:sp>
      <p:sp>
        <p:nvSpPr>
          <p:cNvPr id="4" name="Номер слайда 3"/>
          <p:cNvSpPr>
            <a:spLocks noGrp="1"/>
          </p:cNvSpPr>
          <p:nvPr>
            <p:ph type="sldNum" sz="quarter" idx="10"/>
          </p:nvPr>
        </p:nvSpPr>
        <p:spPr/>
        <p:txBody>
          <a:bodyPr/>
          <a:lstStyle/>
          <a:p>
            <a:fld id="{75FC0463-DFDF-4F2B-9EBD-F8A2D3901A40}"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FC0463-DFDF-4F2B-9EBD-F8A2D3901A40}"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FC0463-DFDF-4F2B-9EBD-F8A2D3901A40}"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FC0463-DFDF-4F2B-9EBD-F8A2D3901A40}" type="slidenum">
              <a:rPr lang="ru-RU" smtClean="0"/>
              <a:pPr/>
              <a:t>7</a:t>
            </a:fld>
            <a:endParaRPr lang="ru-RU"/>
          </a:p>
        </p:txBody>
      </p:sp>
    </p:spTree>
    <p:extLst>
      <p:ext uri="{BB962C8B-B14F-4D97-AF65-F5344CB8AC3E}">
        <p14:creationId xmlns:p14="http://schemas.microsoft.com/office/powerpoint/2010/main" val="157541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FC0463-DFDF-4F2B-9EBD-F8A2D3901A40}" type="slidenum">
              <a:rPr lang="ru-RU" smtClean="0"/>
              <a:pPr/>
              <a:t>8</a:t>
            </a:fld>
            <a:endParaRPr lang="ru-RU"/>
          </a:p>
        </p:txBody>
      </p:sp>
    </p:spTree>
    <p:extLst>
      <p:ext uri="{BB962C8B-B14F-4D97-AF65-F5344CB8AC3E}">
        <p14:creationId xmlns:p14="http://schemas.microsoft.com/office/powerpoint/2010/main" val="20271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FC0463-DFDF-4F2B-9EBD-F8A2D3901A40}" type="slidenum">
              <a:rPr lang="ru-RU" smtClean="0"/>
              <a:pPr/>
              <a:t>9</a:t>
            </a:fld>
            <a:endParaRPr lang="ru-RU"/>
          </a:p>
        </p:txBody>
      </p:sp>
    </p:spTree>
    <p:extLst>
      <p:ext uri="{BB962C8B-B14F-4D97-AF65-F5344CB8AC3E}">
        <p14:creationId xmlns:p14="http://schemas.microsoft.com/office/powerpoint/2010/main" val="382507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FC0463-DFDF-4F2B-9EBD-F8A2D3901A40}"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FC0463-DFDF-4F2B-9EBD-F8A2D3901A40}"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C6CC96-882A-4A33-ABA4-42F3002EEF22}" type="datetime1">
              <a:rPr lang="ru-RU" smtClean="0"/>
              <a:pPr/>
              <a:t>30.12.2025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BD5FDA-3DDA-466B-B5F9-598E51A27389}" type="datetime1">
              <a:rPr lang="ru-RU" smtClean="0"/>
              <a:pPr/>
              <a:t>30.12.2025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A63C29-2DE8-466E-AEDB-0AB73AA5C900}" type="datetime1">
              <a:rPr lang="ru-RU" smtClean="0"/>
              <a:pPr/>
              <a:t>30.12.2025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4038E0-E112-4D3A-A188-4B3F15723544}" type="datetime1">
              <a:rPr lang="ru-RU" smtClean="0"/>
              <a:pPr/>
              <a:t>30.12.2025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A5852C2-B4AE-4576-8302-14C0CFCDAC76}" type="datetime1">
              <a:rPr lang="ru-RU" smtClean="0"/>
              <a:pPr/>
              <a:t>30.12.2025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505DC4-71A4-46E6-AC66-E0D924C24C8C}" type="datetime1">
              <a:rPr lang="ru-RU" smtClean="0"/>
              <a:pPr/>
              <a:t>30.12.2025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856741-5254-4D05-B777-9D751442FF01}" type="datetime1">
              <a:rPr lang="ru-RU" smtClean="0"/>
              <a:pPr/>
              <a:t>30.12.2025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553140-7FD0-4996-B08F-D9B2B3897D94}" type="datetime1">
              <a:rPr lang="ru-RU" smtClean="0"/>
              <a:pPr/>
              <a:t>30.12.2025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B8430E-F70D-409C-B8B6-AEA7AF3C7EF4}" type="datetime1">
              <a:rPr lang="ru-RU" smtClean="0"/>
              <a:pPr/>
              <a:t>30.12.2025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9DF12C-C6A6-4BC1-B57D-38477F991B9E}" type="datetime1">
              <a:rPr lang="ru-RU" smtClean="0"/>
              <a:pPr/>
              <a:t>30.12.2025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BCF3643-99F1-4A58-BE4C-0E5C23BE61C2}" type="datetime1">
              <a:rPr lang="ru-RU" smtClean="0"/>
              <a:pPr/>
              <a:t>30.12.2025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3A4EE2A-54F0-4424-9B56-C5BE4ED8E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F5B4-8481-430A-AC5A-73882E2D8684}" type="datetime1">
              <a:rPr lang="ru-RU" smtClean="0"/>
              <a:pPr/>
              <a:t>30.12.2025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4EE2A-54F0-4424-9B56-C5BE4ED8E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92919" y="499533"/>
            <a:ext cx="8365361" cy="3143781"/>
          </a:xfrm>
        </p:spPr>
        <p:txBody>
          <a:bodyPr>
            <a:normAutofit/>
          </a:bodyPr>
          <a:lstStyle/>
          <a:p>
            <a:pPr marL="3175">
              <a:spcBef>
                <a:spcPts val="0"/>
              </a:spcBef>
            </a:pPr>
            <a:r>
              <a:rPr lang="ru-RU" sz="2200" b="1" cap="small" dirty="0" smtClean="0">
                <a:solidFill>
                  <a:schemeClr val="tx1"/>
                </a:solidFill>
                <a:latin typeface="Cambria" pitchFamily="18" charset="0"/>
                <a:cs typeface="Calibri" panose="020F0502020204030204" pitchFamily="34" charset="0"/>
              </a:rPr>
              <a:t/>
            </a:r>
            <a:br>
              <a:rPr lang="ru-RU" sz="2200" b="1" cap="small" dirty="0" smtClean="0">
                <a:solidFill>
                  <a:schemeClr val="tx1"/>
                </a:solidFill>
                <a:latin typeface="Cambria" pitchFamily="18" charset="0"/>
                <a:cs typeface="Calibri" panose="020F0502020204030204" pitchFamily="34" charset="0"/>
              </a:rPr>
            </a:br>
            <a:r>
              <a:rPr lang="ru-RU" sz="2200" b="1" cap="small" dirty="0">
                <a:latin typeface="Cambria" pitchFamily="18" charset="0"/>
                <a:cs typeface="Calibri" panose="020F0502020204030204" pitchFamily="34" charset="0"/>
              </a:rPr>
              <a:t/>
            </a:r>
            <a:br>
              <a:rPr lang="ru-RU" sz="2200" b="1" cap="small" dirty="0">
                <a:latin typeface="Cambria" pitchFamily="18" charset="0"/>
                <a:cs typeface="Calibri" panose="020F0502020204030204" pitchFamily="34" charset="0"/>
              </a:rPr>
            </a:br>
            <a:r>
              <a:rPr lang="ru-RU" sz="2200" b="1" cap="small" dirty="0" smtClean="0">
                <a:latin typeface="Cambria" pitchFamily="18" charset="0"/>
                <a:cs typeface="Calibri" panose="020F0502020204030204" pitchFamily="34" charset="0"/>
              </a:rPr>
              <a:t/>
            </a:r>
            <a:br>
              <a:rPr lang="ru-RU" sz="2200" b="1" cap="small" dirty="0" smtClean="0">
                <a:latin typeface="Cambria" pitchFamily="18" charset="0"/>
                <a:cs typeface="Calibri" panose="020F0502020204030204" pitchFamily="34" charset="0"/>
              </a:rPr>
            </a:br>
            <a:endParaRPr lang="ru-RU" sz="2200" b="1" cap="small" dirty="0">
              <a:solidFill>
                <a:srgbClr val="0070C0"/>
              </a:solidFill>
              <a:latin typeface="Cambria" pitchFamily="18" charset="0"/>
              <a:cs typeface="Calibri" panose="020F0502020204030204" pitchFamily="34" charset="0"/>
            </a:endParaRPr>
          </a:p>
        </p:txBody>
      </p:sp>
      <p:sp>
        <p:nvSpPr>
          <p:cNvPr id="10" name="Объект 9"/>
          <p:cNvSpPr>
            <a:spLocks noGrp="1"/>
          </p:cNvSpPr>
          <p:nvPr>
            <p:ph idx="1"/>
          </p:nvPr>
        </p:nvSpPr>
        <p:spPr>
          <a:xfrm>
            <a:off x="323528" y="620688"/>
            <a:ext cx="8534752" cy="936104"/>
          </a:xfrm>
        </p:spPr>
        <p:txBody>
          <a:bodyPr>
            <a:normAutofit fontScale="77500" lnSpcReduction="20000"/>
          </a:bodyPr>
          <a:lstStyle/>
          <a:p>
            <a:pPr algn="ctr">
              <a:lnSpc>
                <a:spcPct val="100000"/>
              </a:lnSpc>
              <a:spcBef>
                <a:spcPts val="0"/>
              </a:spcBef>
              <a:buNone/>
            </a:pPr>
            <a:r>
              <a:rPr lang="ru-RU" sz="3600" b="1" dirty="0" err="1" smtClean="0">
                <a:solidFill>
                  <a:schemeClr val="accent1"/>
                </a:solidFill>
                <a:latin typeface="Cambria" panose="02040503050406030204" pitchFamily="18" charset="0"/>
                <a:ea typeface="Cambria" panose="02040503050406030204" pitchFamily="18" charset="0"/>
                <a:cs typeface="Times New Roman" pitchFamily="18" charset="0"/>
              </a:rPr>
              <a:t>Кыргыз</a:t>
            </a:r>
            <a:r>
              <a:rPr lang="ru-RU" sz="3600" b="1" dirty="0" smtClean="0">
                <a:solidFill>
                  <a:schemeClr val="accent1"/>
                </a:solidFill>
                <a:latin typeface="Cambria" panose="02040503050406030204" pitchFamily="18" charset="0"/>
                <a:ea typeface="Cambria" panose="02040503050406030204" pitchFamily="18" charset="0"/>
                <a:cs typeface="Times New Roman" pitchFamily="18" charset="0"/>
              </a:rPr>
              <a:t> </a:t>
            </a:r>
            <a:r>
              <a:rPr lang="ru-RU" sz="3600" b="1" dirty="0" err="1" smtClean="0">
                <a:solidFill>
                  <a:schemeClr val="accent1"/>
                </a:solidFill>
                <a:latin typeface="Cambria" panose="02040503050406030204" pitchFamily="18" charset="0"/>
                <a:ea typeface="Cambria" panose="02040503050406030204" pitchFamily="18" charset="0"/>
                <a:cs typeface="Times New Roman" pitchFamily="18" charset="0"/>
              </a:rPr>
              <a:t>Республикасынын</a:t>
            </a:r>
            <a:r>
              <a:rPr lang="ru-RU" sz="3600" b="1" dirty="0" smtClean="0">
                <a:solidFill>
                  <a:schemeClr val="accent1"/>
                </a:solidFill>
                <a:latin typeface="Cambria" panose="02040503050406030204" pitchFamily="18" charset="0"/>
                <a:ea typeface="Cambria" panose="02040503050406030204" pitchFamily="18" charset="0"/>
                <a:cs typeface="Times New Roman" pitchFamily="18" charset="0"/>
              </a:rPr>
              <a:t> </a:t>
            </a:r>
            <a:r>
              <a:rPr lang="ru-RU" sz="3600" b="1" dirty="0" err="1" smtClean="0">
                <a:solidFill>
                  <a:schemeClr val="accent1"/>
                </a:solidFill>
                <a:latin typeface="Cambria" panose="02040503050406030204" pitchFamily="18" charset="0"/>
                <a:ea typeface="Cambria" panose="02040503050406030204" pitchFamily="18" charset="0"/>
                <a:cs typeface="Times New Roman" pitchFamily="18" charset="0"/>
              </a:rPr>
              <a:t>Жогорку</a:t>
            </a:r>
            <a:r>
              <a:rPr lang="ru-RU" sz="3600" b="1" dirty="0" smtClean="0">
                <a:solidFill>
                  <a:schemeClr val="accent1"/>
                </a:solidFill>
                <a:latin typeface="Cambria" panose="02040503050406030204" pitchFamily="18" charset="0"/>
                <a:ea typeface="Cambria" panose="02040503050406030204" pitchFamily="18" charset="0"/>
                <a:cs typeface="Times New Roman" pitchFamily="18" charset="0"/>
              </a:rPr>
              <a:t> </a:t>
            </a:r>
            <a:r>
              <a:rPr lang="ru-RU" sz="3600" b="1" dirty="0" err="1" smtClean="0">
                <a:solidFill>
                  <a:schemeClr val="accent1"/>
                </a:solidFill>
                <a:latin typeface="Cambria" panose="02040503050406030204" pitchFamily="18" charset="0"/>
                <a:ea typeface="Cambria" panose="02040503050406030204" pitchFamily="18" charset="0"/>
                <a:cs typeface="Times New Roman" pitchFamily="18" charset="0"/>
              </a:rPr>
              <a:t>Кеңешинин</a:t>
            </a:r>
            <a:r>
              <a:rPr lang="ru-RU" sz="3600" b="1" dirty="0" smtClean="0">
                <a:solidFill>
                  <a:schemeClr val="accent1"/>
                </a:solidFill>
                <a:latin typeface="Cambria" panose="02040503050406030204" pitchFamily="18" charset="0"/>
                <a:ea typeface="Cambria" panose="02040503050406030204" pitchFamily="18" charset="0"/>
                <a:cs typeface="Times New Roman" pitchFamily="18" charset="0"/>
              </a:rPr>
              <a:t> </a:t>
            </a:r>
            <a:r>
              <a:rPr lang="ru-RU" sz="3600" b="1" dirty="0" err="1" smtClean="0">
                <a:solidFill>
                  <a:schemeClr val="accent1"/>
                </a:solidFill>
                <a:latin typeface="Cambria" panose="02040503050406030204" pitchFamily="18" charset="0"/>
                <a:ea typeface="Cambria" panose="02040503050406030204" pitchFamily="18" charset="0"/>
                <a:cs typeface="Times New Roman" pitchFamily="18" charset="0"/>
              </a:rPr>
              <a:t>депутаттарын</a:t>
            </a:r>
            <a:r>
              <a:rPr lang="ru-RU" sz="3600" b="1" dirty="0" smtClean="0">
                <a:solidFill>
                  <a:schemeClr val="accent1"/>
                </a:solidFill>
                <a:latin typeface="Cambria" panose="02040503050406030204" pitchFamily="18" charset="0"/>
                <a:ea typeface="Cambria" panose="02040503050406030204" pitchFamily="18" charset="0"/>
                <a:cs typeface="Times New Roman" pitchFamily="18" charset="0"/>
              </a:rPr>
              <a:t> </a:t>
            </a:r>
            <a:r>
              <a:rPr lang="ru-RU" sz="3600" b="1" dirty="0" err="1" smtClean="0">
                <a:solidFill>
                  <a:schemeClr val="accent1"/>
                </a:solidFill>
                <a:latin typeface="Cambria" panose="02040503050406030204" pitchFamily="18" charset="0"/>
                <a:ea typeface="Cambria" panose="02040503050406030204" pitchFamily="18" charset="0"/>
                <a:cs typeface="Times New Roman" pitchFamily="18" charset="0"/>
              </a:rPr>
              <a:t>мөөнөтүнөн</a:t>
            </a:r>
            <a:r>
              <a:rPr lang="ru-RU" sz="3600" b="1" dirty="0" smtClean="0">
                <a:solidFill>
                  <a:schemeClr val="accent1"/>
                </a:solidFill>
                <a:latin typeface="Cambria" panose="02040503050406030204" pitchFamily="18" charset="0"/>
                <a:ea typeface="Cambria" panose="02040503050406030204" pitchFamily="18" charset="0"/>
                <a:cs typeface="Times New Roman" pitchFamily="18" charset="0"/>
              </a:rPr>
              <a:t> </a:t>
            </a:r>
            <a:r>
              <a:rPr lang="ru-RU" sz="3600" b="1" dirty="0" err="1" smtClean="0">
                <a:solidFill>
                  <a:schemeClr val="accent1"/>
                </a:solidFill>
                <a:latin typeface="Cambria" panose="02040503050406030204" pitchFamily="18" charset="0"/>
                <a:ea typeface="Cambria" panose="02040503050406030204" pitchFamily="18" charset="0"/>
                <a:cs typeface="Times New Roman" pitchFamily="18" charset="0"/>
              </a:rPr>
              <a:t>мурда</a:t>
            </a:r>
            <a:r>
              <a:rPr lang="ru-RU" sz="3600" b="1" dirty="0" smtClean="0">
                <a:solidFill>
                  <a:schemeClr val="accent1"/>
                </a:solidFill>
                <a:latin typeface="Cambria" panose="02040503050406030204" pitchFamily="18" charset="0"/>
                <a:ea typeface="Cambria" panose="02040503050406030204" pitchFamily="18" charset="0"/>
                <a:cs typeface="Times New Roman" pitchFamily="18" charset="0"/>
              </a:rPr>
              <a:t> </a:t>
            </a:r>
            <a:r>
              <a:rPr lang="ru-RU" sz="3600" b="1" dirty="0" err="1" smtClean="0">
                <a:solidFill>
                  <a:schemeClr val="accent1"/>
                </a:solidFill>
                <a:latin typeface="Cambria" panose="02040503050406030204" pitchFamily="18" charset="0"/>
                <a:ea typeface="Cambria" panose="02040503050406030204" pitchFamily="18" charset="0"/>
                <a:cs typeface="Times New Roman" pitchFamily="18" charset="0"/>
              </a:rPr>
              <a:t>шайлоо</a:t>
            </a:r>
            <a:endParaRPr lang="ky-KG" sz="1300" b="1" dirty="0" smtClean="0">
              <a:latin typeface="Cambria" panose="02040503050406030204" pitchFamily="18" charset="0"/>
              <a:ea typeface="Cambria" panose="02040503050406030204" pitchFamily="18" charset="0"/>
            </a:endParaRPr>
          </a:p>
          <a:p>
            <a:pPr algn="ctr">
              <a:lnSpc>
                <a:spcPct val="100000"/>
              </a:lnSpc>
              <a:spcBef>
                <a:spcPts val="0"/>
              </a:spcBef>
              <a:buNone/>
            </a:pPr>
            <a:endParaRPr lang="ky-KG" sz="3600" b="1" dirty="0">
              <a:latin typeface="Cambria" pitchFamily="18" charset="0"/>
              <a:cs typeface="Calibri" panose="020F0502020204030204" pitchFamily="34" charset="0"/>
            </a:endParaRPr>
          </a:p>
          <a:p>
            <a:pPr algn="ctr">
              <a:lnSpc>
                <a:spcPct val="100000"/>
              </a:lnSpc>
              <a:spcBef>
                <a:spcPts val="0"/>
              </a:spcBef>
              <a:buNone/>
            </a:pPr>
            <a:endParaRPr lang="ky-KG" sz="3600" b="1" dirty="0" smtClean="0">
              <a:latin typeface="Cambria" pitchFamily="18" charset="0"/>
              <a:cs typeface="Calibri" panose="020F0502020204030204" pitchFamily="34" charset="0"/>
            </a:endParaRPr>
          </a:p>
          <a:p>
            <a:pPr algn="ctr">
              <a:lnSpc>
                <a:spcPct val="100000"/>
              </a:lnSpc>
              <a:spcBef>
                <a:spcPts val="0"/>
              </a:spcBef>
              <a:buNone/>
            </a:pPr>
            <a:endParaRPr lang="ky-KG" sz="3600" b="1" dirty="0">
              <a:latin typeface="Cambria" pitchFamily="18" charset="0"/>
              <a:cs typeface="Calibri" panose="020F0502020204030204" pitchFamily="34" charset="0"/>
            </a:endParaRPr>
          </a:p>
          <a:p>
            <a:pPr algn="ctr">
              <a:lnSpc>
                <a:spcPct val="100000"/>
              </a:lnSpc>
              <a:spcBef>
                <a:spcPts val="0"/>
              </a:spcBef>
              <a:buNone/>
            </a:pPr>
            <a:endParaRPr lang="ky-KG" sz="3600" b="1" dirty="0" smtClean="0">
              <a:latin typeface="Cambria" pitchFamily="18" charset="0"/>
              <a:cs typeface="Calibri" panose="020F0502020204030204" pitchFamily="34" charset="0"/>
            </a:endParaRPr>
          </a:p>
          <a:p>
            <a:pPr algn="ctr">
              <a:lnSpc>
                <a:spcPct val="100000"/>
              </a:lnSpc>
              <a:spcBef>
                <a:spcPts val="0"/>
              </a:spcBef>
              <a:buNone/>
            </a:pPr>
            <a:endParaRPr lang="en-US" sz="3600" b="1" dirty="0">
              <a:latin typeface="Cambria" pitchFamily="18" charset="0"/>
              <a:cs typeface="Calibri" panose="020F0502020204030204" pitchFamily="34" charset="0"/>
            </a:endParaRPr>
          </a:p>
          <a:p>
            <a:pPr algn="ctr">
              <a:lnSpc>
                <a:spcPct val="100000"/>
              </a:lnSpc>
              <a:spcBef>
                <a:spcPts val="0"/>
              </a:spcBef>
            </a:pPr>
            <a:endParaRPr lang="en-US" sz="1800" b="1" dirty="0" smtClean="0">
              <a:latin typeface="Cambria" pitchFamily="18" charset="0"/>
              <a:cs typeface="Calibri" panose="020F0502020204030204" pitchFamily="34" charset="0"/>
            </a:endParaRPr>
          </a:p>
          <a:p>
            <a:pPr algn="ctr">
              <a:lnSpc>
                <a:spcPct val="100000"/>
              </a:lnSpc>
              <a:spcBef>
                <a:spcPts val="0"/>
              </a:spcBef>
            </a:pPr>
            <a:endParaRPr lang="en-US" sz="1800" b="1" dirty="0">
              <a:latin typeface="Cambria" pitchFamily="18" charset="0"/>
              <a:cs typeface="Calibri" panose="020F0502020204030204" pitchFamily="34" charset="0"/>
            </a:endParaRPr>
          </a:p>
          <a:p>
            <a:pPr marL="900113" indent="-900113" algn="ctr" defTabSz="457200">
              <a:lnSpc>
                <a:spcPct val="100000"/>
              </a:lnSpc>
              <a:spcBef>
                <a:spcPts val="0"/>
              </a:spcBef>
              <a:buNone/>
            </a:pPr>
            <a:endParaRPr lang="ru-RU" sz="2200" b="1" dirty="0" smtClean="0">
              <a:latin typeface="Cambria" pitchFamily="18" charset="0"/>
              <a:ea typeface="Calibri" panose="020F0502020204030204" pitchFamily="34" charset="0"/>
              <a:cs typeface="Calibri" panose="020F0502020204030204" pitchFamily="34" charset="0"/>
            </a:endParaRPr>
          </a:p>
          <a:p>
            <a:pPr marL="900113" indent="-900113" algn="ctr" defTabSz="457200">
              <a:lnSpc>
                <a:spcPct val="100000"/>
              </a:lnSpc>
              <a:spcBef>
                <a:spcPts val="0"/>
              </a:spcBef>
              <a:buNone/>
            </a:pPr>
            <a:endParaRPr lang="ru-RU" sz="2200" b="1" dirty="0" smtClean="0">
              <a:latin typeface="Cambria" pitchFamily="18" charset="0"/>
              <a:ea typeface="Calibri" panose="020F0502020204030204" pitchFamily="34" charset="0"/>
              <a:cs typeface="Calibri" panose="020F0502020204030204" pitchFamily="34" charset="0"/>
            </a:endParaRPr>
          </a:p>
          <a:p>
            <a:pPr marL="900113" indent="-900113" algn="ctr" defTabSz="457200">
              <a:lnSpc>
                <a:spcPct val="100000"/>
              </a:lnSpc>
              <a:spcBef>
                <a:spcPts val="0"/>
              </a:spcBef>
              <a:buNone/>
            </a:pPr>
            <a:endParaRPr lang="ru-RU" sz="2200" b="1" dirty="0">
              <a:latin typeface="Cambria" pitchFamily="18" charset="0"/>
              <a:ea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0" y="5733256"/>
            <a:ext cx="9144001" cy="936104"/>
          </a:xfrm>
          <a:prstGeom prst="rect">
            <a:avLst/>
          </a:prstGeom>
          <a:solidFill>
            <a:schemeClr val="accent2"/>
          </a:solidFill>
        </p:spPr>
      </p:pic>
      <p:sp>
        <p:nvSpPr>
          <p:cNvPr id="7" name="Подзаголовок 2"/>
          <p:cNvSpPr txBox="1">
            <a:spLocks/>
          </p:cNvSpPr>
          <p:nvPr/>
        </p:nvSpPr>
        <p:spPr>
          <a:xfrm>
            <a:off x="467544" y="1916832"/>
            <a:ext cx="856895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ky-KG" sz="2700" b="1" dirty="0" smtClean="0">
                <a:solidFill>
                  <a:schemeClr val="accent1"/>
                </a:solidFill>
                <a:latin typeface="Cambria" panose="02040503050406030204" pitchFamily="18" charset="0"/>
                <a:ea typeface="Cambria" panose="02040503050406030204" pitchFamily="18" charset="0"/>
                <a:cs typeface="Times New Roman" pitchFamily="18" charset="0"/>
              </a:rPr>
              <a:t>Кыргыз Республикасынын Шайлоо жана референдум өткөрүү боюнча борбордук комиссиясынын 2025-жылдын 30-ноябрында болуп өткөн Кыргыз Республикасынын Жогорку Кеңешинин депутаттарын мөөнөтүнөн мурда шайлоону даярдоого жана өткөрүүгө бөлүнгөн республикалык бюджеттин каражаттарынын чыгымдалышы жөнүндө отчёту</a:t>
            </a:r>
            <a:endParaRPr lang="ru-RU" sz="2700" b="1" dirty="0" smtClean="0">
              <a:solidFill>
                <a:schemeClr val="accent1"/>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535648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352928" cy="5256584"/>
          </a:xfrm>
        </p:spPr>
        <p:txBody>
          <a:bodyPr>
            <a:noAutofit/>
          </a:bodyPr>
          <a:lstStyle/>
          <a:p>
            <a:pPr marL="0" indent="0" algn="just" defTabSz="265113">
              <a:buNone/>
            </a:pPr>
            <a:r>
              <a:rPr lang="ru-RU" sz="1800" dirty="0" smtClean="0">
                <a:latin typeface="Times New Roman" panose="02020603050405020304" pitchFamily="18" charset="0"/>
                <a:cs typeface="Times New Roman" panose="02020603050405020304" pitchFamily="18" charset="0"/>
              </a:rPr>
              <a:t>	</a:t>
            </a:r>
          </a:p>
          <a:p>
            <a:pPr marL="0" indent="0" algn="just" defTabSz="265113">
              <a:buNone/>
            </a:pPr>
            <a:r>
              <a:rPr lang="ru-RU" sz="1800" dirty="0" smtClean="0">
                <a:latin typeface="Times New Roman" panose="020206030504050203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Министрлер</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Кабинетинин</a:t>
            </a:r>
            <a:r>
              <a:rPr lang="ru-RU" sz="2000" dirty="0" smtClean="0">
                <a:latin typeface="Cambria" panose="02040503050406030204" pitchFamily="18" charset="0"/>
                <a:ea typeface="Cambria" panose="02040503050406030204" pitchFamily="18" charset="0"/>
                <a:cs typeface="Times New Roman" panose="02020603050405020304" pitchFamily="18" charset="0"/>
              </a:rPr>
              <a:t> 2023-жылдын 14-августундагы № 468-т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тескемесине</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ылайык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ошондой</a:t>
            </a:r>
            <a:r>
              <a:rPr lang="ru-RU" sz="2000" dirty="0" smtClean="0">
                <a:latin typeface="Cambria" panose="02040503050406030204" pitchFamily="18" charset="0"/>
                <a:ea typeface="Cambria" panose="02040503050406030204" pitchFamily="18" charset="0"/>
                <a:cs typeface="Times New Roman" panose="02020603050405020304" pitchFamily="18" charset="0"/>
              </a:rPr>
              <a:t> эле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Борборлоштурулган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бухгалтердик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эсеп</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автоматташтырылган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маалыматтык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системасында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Эсептердин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бирдиктүү</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планын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колдонуу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менен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ачык-айкындуулукту</a:t>
            </a:r>
            <a:r>
              <a:rPr lang="ru-RU" sz="2000" dirty="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отчёттуулукту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камсыздоо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максатында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Борбордук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комиссиясы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Элдик</a:t>
            </a:r>
            <a:r>
              <a:rPr lang="ru-RU" sz="2000" dirty="0" smtClean="0">
                <a:latin typeface="Cambria" panose="02040503050406030204" pitchFamily="18" charset="0"/>
                <a:ea typeface="Cambria" panose="02040503050406030204" pitchFamily="18" charset="0"/>
                <a:cs typeface="Times New Roman" panose="02020603050405020304" pitchFamily="18" charset="0"/>
              </a:rPr>
              <a:t> банк» ААК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Айыл</a:t>
            </a:r>
            <a:r>
              <a:rPr lang="ru-RU" sz="2000" dirty="0" smtClean="0">
                <a:latin typeface="Cambria" panose="02040503050406030204" pitchFamily="18" charset="0"/>
                <a:ea typeface="Cambria" panose="02040503050406030204" pitchFamily="18" charset="0"/>
                <a:cs typeface="Times New Roman" panose="02020603050405020304" pitchFamily="18" charset="0"/>
              </a:rPr>
              <a:t> Банк» ААК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аркылуу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накталай</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эмес</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формада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комиссияларынын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мүчөлөрүн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тартылган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жарандарды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финансылык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камсыздоону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жүзөгө</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ашырат</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p>
          <a:p>
            <a:pPr marL="0" indent="0" algn="just" defTabSz="265113">
              <a:buNone/>
            </a:pPr>
            <a:r>
              <a:rPr lang="ru-RU" sz="2000" dirty="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Ошондой</a:t>
            </a:r>
            <a:r>
              <a:rPr lang="ru-RU" sz="2000" dirty="0" smtClean="0">
                <a:latin typeface="Cambria" panose="02040503050406030204" pitchFamily="18" charset="0"/>
                <a:ea typeface="Cambria" panose="02040503050406030204" pitchFamily="18" charset="0"/>
                <a:cs typeface="Times New Roman" panose="02020603050405020304" pitchFamily="18" charset="0"/>
              </a:rPr>
              <a:t> эле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Борбордук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комиссиясы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мамлекеттик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каражаттарды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пайдалануунун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ачык-айкындуулугу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натыйжалуулугу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принциптерин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сактап</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Мамлекеттик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сатып</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алуулар</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жөнүндө</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Мыйзамынын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талаптарына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ылайык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процессин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каржылоону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материалдык-техникалык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камсыздоону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b="1" dirty="0" err="1" smtClean="0">
                <a:latin typeface="Cambria" panose="02040503050406030204" pitchFamily="18" charset="0"/>
                <a:ea typeface="Cambria" panose="02040503050406030204" pitchFamily="18" charset="0"/>
                <a:cs typeface="Times New Roman" panose="02020603050405020304" pitchFamily="18" charset="0"/>
              </a:rPr>
              <a:t>борборлоштуруп</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жүзөгө</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ашырат</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p>
        </p:txBody>
      </p:sp>
      <p:pic>
        <p:nvPicPr>
          <p:cNvPr id="6" name="Рисунок 5"/>
          <p:cNvPicPr>
            <a:picLocks noChangeAspect="1"/>
          </p:cNvPicPr>
          <p:nvPr/>
        </p:nvPicPr>
        <p:blipFill>
          <a:blip r:embed="rId3"/>
          <a:stretch>
            <a:fillRect/>
          </a:stretch>
        </p:blipFill>
        <p:spPr>
          <a:xfrm>
            <a:off x="21669" y="5877272"/>
            <a:ext cx="9122332" cy="9807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892480" cy="864096"/>
          </a:xfrm>
        </p:spPr>
        <p:txBody>
          <a:bodyPr>
            <a:noAutofit/>
          </a:bodyPr>
          <a:lstStyle/>
          <a:p>
            <a:r>
              <a:rPr lang="ru-RU" sz="2400" b="1" cap="small" spc="150" dirty="0" err="1" smtClean="0">
                <a:solidFill>
                  <a:srgbClr val="0070C0"/>
                </a:solidFill>
                <a:latin typeface="Cambria" pitchFamily="18" charset="0"/>
              </a:rPr>
              <a:t>Шайлоону</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өткөрүүгө</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кетчү</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чыгымдардын</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сметасын</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түзүүнүн</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жана</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аткаруунун</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ачык-айкындуулугу</a:t>
            </a:r>
            <a:endParaRPr lang="ru-RU" sz="2400" b="1" cap="small" spc="150" dirty="0">
              <a:solidFill>
                <a:srgbClr val="0070C0"/>
              </a:solidFill>
              <a:latin typeface="Cambria" pitchFamily="18" charset="0"/>
            </a:endParaRPr>
          </a:p>
        </p:txBody>
      </p:sp>
      <p:sp>
        <p:nvSpPr>
          <p:cNvPr id="3" name="Содержимое 2"/>
          <p:cNvSpPr>
            <a:spLocks noGrp="1"/>
          </p:cNvSpPr>
          <p:nvPr>
            <p:ph idx="1"/>
          </p:nvPr>
        </p:nvSpPr>
        <p:spPr>
          <a:xfrm>
            <a:off x="251520" y="1412776"/>
            <a:ext cx="4608512" cy="4896544"/>
          </a:xfrm>
        </p:spPr>
        <p:txBody>
          <a:bodyPr>
            <a:noAutofit/>
          </a:bodyPr>
          <a:lstStyle/>
          <a:p>
            <a:pPr marL="0" indent="0">
              <a:buNone/>
            </a:pPr>
            <a:r>
              <a:rPr lang="ky-KG" sz="2400" dirty="0" smtClean="0">
                <a:latin typeface="Cambria" pitchFamily="18" charset="0"/>
              </a:rPr>
              <a:t>Бекитилген чыгымдардын сметасы, ошондой эле шайлоону даярдоого жана өткөрүүгө республикалык бюджеттин каражаттарынын чыгымдалышы жөнүндө финансылык отчёт Кыргыз Республикасынын мыйзамдарында белгиленген мөөнөттөрдө Борбордук шайлоо комиссиясынын расмий сайтына </a:t>
            </a:r>
            <a:r>
              <a:rPr lang="ky-KG" sz="2400" b="1" dirty="0" smtClean="0">
                <a:latin typeface="Cambria" pitchFamily="18" charset="0"/>
              </a:rPr>
              <a:t>милдеттүү түрдө</a:t>
            </a:r>
            <a:r>
              <a:rPr lang="ky-KG" sz="2400" dirty="0" smtClean="0">
                <a:latin typeface="Cambria" pitchFamily="18" charset="0"/>
              </a:rPr>
              <a:t> жарыяланат.  </a:t>
            </a:r>
            <a:endParaRPr lang="ru-RU" sz="2400" dirty="0" smtClean="0">
              <a:latin typeface="Cambria" pitchFamily="18" charset="0"/>
            </a:endParaRPr>
          </a:p>
          <a:p>
            <a:pPr marL="0" indent="0">
              <a:buNone/>
            </a:pPr>
            <a:endParaRPr lang="ru-RU" sz="2400" dirty="0">
              <a:latin typeface="Cambria" pitchFamily="18" charset="0"/>
            </a:endParaRPr>
          </a:p>
        </p:txBody>
      </p:sp>
      <p:pic>
        <p:nvPicPr>
          <p:cNvPr id="6" name="Рисунок 5"/>
          <p:cNvPicPr>
            <a:picLocks noChangeAspect="1"/>
          </p:cNvPicPr>
          <p:nvPr/>
        </p:nvPicPr>
        <p:blipFill>
          <a:blip r:embed="rId3"/>
          <a:stretch>
            <a:fillRect/>
          </a:stretch>
        </p:blipFill>
        <p:spPr>
          <a:xfrm>
            <a:off x="5292080" y="1412776"/>
            <a:ext cx="3384376" cy="3312368"/>
          </a:xfrm>
          <a:prstGeom prst="rect">
            <a:avLst/>
          </a:prstGeom>
        </p:spPr>
      </p:pic>
      <p:sp>
        <p:nvSpPr>
          <p:cNvPr id="8" name="Прямоугольник 7"/>
          <p:cNvSpPr/>
          <p:nvPr/>
        </p:nvSpPr>
        <p:spPr>
          <a:xfrm>
            <a:off x="5543600" y="4941168"/>
            <a:ext cx="3600400" cy="461665"/>
          </a:xfrm>
          <a:prstGeom prst="rect">
            <a:avLst/>
          </a:prstGeom>
        </p:spPr>
        <p:txBody>
          <a:bodyPr wrap="square">
            <a:spAutoFit/>
          </a:bodyPr>
          <a:lstStyle/>
          <a:p>
            <a:pPr lvl="0"/>
            <a:r>
              <a:rPr lang="ru-RU" sz="2400" b="1" i="1" u="sng" dirty="0">
                <a:solidFill>
                  <a:srgbClr val="000099"/>
                </a:solidFill>
                <a:latin typeface="Cambria" panose="02040503050406030204" pitchFamily="18" charset="0"/>
              </a:rPr>
              <a:t>http</a:t>
            </a:r>
            <a:r>
              <a:rPr lang="ru-RU" sz="2400" b="1" i="1" u="sng" dirty="0" smtClean="0">
                <a:solidFill>
                  <a:srgbClr val="000099"/>
                </a:solidFill>
                <a:latin typeface="Cambria" panose="02040503050406030204" pitchFamily="18" charset="0"/>
              </a:rPr>
              <a:t>://shailoo.gov.kg</a:t>
            </a:r>
            <a:endParaRPr lang="ru-RU" sz="2400" u="sng" dirty="0">
              <a:solidFill>
                <a:srgbClr val="000099"/>
              </a:solidFill>
              <a:latin typeface="Cambria" panose="02040503050406030204" pitchFamily="18" charset="0"/>
            </a:endParaRPr>
          </a:p>
        </p:txBody>
      </p:sp>
      <p:sp>
        <p:nvSpPr>
          <p:cNvPr id="9" name="Стрелка углом вверх 8"/>
          <p:cNvSpPr/>
          <p:nvPr/>
        </p:nvSpPr>
        <p:spPr>
          <a:xfrm>
            <a:off x="5436096" y="5517232"/>
            <a:ext cx="2214578" cy="760675"/>
          </a:xfrm>
          <a:prstGeom prst="bentUpArrow">
            <a:avLst>
              <a:gd name="adj1" fmla="val 35209"/>
              <a:gd name="adj2" fmla="val 29467"/>
              <a:gd name="adj3" fmla="val 25000"/>
            </a:avLst>
          </a:prstGeom>
          <a:solidFill>
            <a:schemeClr val="bg1">
              <a:lumMod val="85000"/>
            </a:schemeClr>
          </a:solidFill>
          <a:ln w="28575">
            <a:solidFill>
              <a:srgbClr val="002060"/>
            </a:solidFill>
          </a:ln>
          <a:effectLst>
            <a:glow rad="101600">
              <a:schemeClr val="accent5">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424936" cy="1080120"/>
          </a:xfrm>
        </p:spPr>
        <p:txBody>
          <a:bodyPr>
            <a:noAutofit/>
          </a:bodyPr>
          <a:lstStyle/>
          <a:p>
            <a:r>
              <a:rPr lang="ru-RU" sz="2400" b="1" cap="small" spc="150" dirty="0" err="1" smtClean="0">
                <a:solidFill>
                  <a:srgbClr val="0070C0"/>
                </a:solidFill>
                <a:latin typeface="Cambria" pitchFamily="18" charset="0"/>
              </a:rPr>
              <a:t>Жогорку</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Кеңештин</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депутаттарын</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мөөнөтүнөн</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мурда</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шайлоону</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даярдоону</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жана</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өткөрүүнү</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финансылык</a:t>
            </a:r>
            <a:r>
              <a:rPr lang="ru-RU" sz="2400" b="1" cap="small" spc="150" dirty="0">
                <a:solidFill>
                  <a:srgbClr val="0070C0"/>
                </a:solidFill>
                <a:latin typeface="Cambria" pitchFamily="18" charset="0"/>
              </a:rPr>
              <a:t> </a:t>
            </a:r>
            <a:r>
              <a:rPr lang="ru-RU" sz="2400" b="1" cap="small" spc="150" dirty="0" err="1" smtClean="0">
                <a:solidFill>
                  <a:srgbClr val="0070C0"/>
                </a:solidFill>
                <a:latin typeface="Cambria" pitchFamily="18" charset="0"/>
              </a:rPr>
              <a:t>камсыздоонун</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укуктук</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негизи</a:t>
            </a:r>
            <a:endParaRPr lang="ru-RU" sz="2400" b="1" cap="small" spc="150" dirty="0">
              <a:solidFill>
                <a:srgbClr val="0070C0"/>
              </a:solidFill>
              <a:latin typeface="Cambria" pitchFamily="18" charset="0"/>
            </a:endParaRPr>
          </a:p>
        </p:txBody>
      </p:sp>
      <p:sp>
        <p:nvSpPr>
          <p:cNvPr id="3" name="Содержимое 2"/>
          <p:cNvSpPr>
            <a:spLocks noGrp="1"/>
          </p:cNvSpPr>
          <p:nvPr>
            <p:ph idx="1"/>
          </p:nvPr>
        </p:nvSpPr>
        <p:spPr>
          <a:xfrm>
            <a:off x="539552" y="1556792"/>
            <a:ext cx="8208912" cy="4608512"/>
          </a:xfrm>
        </p:spPr>
        <p:txBody>
          <a:bodyPr>
            <a:noAutofit/>
          </a:bodyPr>
          <a:lstStyle/>
          <a:p>
            <a:pPr marL="0" lvl="0" algn="just">
              <a:spcBef>
                <a:spcPts val="0"/>
              </a:spcBef>
            </a:pPr>
            <a:r>
              <a:rPr lang="ru-RU" sz="1800" dirty="0" smtClean="0">
                <a:latin typeface="Cambria" panose="02040503050406030204" pitchFamily="18" charset="0"/>
                <a:ea typeface="Cambria" panose="02040503050406030204" pitchFamily="18" charset="0"/>
                <a:cs typeface="Times New Roman" panose="02020603050405020304" pitchFamily="18" charset="0"/>
              </a:rPr>
              <a:t>«</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Президентин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Жогорку</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Кеңешинин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депутаттарын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жөнүндө</a:t>
            </a:r>
            <a:r>
              <a:rPr lang="ru-RU" sz="1800" dirty="0" smtClean="0">
                <a:latin typeface="Cambria" panose="02040503050406030204" pitchFamily="18" charset="0"/>
                <a:ea typeface="Cambria" panose="02040503050406030204" pitchFamily="18" charset="0"/>
                <a:cs typeface="Times New Roman" panose="02020603050405020304" pitchFamily="18" charset="0"/>
              </a:rPr>
              <a:t>» КР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конституциялык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Мыйзамы</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i="1" dirty="0" smtClean="0">
                <a:latin typeface="Cambria" panose="02040503050406030204" pitchFamily="18" charset="0"/>
                <a:ea typeface="Cambria" panose="02040503050406030204" pitchFamily="18" charset="0"/>
                <a:cs typeface="Times New Roman" panose="02020603050405020304" pitchFamily="18" charset="0"/>
              </a:rPr>
              <a:t>(2025-жылдын 9-августундагы № 194 </a:t>
            </a:r>
            <a:r>
              <a:rPr lang="ru-RU" sz="1800" i="1" dirty="0" err="1" smtClean="0">
                <a:latin typeface="Cambria" panose="02040503050406030204" pitchFamily="18" charset="0"/>
                <a:ea typeface="Cambria" panose="02040503050406030204" pitchFamily="18" charset="0"/>
                <a:cs typeface="Times New Roman" panose="02020603050405020304" pitchFamily="18" charset="0"/>
              </a:rPr>
              <a:t>редакциясы</a:t>
            </a:r>
            <a:r>
              <a:rPr lang="ru-RU" sz="1800" i="1" dirty="0" smtClean="0">
                <a:latin typeface="Cambria" panose="02040503050406030204" pitchFamily="18" charset="0"/>
                <a:ea typeface="Cambria" panose="02040503050406030204" pitchFamily="18" charset="0"/>
                <a:cs typeface="Times New Roman" panose="02020603050405020304" pitchFamily="18" charset="0"/>
              </a:rPr>
              <a:t>);</a:t>
            </a:r>
          </a:p>
          <a:p>
            <a:pPr marL="0" lvl="0" algn="just">
              <a:spcBef>
                <a:spcPts val="0"/>
              </a:spcBef>
            </a:pPr>
            <a:r>
              <a:rPr lang="ru-RU" sz="1800" dirty="0" smtClean="0">
                <a:latin typeface="Cambria" panose="02040503050406030204" pitchFamily="18" charset="0"/>
                <a:ea typeface="Cambria" panose="02040503050406030204" pitchFamily="18" charset="0"/>
                <a:cs typeface="Times New Roman" panose="02020603050405020304" pitchFamily="18" charset="0"/>
              </a:rPr>
              <a:t>«</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референдум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өткөрүү</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боюнча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борбордук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комиссиясы</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жөнүндө</a:t>
            </a:r>
            <a:r>
              <a:rPr lang="ru-RU" sz="1800" dirty="0" smtClean="0">
                <a:latin typeface="Cambria" panose="02040503050406030204" pitchFamily="18" charset="0"/>
                <a:ea typeface="Cambria" panose="02040503050406030204" pitchFamily="18" charset="0"/>
                <a:cs typeface="Times New Roman" panose="02020603050405020304" pitchFamily="18" charset="0"/>
              </a:rPr>
              <a:t>» КР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конституциялык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Мыйзамы</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i="1" dirty="0" smtClean="0">
                <a:latin typeface="Cambria" panose="02040503050406030204" pitchFamily="18" charset="0"/>
                <a:ea typeface="Cambria" panose="02040503050406030204" pitchFamily="18" charset="0"/>
                <a:cs typeface="Times New Roman" panose="02020603050405020304" pitchFamily="18" charset="0"/>
              </a:rPr>
              <a:t>(14-берене); </a:t>
            </a:r>
          </a:p>
          <a:p>
            <a:pPr marL="0" algn="just">
              <a:spcBef>
                <a:spcPts val="0"/>
              </a:spcBef>
            </a:pPr>
            <a:r>
              <a:rPr lang="ru-RU" sz="1800" dirty="0" smtClean="0">
                <a:latin typeface="Cambria" panose="02040503050406030204" pitchFamily="18" charset="0"/>
                <a:ea typeface="Cambria" panose="02040503050406030204" pitchFamily="18" charset="0"/>
                <a:cs typeface="Times New Roman" panose="02020603050405020304" pitchFamily="18" charset="0"/>
              </a:rPr>
              <a:t>«</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референдум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өткөрүү</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боюнча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комиссиялары</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жөнүндө</a:t>
            </a:r>
            <a:r>
              <a:rPr lang="ru-RU" sz="1800" dirty="0" smtClean="0">
                <a:latin typeface="Cambria" panose="02040503050406030204" pitchFamily="18" charset="0"/>
                <a:ea typeface="Cambria" panose="02040503050406030204" pitchFamily="18" charset="0"/>
                <a:cs typeface="Times New Roman" panose="02020603050405020304" pitchFamily="18" charset="0"/>
              </a:rPr>
              <a:t>» КР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Мыйзамы</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i="1" dirty="0" smtClean="0">
                <a:latin typeface="Cambria" panose="02040503050406030204" pitchFamily="18" charset="0"/>
                <a:ea typeface="Cambria" panose="02040503050406030204" pitchFamily="18" charset="0"/>
                <a:cs typeface="Times New Roman" panose="02020603050405020304" pitchFamily="18" charset="0"/>
              </a:rPr>
              <a:t>(6-глава, 25-берене);</a:t>
            </a:r>
          </a:p>
          <a:p>
            <a:pPr marL="0" algn="just">
              <a:spcBef>
                <a:spcPts val="0"/>
              </a:spcBef>
            </a:pPr>
            <a:r>
              <a:rPr lang="ru-RU" sz="1800" dirty="0" smtClean="0">
                <a:latin typeface="Cambria" panose="02040503050406030204" pitchFamily="18" charset="0"/>
                <a:ea typeface="Cambria" panose="02040503050406030204" pitchFamily="18" charset="0"/>
                <a:cs typeface="Times New Roman" panose="02020603050405020304" pitchFamily="18" charset="0"/>
              </a:rPr>
              <a:t>КР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БШКнын</a:t>
            </a:r>
            <a:r>
              <a:rPr lang="ru-RU" sz="1800" dirty="0" smtClean="0">
                <a:latin typeface="Cambria" panose="02040503050406030204" pitchFamily="18" charset="0"/>
                <a:ea typeface="Cambria" panose="02040503050406030204" pitchFamily="18" charset="0"/>
                <a:cs typeface="Times New Roman" panose="02020603050405020304" pitchFamily="18" charset="0"/>
              </a:rPr>
              <a:t> 2025-жылдын 28-июлундагы № 46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токтому</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менен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бекитилген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референдум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өткөрүү</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боюнча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борбордук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комиссиясына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округдук</a:t>
            </a:r>
            <a:r>
              <a:rPr lang="ru-RU" sz="1800" dirty="0" smtClean="0">
                <a:latin typeface="Cambria" panose="02040503050406030204" pitchFamily="18" charset="0"/>
                <a:ea typeface="Cambria" panose="02040503050406030204" pitchFamily="18" charset="0"/>
                <a:cs typeface="Times New Roman" panose="02020603050405020304" pitchFamily="18" charset="0"/>
              </a:rPr>
              <a:t>/</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аймактык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участкалык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комиссияларына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республикалык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бюджеттен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бөлүнгөн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акча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каражаттары</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боюнча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каржылоо</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эсепке</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алуу</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отчёт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берүү</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тартиби</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жөнүндө</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жобо</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p>
          <a:p>
            <a:pPr marL="0" algn="just">
              <a:spcBef>
                <a:spcPts val="0"/>
              </a:spcBef>
            </a:pPr>
            <a:r>
              <a:rPr lang="ru-RU" sz="1800" dirty="0" smtClean="0">
                <a:latin typeface="Cambria" panose="02040503050406030204" pitchFamily="18" charset="0"/>
                <a:ea typeface="Cambria" panose="02040503050406030204" pitchFamily="18" charset="0"/>
                <a:cs typeface="Times New Roman" panose="02020603050405020304" pitchFamily="18" charset="0"/>
              </a:rPr>
              <a:t>КР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Бюджеттик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кодекси</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КР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бюджеттик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мыйзамдарынын</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системасына</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кирген</a:t>
            </a:r>
            <a:r>
              <a:rPr lang="ru-RU" sz="1800" dirty="0" smtClean="0">
                <a:latin typeface="Cambria" panose="02040503050406030204" pitchFamily="18" charset="0"/>
                <a:ea typeface="Cambria" panose="02040503050406030204" pitchFamily="18" charset="0"/>
                <a:cs typeface="Times New Roman" panose="02020603050405020304" pitchFamily="18" charset="0"/>
              </a:rPr>
              <a:t> башка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ченемдик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укуктук</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r>
              <a:rPr lang="ru-RU" sz="1800" dirty="0" err="1" smtClean="0">
                <a:latin typeface="Cambria" panose="02040503050406030204" pitchFamily="18" charset="0"/>
                <a:ea typeface="Cambria" panose="02040503050406030204" pitchFamily="18" charset="0"/>
                <a:cs typeface="Times New Roman" panose="02020603050405020304" pitchFamily="18" charset="0"/>
              </a:rPr>
              <a:t>актылар</a:t>
            </a:r>
            <a:r>
              <a:rPr lang="ru-RU" sz="1800" dirty="0" smtClean="0">
                <a:latin typeface="Cambria" panose="02040503050406030204" pitchFamily="18" charset="0"/>
                <a:ea typeface="Cambria" panose="02040503050406030204" pitchFamily="18" charset="0"/>
                <a:cs typeface="Times New Roman" panose="02020603050405020304" pitchFamily="18" charset="0"/>
              </a:rPr>
              <a:t>. </a:t>
            </a:r>
            <a:endParaRPr lang="ru-RU" sz="1800" dirty="0">
              <a:latin typeface="Cambria" panose="02040503050406030204" pitchFamily="18" charset="0"/>
              <a:ea typeface="Cambria" panose="02040503050406030204" pitchFamily="18" charset="0"/>
            </a:endParaRPr>
          </a:p>
        </p:txBody>
      </p:sp>
      <p:pic>
        <p:nvPicPr>
          <p:cNvPr id="6" name="Рисунок 5"/>
          <p:cNvPicPr>
            <a:picLocks noChangeAspect="1"/>
          </p:cNvPicPr>
          <p:nvPr/>
        </p:nvPicPr>
        <p:blipFill>
          <a:blip r:embed="rId3"/>
          <a:stretch>
            <a:fillRect/>
          </a:stretch>
        </p:blipFill>
        <p:spPr>
          <a:xfrm>
            <a:off x="0" y="6014950"/>
            <a:ext cx="9144001" cy="83199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7"/>
            <a:ext cx="8352928" cy="994123"/>
          </a:xfrm>
        </p:spPr>
        <p:txBody>
          <a:bodyPr>
            <a:noAutofit/>
          </a:bodyPr>
          <a:lstStyle/>
          <a:p>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Жогорку</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Кеңештин</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депутаттарын</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мөөнөтүнөн</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мурда</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шайлоону</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даярдоону</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жана</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өткөрүүнү</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камсыздоонун</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финансылык</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негизи</a:t>
            </a:r>
            <a:endParaRPr lang="ru-RU" sz="2400" b="1" cap="small" spc="150"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Содержимое 2"/>
          <p:cNvSpPr>
            <a:spLocks noGrp="1"/>
          </p:cNvSpPr>
          <p:nvPr>
            <p:ph idx="1"/>
          </p:nvPr>
        </p:nvSpPr>
        <p:spPr>
          <a:xfrm>
            <a:off x="467544" y="1268760"/>
            <a:ext cx="8280920" cy="4968553"/>
          </a:xfrm>
        </p:spPr>
        <p:txBody>
          <a:bodyPr>
            <a:noAutofit/>
          </a:bodyPr>
          <a:lstStyle/>
          <a:p>
            <a:pPr lvl="0" algn="just">
              <a:spcBef>
                <a:spcPts val="600"/>
              </a:spcBef>
              <a:spcAft>
                <a:spcPts val="600"/>
              </a:spcAft>
            </a:pP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комиссияларынын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шайлоону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даярдоого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өткөрүүгө</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кетчү</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чыгымдары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b="1" dirty="0" err="1" smtClean="0">
                <a:latin typeface="Cambria" panose="02040503050406030204" pitchFamily="18" charset="0"/>
                <a:ea typeface="Cambria" panose="02040503050406030204" pitchFamily="18" charset="0"/>
                <a:cs typeface="Times New Roman" panose="02020603050405020304" pitchFamily="18" charset="0"/>
              </a:rPr>
              <a:t>республикалык</a:t>
            </a:r>
            <a:r>
              <a:rPr lang="ru-RU" sz="2000" b="1" dirty="0">
                <a:latin typeface="Cambria" panose="02040503050406030204" pitchFamily="18" charset="0"/>
                <a:ea typeface="Cambria" panose="02040503050406030204" pitchFamily="18" charset="0"/>
                <a:cs typeface="Times New Roman" panose="02020603050405020304" pitchFamily="18" charset="0"/>
              </a:rPr>
              <a:t> </a:t>
            </a:r>
            <a:r>
              <a:rPr lang="ru-RU" sz="2000" b="1" dirty="0" err="1" smtClean="0">
                <a:latin typeface="Cambria" panose="02040503050406030204" pitchFamily="18" charset="0"/>
                <a:ea typeface="Cambria" panose="02040503050406030204" pitchFamily="18" charset="0"/>
                <a:cs typeface="Times New Roman" panose="02020603050405020304" pitchFamily="18" charset="0"/>
              </a:rPr>
              <a:t>бюджеттин</a:t>
            </a:r>
            <a:r>
              <a:rPr lang="ru-RU" sz="2000" b="1" dirty="0" smtClean="0">
                <a:latin typeface="Cambria" panose="02040503050406030204" pitchFamily="18" charset="0"/>
                <a:ea typeface="Cambria" panose="02040503050406030204" pitchFamily="18" charset="0"/>
                <a:cs typeface="Times New Roman" panose="02020603050405020304" pitchFamily="18" charset="0"/>
              </a:rPr>
              <a:t> </a:t>
            </a:r>
            <a:r>
              <a:rPr lang="ru-RU" sz="2000" b="1" dirty="0" err="1" smtClean="0">
                <a:latin typeface="Cambria" panose="02040503050406030204" pitchFamily="18" charset="0"/>
                <a:ea typeface="Cambria" panose="02040503050406030204" pitchFamily="18" charset="0"/>
                <a:cs typeface="Times New Roman" panose="02020603050405020304" pitchFamily="18" charset="0"/>
              </a:rPr>
              <a:t>каражаттарынын</a:t>
            </a:r>
            <a:r>
              <a:rPr lang="ru-RU" sz="2000" b="1" dirty="0" smtClean="0">
                <a:latin typeface="Cambria" panose="02040503050406030204" pitchFamily="18" charset="0"/>
                <a:ea typeface="Cambria" panose="02040503050406030204" pitchFamily="18" charset="0"/>
                <a:cs typeface="Times New Roman" panose="02020603050405020304" pitchFamily="18" charset="0"/>
              </a:rPr>
              <a:t> </a:t>
            </a:r>
            <a:r>
              <a:rPr lang="ru-RU" sz="2000" b="1" dirty="0" err="1" smtClean="0">
                <a:latin typeface="Cambria" panose="02040503050406030204" pitchFamily="18" charset="0"/>
                <a:ea typeface="Cambria" panose="02040503050406030204" pitchFamily="18" charset="0"/>
                <a:cs typeface="Times New Roman" panose="02020603050405020304" pitchFamily="18" charset="0"/>
              </a:rPr>
              <a:t>эсебинен</a:t>
            </a:r>
            <a:r>
              <a:rPr lang="ru-RU" sz="2000" b="1"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жүргүзүлөт</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p>
          <a:p>
            <a:pPr algn="just">
              <a:spcBef>
                <a:spcPts val="600"/>
              </a:spcBef>
              <a:spcAft>
                <a:spcPts val="600"/>
              </a:spcAft>
            </a:pP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комиссиялары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шайлоолорду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даярдоого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өткөрүүгө</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кетчү</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чыгымдарды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бюджеттик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мыйзамдарына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Борбордук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комиссиясы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бекиткен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b="1" dirty="0" err="1" smtClean="0">
                <a:latin typeface="Cambria" panose="02040503050406030204" pitchFamily="18" charset="0"/>
                <a:ea typeface="Cambria" panose="02040503050406030204" pitchFamily="18" charset="0"/>
                <a:cs typeface="Times New Roman" panose="02020603050405020304" pitchFamily="18" charset="0"/>
              </a:rPr>
              <a:t>чыгымдардын</a:t>
            </a:r>
            <a:r>
              <a:rPr lang="ru-RU" sz="2000" b="1" dirty="0" smtClean="0">
                <a:latin typeface="Cambria" panose="02040503050406030204" pitchFamily="18" charset="0"/>
                <a:ea typeface="Cambria" panose="02040503050406030204" pitchFamily="18" charset="0"/>
                <a:cs typeface="Times New Roman" panose="02020603050405020304" pitchFamily="18" charset="0"/>
              </a:rPr>
              <a:t> </a:t>
            </a:r>
            <a:r>
              <a:rPr lang="ru-RU" sz="2000" b="1" dirty="0" err="1" smtClean="0">
                <a:latin typeface="Cambria" panose="02040503050406030204" pitchFamily="18" charset="0"/>
                <a:ea typeface="Cambria" panose="02040503050406030204" pitchFamily="18" charset="0"/>
                <a:cs typeface="Times New Roman" panose="02020603050405020304" pitchFamily="18" charset="0"/>
              </a:rPr>
              <a:t>сметасына</a:t>
            </a:r>
            <a:r>
              <a:rPr lang="ru-RU" sz="2000" b="1"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ылайык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жүзөгө</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ашырышат</a:t>
            </a:r>
            <a:r>
              <a:rPr lang="ru-RU" sz="2000" dirty="0" smtClean="0">
                <a:latin typeface="Cambria" panose="02040503050406030204" pitchFamily="18" charset="0"/>
                <a:ea typeface="Cambria" panose="02040503050406030204" pitchFamily="18" charset="0"/>
                <a:cs typeface="Times New Roman" panose="02020603050405020304" pitchFamily="18" charset="0"/>
              </a:rPr>
              <a:t>.</a:t>
            </a:r>
          </a:p>
          <a:p>
            <a:pPr algn="just">
              <a:spcBef>
                <a:spcPts val="600"/>
              </a:spcBef>
              <a:spcAft>
                <a:spcPts val="600"/>
              </a:spcAft>
            </a:pPr>
            <a:r>
              <a:rPr lang="ru-RU" sz="2000" dirty="0" err="1" smtClean="0">
                <a:latin typeface="Cambria" panose="02040503050406030204" pitchFamily="18" charset="0"/>
                <a:ea typeface="Cambria" panose="02040503050406030204" pitchFamily="18" charset="0"/>
                <a:cs typeface="Times New Roman" panose="02020603050405020304" pitchFamily="18" charset="0"/>
              </a:rPr>
              <a:t>Чыгымдардын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сметасы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ченемдик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укуктук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актылары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менен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белгиленген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процессинин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бардык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деңгээлдеринде</a:t>
            </a:r>
            <a:r>
              <a:rPr lang="ru-RU" sz="2000" dirty="0" smtClean="0">
                <a:latin typeface="Cambria" panose="02040503050406030204" pitchFamily="18" charset="0"/>
                <a:ea typeface="Cambria" panose="02040503050406030204" pitchFamily="18" charset="0"/>
                <a:cs typeface="Times New Roman" panose="02020603050405020304" pitchFamily="18" charset="0"/>
              </a:rPr>
              <a:t> (БШК, ОШК, АШК, УШК)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шайлоолорду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даярдоо</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өткөрүү</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үчүн</a:t>
            </a:r>
            <a:r>
              <a:rPr lang="ru-RU" sz="2000" dirty="0" smtClean="0">
                <a:latin typeface="Cambria" panose="02040503050406030204" pitchFamily="18" charset="0"/>
                <a:ea typeface="Cambria" panose="02040503050406030204" pitchFamily="18" charset="0"/>
                <a:cs typeface="Times New Roman" panose="02020603050405020304" pitchFamily="18" charset="0"/>
              </a:rPr>
              <a:t> зарыл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болгон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чыгымдардын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бардык</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топтору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үчүн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иштелип</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чыккан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нормаларды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коэффициенттерди</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лимиттерди</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ставкаларды</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эске</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алуу</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менен</a:t>
            </a:r>
            <a:r>
              <a:rPr lang="ru-RU" sz="2000" dirty="0" smtClean="0">
                <a:latin typeface="Cambria" panose="02040503050406030204" pitchFamily="18" charset="0"/>
                <a:ea typeface="Cambria" panose="02040503050406030204" pitchFamily="18" charset="0"/>
                <a:cs typeface="Times New Roman" panose="02020603050405020304" pitchFamily="18" charset="0"/>
              </a:rPr>
              <a:t> </a:t>
            </a:r>
            <a:r>
              <a:rPr lang="ru-RU" sz="2000" dirty="0" err="1" smtClean="0">
                <a:latin typeface="Cambria" panose="02040503050406030204" pitchFamily="18" charset="0"/>
                <a:ea typeface="Cambria" panose="02040503050406030204" pitchFamily="18" charset="0"/>
                <a:cs typeface="Times New Roman" panose="02020603050405020304" pitchFamily="18" charset="0"/>
              </a:rPr>
              <a:t>түзүлөт</a:t>
            </a:r>
            <a:r>
              <a:rPr lang="ru-RU" sz="2000" dirty="0" smtClean="0">
                <a:latin typeface="Cambria" panose="02040503050406030204" pitchFamily="18" charset="0"/>
                <a:ea typeface="Cambria" panose="02040503050406030204" pitchFamily="18" charset="0"/>
                <a:cs typeface="Times New Roman" panose="02020603050405020304" pitchFamily="18" charset="0"/>
              </a:rPr>
              <a:t>.</a:t>
            </a:r>
            <a:endParaRPr lang="ru-RU" sz="2000" dirty="0">
              <a:latin typeface="Cambria" panose="02040503050406030204" pitchFamily="18" charset="0"/>
              <a:ea typeface="Cambria" panose="02040503050406030204" pitchFamily="18" charset="0"/>
            </a:endParaRPr>
          </a:p>
        </p:txBody>
      </p:sp>
      <p:pic>
        <p:nvPicPr>
          <p:cNvPr id="6" name="Рисунок 5"/>
          <p:cNvPicPr>
            <a:picLocks noChangeAspect="1"/>
          </p:cNvPicPr>
          <p:nvPr/>
        </p:nvPicPr>
        <p:blipFill>
          <a:blip r:embed="rId3"/>
          <a:stretch>
            <a:fillRect/>
          </a:stretch>
        </p:blipFill>
        <p:spPr>
          <a:xfrm>
            <a:off x="0" y="5733256"/>
            <a:ext cx="9144001" cy="11247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6672"/>
            <a:ext cx="7028284" cy="1152128"/>
          </a:xfrm>
        </p:spPr>
        <p:txBody>
          <a:bodyPr>
            <a:noAutofit/>
          </a:bodyPr>
          <a:lstStyle/>
          <a:p>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Шайлоону</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даярдоону</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жана</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өткөрүүнү</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камсыздоонун</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финансылык</a:t>
            </a:r>
            <a:r>
              <a:rPr lang="ru-RU" sz="24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4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негизи</a:t>
            </a:r>
            <a:endParaRPr lang="ru-RU" sz="2400" b="1" cap="small" spc="150"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Содержимое 2"/>
          <p:cNvSpPr>
            <a:spLocks noGrp="1"/>
          </p:cNvSpPr>
          <p:nvPr>
            <p:ph idx="1"/>
          </p:nvPr>
        </p:nvSpPr>
        <p:spPr>
          <a:xfrm>
            <a:off x="539552" y="1772816"/>
            <a:ext cx="8208912" cy="4320480"/>
          </a:xfrm>
        </p:spPr>
        <p:txBody>
          <a:bodyPr>
            <a:noAutofit/>
          </a:bodyPr>
          <a:lstStyle/>
          <a:p>
            <a:pPr marL="0" lvl="0" indent="0" algn="just">
              <a:spcBef>
                <a:spcPts val="1200"/>
              </a:spcBef>
              <a:spcAft>
                <a:spcPts val="1200"/>
              </a:spcAft>
              <a:buNone/>
            </a:pPr>
            <a:r>
              <a:rPr lang="ky-KG" sz="2000" i="1" dirty="0" smtClean="0">
                <a:latin typeface="Cambria" panose="02040503050406030204" pitchFamily="18" charset="0"/>
                <a:ea typeface="Cambria" panose="02040503050406030204" pitchFamily="18" charset="0"/>
                <a:cs typeface="Times New Roman" panose="02020603050405020304" pitchFamily="18" charset="0"/>
              </a:rPr>
              <a:t>Шайлоо мыйзамдарын өркүндөтүү программаларын, шайлоочулардын, референдумдардын катышуучуларынын укуктук маданиятын жогорулатуу боюнча илимий-изилдөө программаларын, маалыматтык материалдарды жана билим берүү материалдарын каржылоону </a:t>
            </a:r>
            <a:r>
              <a:rPr lang="ky-KG" sz="2000" b="1" i="1" dirty="0" smtClean="0">
                <a:latin typeface="Cambria" panose="02040503050406030204" pitchFamily="18" charset="0"/>
                <a:ea typeface="Cambria" panose="02040503050406030204" pitchFamily="18" charset="0"/>
                <a:cs typeface="Times New Roman" panose="02020603050405020304" pitchFamily="18" charset="0"/>
              </a:rPr>
              <a:t>кошпогондо</a:t>
            </a:r>
            <a:r>
              <a:rPr lang="ky-KG" sz="2000" i="1" dirty="0" smtClean="0">
                <a:latin typeface="Cambria" panose="02040503050406030204" pitchFamily="18" charset="0"/>
                <a:ea typeface="Cambria" panose="02040503050406030204" pitchFamily="18" charset="0"/>
                <a:cs typeface="Times New Roman" panose="02020603050405020304" pitchFamily="18" charset="0"/>
              </a:rPr>
              <a:t>, </a:t>
            </a:r>
            <a:r>
              <a:rPr lang="ky-KG" sz="2000" dirty="0">
                <a:latin typeface="Cambria" panose="02040503050406030204" pitchFamily="18" charset="0"/>
                <a:ea typeface="Cambria" panose="02040503050406030204" pitchFamily="18" charset="0"/>
                <a:cs typeface="Times New Roman" panose="02020603050405020304" pitchFamily="18" charset="0"/>
              </a:rPr>
              <a:t>шайлоолордун жана референдумдардын чет </a:t>
            </a:r>
            <a:r>
              <a:rPr lang="ky-KG" sz="2000" dirty="0" smtClean="0">
                <a:latin typeface="Cambria" panose="02040503050406030204" pitchFamily="18" charset="0"/>
                <a:ea typeface="Cambria" panose="02040503050406030204" pitchFamily="18" charset="0"/>
                <a:cs typeface="Times New Roman" panose="02020603050405020304" pitchFamily="18" charset="0"/>
              </a:rPr>
              <a:t>мамлекеттер, чет мамлекеттик органдар, мекемелер жана ишканалар, башка чет өлкөлүк юридикалык жактар, алардын филиалдары жана өкүлчүлүктөрү, чет өлкөлүк жарандар, Кыргыз Республикасында катталган эл аралык уюмдар, чет өлкөлүк юридикалык жактар жана жарандар катышуучусу болуп саналган юридикалык жактар тарабынан каржыланышына </a:t>
            </a:r>
            <a:r>
              <a:rPr lang="ky-KG" sz="20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тыюу салынат</a:t>
            </a:r>
            <a:r>
              <a:rPr lang="ky-KG" sz="2000" dirty="0" smtClean="0">
                <a:latin typeface="Cambria" panose="02040503050406030204" pitchFamily="18" charset="0"/>
                <a:ea typeface="Cambria" panose="02040503050406030204" pitchFamily="18" charset="0"/>
                <a:cs typeface="Times New Roman" panose="02020603050405020304" pitchFamily="18" charset="0"/>
              </a:rPr>
              <a:t>.   </a:t>
            </a:r>
            <a:r>
              <a:rPr lang="ky-KG" sz="2000" b="1" u="sng"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endParaRPr lang="ru-RU" sz="2000" b="1" u="sng"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0" y="6021288"/>
            <a:ext cx="9144793" cy="8367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52928" cy="792088"/>
          </a:xfrm>
        </p:spPr>
        <p:txBody>
          <a:bodyPr>
            <a:noAutofit/>
          </a:bodyPr>
          <a:lstStyle/>
          <a:p>
            <a:r>
              <a:rPr lang="ru-RU" sz="2400" b="1" cap="small" spc="150" dirty="0" smtClean="0">
                <a:solidFill>
                  <a:srgbClr val="0070C0"/>
                </a:solidFill>
                <a:latin typeface="Times New Roman" panose="02020603050405020304" pitchFamily="18" charset="0"/>
                <a:cs typeface="Times New Roman" panose="02020603050405020304" pitchFamily="18" charset="0"/>
              </a:rPr>
              <a:t/>
            </a:r>
            <a:br>
              <a:rPr lang="ru-RU" sz="2400" b="1" cap="small" spc="150" dirty="0" smtClean="0">
                <a:solidFill>
                  <a:srgbClr val="0070C0"/>
                </a:solidFill>
                <a:latin typeface="Times New Roman" panose="02020603050405020304" pitchFamily="18" charset="0"/>
                <a:cs typeface="Times New Roman" panose="02020603050405020304" pitchFamily="18" charset="0"/>
              </a:rPr>
            </a:b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Шайлоо</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комиссияларынын</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Жогорку</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Кеңештин</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депутаттарын</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мөөнөтүнөн</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мурда</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шайлоого</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кеткен</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чыгымдарынын</a:t>
            </a:r>
            <a:r>
              <a:rPr lang="ru-RU" sz="2000" b="1" cap="small" spc="150" dirty="0"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ru-RU" sz="2000" b="1" cap="small" spc="150" dirty="0" err="1" smtClean="0">
                <a:solidFill>
                  <a:srgbClr val="0070C0"/>
                </a:solidFill>
                <a:latin typeface="Cambria" panose="02040503050406030204" pitchFamily="18" charset="0"/>
                <a:ea typeface="Cambria" panose="02040503050406030204" pitchFamily="18" charset="0"/>
                <a:cs typeface="Times New Roman" panose="02020603050405020304" pitchFamily="18" charset="0"/>
              </a:rPr>
              <a:t>сметасы</a:t>
            </a:r>
            <a:r>
              <a:rPr lang="ru-RU" sz="2000" b="1" cap="small" spc="150" dirty="0" smtClean="0">
                <a:solidFill>
                  <a:srgbClr val="0070C0"/>
                </a:solidFill>
                <a:latin typeface="Times New Roman" panose="02020603050405020304" pitchFamily="18" charset="0"/>
                <a:cs typeface="Times New Roman" panose="02020603050405020304" pitchFamily="18" charset="0"/>
              </a:rPr>
              <a:t/>
            </a:r>
            <a:br>
              <a:rPr lang="ru-RU" sz="2000" b="1" cap="small" spc="150" dirty="0" smtClean="0">
                <a:solidFill>
                  <a:srgbClr val="0070C0"/>
                </a:solidFill>
                <a:latin typeface="Times New Roman" panose="02020603050405020304" pitchFamily="18" charset="0"/>
                <a:cs typeface="Times New Roman" panose="02020603050405020304" pitchFamily="18" charset="0"/>
              </a:rPr>
            </a:br>
            <a:endParaRPr lang="ru-RU" sz="2000" b="1" cap="small" spc="150" dirty="0">
              <a:solidFill>
                <a:srgbClr val="0070C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11560" y="908720"/>
            <a:ext cx="8136904" cy="5616624"/>
          </a:xfrm>
        </p:spPr>
        <p:txBody>
          <a:bodyPr>
            <a:noAutofit/>
          </a:bodyPr>
          <a:lstStyle/>
          <a:p>
            <a:pPr marL="0" indent="0" algn="just">
              <a:spcBef>
                <a:spcPts val="0"/>
              </a:spcBef>
              <a:buNone/>
            </a:pPr>
            <a:r>
              <a:rPr lang="ky-KG" sz="1900" dirty="0" smtClean="0">
                <a:latin typeface="Cambria" panose="02040503050406030204" pitchFamily="18" charset="0"/>
                <a:ea typeface="Cambria" panose="02040503050406030204" pitchFamily="18" charset="0"/>
                <a:cs typeface="Times New Roman" panose="02020603050405020304" pitchFamily="18" charset="0"/>
              </a:rPr>
              <a:t>Кыргыз Республикасынын Министрлер Кабинетинин 2025-жылдын 14-октябрындагы № 890-т тескемесине ылайык Кыргыз Республикасынын Шайлоо жана референдум өткөрүү боюнча борбордук комиссиясына (мындан ары </a:t>
            </a:r>
            <a:r>
              <a:rPr lang="ru-RU" sz="1900" dirty="0" smtClean="0">
                <a:latin typeface="Cambria" panose="02040503050406030204" pitchFamily="18" charset="0"/>
                <a:ea typeface="Cambria" panose="02040503050406030204" pitchFamily="18" charset="0"/>
                <a:cs typeface="Times New Roman" panose="02020603050405020304" pitchFamily="18" charset="0"/>
              </a:rPr>
              <a:t>– КР БШК) 2025-жылдын 30-ноябрына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дайындалган</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Кыргыз</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Жогорку</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Кеңешинин</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депутаттарын</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мөөнөтүнөн</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мурда</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шайлоону</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даярдоого</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өткөрүүгө</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b="1" dirty="0" smtClean="0">
                <a:latin typeface="Cambria" panose="02040503050406030204" pitchFamily="18" charset="0"/>
                <a:ea typeface="Cambria" panose="02040503050406030204" pitchFamily="18" charset="0"/>
                <a:cs typeface="Times New Roman" panose="02020603050405020304" pitchFamily="18" charset="0"/>
              </a:rPr>
              <a:t>757 млн сом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өлчөмүндө</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чыгымдардын</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сметасы</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ru-RU" sz="1900" dirty="0" err="1" smtClean="0">
                <a:latin typeface="Cambria" panose="02040503050406030204" pitchFamily="18" charset="0"/>
                <a:ea typeface="Cambria" panose="02040503050406030204" pitchFamily="18" charset="0"/>
                <a:cs typeface="Times New Roman" panose="02020603050405020304" pitchFamily="18" charset="0"/>
              </a:rPr>
              <a:t>бөлүнгөн</a:t>
            </a:r>
            <a:r>
              <a:rPr lang="ru-RU" sz="1900" dirty="0" smtClean="0">
                <a:latin typeface="Cambria" panose="02040503050406030204" pitchFamily="18" charset="0"/>
                <a:ea typeface="Cambria" panose="02040503050406030204" pitchFamily="18" charset="0"/>
                <a:cs typeface="Times New Roman" panose="02020603050405020304" pitchFamily="18" charset="0"/>
              </a:rPr>
              <a:t>.  </a:t>
            </a:r>
            <a:r>
              <a:rPr lang="ky-KG" sz="1900" dirty="0" smtClean="0">
                <a:latin typeface="Cambria" panose="02040503050406030204" pitchFamily="18" charset="0"/>
                <a:ea typeface="Cambria" panose="02040503050406030204" pitchFamily="18" charset="0"/>
                <a:cs typeface="Times New Roman" panose="02020603050405020304" pitchFamily="18" charset="0"/>
              </a:rPr>
              <a:t> </a:t>
            </a:r>
          </a:p>
          <a:p>
            <a:pPr marL="0" indent="0" algn="just">
              <a:spcBef>
                <a:spcPts val="0"/>
              </a:spcBef>
              <a:buNone/>
            </a:pPr>
            <a:r>
              <a:rPr lang="ky-KG" sz="1900" dirty="0" smtClean="0">
                <a:latin typeface="Cambria" panose="02040503050406030204" pitchFamily="18" charset="0"/>
                <a:ea typeface="Cambria" panose="02040503050406030204" pitchFamily="18" charset="0"/>
                <a:cs typeface="Times New Roman" panose="02020603050405020304" pitchFamily="18" charset="0"/>
              </a:rPr>
              <a:t>КР БШКнын 2025-жылдын 15-октябрындагы № 107 «Кыргыз Республикасынын Жогорку Кеңешинин депутаттарын мөөнөтүнөн мурда шайлоону даярдоого жана өткөрүүгө кетчү чыгымдардын сметасын бекитүү жөнүндө» токтому </a:t>
            </a:r>
            <a:r>
              <a:rPr lang="ky-KG" sz="1900" dirty="0">
                <a:latin typeface="Cambria" panose="02040503050406030204" pitchFamily="18" charset="0"/>
                <a:ea typeface="Cambria" panose="02040503050406030204" pitchFamily="18" charset="0"/>
                <a:cs typeface="Times New Roman" panose="02020603050405020304" pitchFamily="18" charset="0"/>
              </a:rPr>
              <a:t>менен Кыргыз Республикасынын Жогорку Кеңешинин депутаттарын мөөнөтүнөн мурда шайлоону даярдоого жана өткөрүүгө кетчү чыгымдардын </a:t>
            </a:r>
            <a:r>
              <a:rPr lang="ky-KG" sz="1900" dirty="0" smtClean="0">
                <a:latin typeface="Cambria" panose="02040503050406030204" pitchFamily="18" charset="0"/>
                <a:ea typeface="Cambria" panose="02040503050406030204" pitchFamily="18" charset="0"/>
                <a:cs typeface="Times New Roman" panose="02020603050405020304" pitchFamily="18" charset="0"/>
              </a:rPr>
              <a:t>сметасы, жалпы суммасы </a:t>
            </a:r>
            <a:r>
              <a:rPr lang="ky-KG" sz="1900" b="1" dirty="0" smtClean="0">
                <a:latin typeface="Cambria" panose="02040503050406030204" pitchFamily="18" charset="0"/>
                <a:ea typeface="Cambria" panose="02040503050406030204" pitchFamily="18" charset="0"/>
                <a:cs typeface="Times New Roman" panose="02020603050405020304" pitchFamily="18" charset="0"/>
              </a:rPr>
              <a:t>700,0 млн сомду </a:t>
            </a:r>
            <a:r>
              <a:rPr lang="ky-KG" sz="1900" dirty="0" smtClean="0">
                <a:latin typeface="Cambria" panose="02040503050406030204" pitchFamily="18" charset="0"/>
                <a:ea typeface="Cambria" panose="02040503050406030204" pitchFamily="18" charset="0"/>
                <a:cs typeface="Times New Roman" panose="02020603050405020304" pitchFamily="18" charset="0"/>
              </a:rPr>
              <a:t>түздү, анын ичинен </a:t>
            </a:r>
            <a:r>
              <a:rPr lang="ky-KG" sz="1900" b="1" dirty="0" smtClean="0">
                <a:latin typeface="Cambria" panose="02040503050406030204" pitchFamily="18" charset="0"/>
                <a:ea typeface="Cambria" panose="02040503050406030204" pitchFamily="18" charset="0"/>
                <a:cs typeface="Times New Roman" panose="02020603050405020304" pitchFamily="18" charset="0"/>
              </a:rPr>
              <a:t>58,0 млн сому </a:t>
            </a:r>
            <a:r>
              <a:rPr lang="ky-KG" sz="1900" dirty="0" smtClean="0">
                <a:latin typeface="Cambria" panose="02040503050406030204" pitchFamily="18" charset="0"/>
                <a:ea typeface="Cambria" panose="02040503050406030204" pitchFamily="18" charset="0"/>
                <a:cs typeface="Times New Roman" panose="02020603050405020304" pitchFamily="18" charset="0"/>
              </a:rPr>
              <a:t>чет өлкөдөгү жарандардын конституциялык укуктарын ишке ашырууну камсыздоо үчүн </a:t>
            </a:r>
            <a:r>
              <a:rPr lang="ky-KG" sz="1900" dirty="0">
                <a:latin typeface="Cambria" panose="02040503050406030204" pitchFamily="18" charset="0"/>
                <a:ea typeface="Cambria" panose="02040503050406030204" pitchFamily="18" charset="0"/>
                <a:cs typeface="Times New Roman" panose="02020603050405020304" pitchFamily="18" charset="0"/>
              </a:rPr>
              <a:t>Кыргыз Республикасынын Тышкы иштер министрлигине </a:t>
            </a:r>
            <a:r>
              <a:rPr lang="ky-KG" sz="1900" dirty="0" smtClean="0">
                <a:latin typeface="Cambria" panose="02040503050406030204" pitchFamily="18" charset="0"/>
                <a:ea typeface="Cambria" panose="02040503050406030204" pitchFamily="18" charset="0"/>
                <a:cs typeface="Times New Roman" panose="02020603050405020304" pitchFamily="18" charset="0"/>
              </a:rPr>
              <a:t>бөлүндү.  </a:t>
            </a:r>
            <a:endParaRPr lang="ru-RU" sz="1900" dirty="0">
              <a:latin typeface="Cambria" panose="02040503050406030204" pitchFamily="18" charset="0"/>
              <a:ea typeface="Cambria" panose="02040503050406030204" pitchFamily="18" charset="0"/>
            </a:endParaRPr>
          </a:p>
          <a:p>
            <a:pPr marL="0" indent="0">
              <a:spcBef>
                <a:spcPts val="600"/>
              </a:spcBef>
              <a:spcAft>
                <a:spcPts val="600"/>
              </a:spcAft>
              <a:buNone/>
            </a:pPr>
            <a:endParaRPr lang="ru-RU" sz="1400" dirty="0">
              <a:latin typeface="Times New Roman" panose="02020603050405020304" pitchFamily="18" charset="0"/>
              <a:ea typeface="Times New Roman" panose="02020603050405020304" pitchFamily="18" charset="0"/>
            </a:endParaRPr>
          </a:p>
          <a:p>
            <a:pPr marL="0" indent="0">
              <a:spcBef>
                <a:spcPts val="600"/>
              </a:spcBef>
              <a:spcAft>
                <a:spcPts val="600"/>
              </a:spcAft>
              <a:buNone/>
            </a:pPr>
            <a:endParaRPr lang="ru-RU" sz="1400" dirty="0">
              <a:latin typeface="Cambria" pitchFamily="18" charset="0"/>
            </a:endParaRPr>
          </a:p>
          <a:p>
            <a:pPr marL="0" indent="0">
              <a:spcBef>
                <a:spcPts val="600"/>
              </a:spcBef>
              <a:spcAft>
                <a:spcPts val="600"/>
              </a:spcAft>
              <a:buNone/>
            </a:pPr>
            <a:endParaRPr lang="ru-RU" sz="1400" dirty="0" smtClean="0">
              <a:latin typeface="Cambria" pitchFamily="18" charset="0"/>
            </a:endParaRPr>
          </a:p>
        </p:txBody>
      </p:sp>
      <p:pic>
        <p:nvPicPr>
          <p:cNvPr id="6" name="Рисунок 5"/>
          <p:cNvPicPr>
            <a:picLocks noChangeAspect="1"/>
          </p:cNvPicPr>
          <p:nvPr/>
        </p:nvPicPr>
        <p:blipFill>
          <a:blip r:embed="rId3"/>
          <a:stretch>
            <a:fillRect/>
          </a:stretch>
        </p:blipFill>
        <p:spPr>
          <a:xfrm>
            <a:off x="-793" y="6309320"/>
            <a:ext cx="9144793" cy="5486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850106"/>
          </a:xfrm>
        </p:spPr>
        <p:txBody>
          <a:bodyPr>
            <a:normAutofit fontScale="90000"/>
          </a:bodyPr>
          <a:lstStyle/>
          <a:p>
            <a:pPr fontAlgn="b">
              <a:spcBef>
                <a:spcPts val="0"/>
              </a:spcBef>
            </a:pPr>
            <a:r>
              <a:rPr lang="ru-RU" sz="2000" b="1" dirty="0" smtClean="0">
                <a:solidFill>
                  <a:srgbClr val="000000"/>
                </a:solidFill>
                <a:latin typeface="Times New Roman" panose="02020603050405020304" pitchFamily="18" charset="0"/>
                <a:cs typeface="Times New Roman" panose="02020603050405020304" pitchFamily="18" charset="0"/>
              </a:rPr>
              <a:t/>
            </a:r>
            <a:br>
              <a:rPr lang="ru-RU" sz="2000" b="1" dirty="0" smtClean="0">
                <a:solidFill>
                  <a:srgbClr val="000000"/>
                </a:solidFill>
                <a:latin typeface="Times New Roman" panose="02020603050405020304" pitchFamily="18" charset="0"/>
                <a:cs typeface="Times New Roman" panose="02020603050405020304" pitchFamily="18" charset="0"/>
              </a:rPr>
            </a:br>
            <a:r>
              <a:rPr lang="ru-RU" sz="2000" b="1" dirty="0" smtClean="0">
                <a:solidFill>
                  <a:srgbClr val="000000"/>
                </a:solidFill>
                <a:latin typeface="Times New Roman" panose="02020603050405020304" pitchFamily="18" charset="0"/>
                <a:cs typeface="Times New Roman" panose="02020603050405020304" pitchFamily="18" charset="0"/>
              </a:rPr>
              <a:t/>
            </a:r>
            <a:br>
              <a:rPr lang="ru-RU" sz="2000" b="1" dirty="0" smtClean="0">
                <a:solidFill>
                  <a:srgbClr val="000000"/>
                </a:solidFill>
                <a:latin typeface="Times New Roman" panose="02020603050405020304" pitchFamily="18" charset="0"/>
                <a:cs typeface="Times New Roman" panose="02020603050405020304" pitchFamily="18" charset="0"/>
              </a:rPr>
            </a:b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2025-жылдын 30-ноябрына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дайындалган</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Кыргыз</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Жогорку</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кеңешинин</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депутаттарын</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мөөнөтүнөн</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мурда</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шайлоону</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даярдоого</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жана</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a:t>
            </a: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өткөрүүгө</a:t>
            </a:r>
            <a:r>
              <a:rPr lang="ru-RU" sz="1900" b="1"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
            </a:r>
            <a:br>
              <a:rPr lang="ru-RU" sz="1900" b="1" dirty="0">
                <a:solidFill>
                  <a:schemeClr val="accent1"/>
                </a:solidFill>
                <a:latin typeface="Cambria" panose="02040503050406030204" pitchFamily="18" charset="0"/>
                <a:ea typeface="Cambria" panose="02040503050406030204" pitchFamily="18" charset="0"/>
                <a:cs typeface="Times New Roman" panose="02020603050405020304" pitchFamily="18" charset="0"/>
              </a:rPr>
            </a:br>
            <a:r>
              <a:rPr lang="ru-RU" sz="1900" b="1" dirty="0" err="1"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кеткен</a:t>
            </a:r>
            <a:r>
              <a:rPr lang="ru-RU" sz="1900" b="1" dirty="0" smtClean="0">
                <a:solidFill>
                  <a:schemeClr val="accent1"/>
                </a:solidFill>
                <a:latin typeface="Cambria" panose="02040503050406030204" pitchFamily="18" charset="0"/>
                <a:ea typeface="Cambria" panose="02040503050406030204" pitchFamily="18" charset="0"/>
                <a:cs typeface="Times New Roman" panose="02020603050405020304" pitchFamily="18" charset="0"/>
              </a:rPr>
              <a:t> ЧЫГЫМДАРДЫН СМЕТАСЫНЫН ЖЫЙЫНДЫСЫ</a:t>
            </a:r>
            <a:r>
              <a:rPr lang="ru-RU" sz="2000" dirty="0">
                <a:solidFill>
                  <a:schemeClr val="accent1"/>
                </a:solidFill>
                <a:latin typeface="Times New Roman" panose="02020603050405020304" pitchFamily="18" charset="0"/>
                <a:cs typeface="Times New Roman" panose="02020603050405020304" pitchFamily="18" charset="0"/>
              </a:rPr>
              <a:t/>
            </a:r>
            <a:br>
              <a:rPr lang="ru-RU" sz="2000" dirty="0">
                <a:solidFill>
                  <a:schemeClr val="accent1"/>
                </a:solidFill>
                <a:latin typeface="Times New Roman" panose="02020603050405020304" pitchFamily="18" charset="0"/>
                <a:cs typeface="Times New Roman" panose="02020603050405020304" pitchFamily="18" charset="0"/>
              </a:rPr>
            </a:br>
            <a:r>
              <a:rPr lang="ru-RU" sz="2000" dirty="0">
                <a:solidFill>
                  <a:schemeClr val="accent1"/>
                </a:solidFill>
                <a:latin typeface="Times New Roman" panose="02020603050405020304" pitchFamily="18" charset="0"/>
                <a:cs typeface="Times New Roman" panose="02020603050405020304" pitchFamily="18" charset="0"/>
              </a:rPr>
              <a:t/>
            </a:r>
            <a:br>
              <a:rPr lang="ru-RU" sz="2000" dirty="0">
                <a:solidFill>
                  <a:schemeClr val="accent1"/>
                </a:solidFill>
                <a:latin typeface="Times New Roman" panose="02020603050405020304" pitchFamily="18" charset="0"/>
                <a:cs typeface="Times New Roman" panose="02020603050405020304" pitchFamily="18" charset="0"/>
              </a:rPr>
            </a:br>
            <a:endParaRPr lang="ru-RU" sz="2000" dirty="0">
              <a:solidFill>
                <a:schemeClr val="accent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62145874"/>
              </p:ext>
            </p:extLst>
          </p:nvPr>
        </p:nvGraphicFramePr>
        <p:xfrm>
          <a:off x="683568" y="1268760"/>
          <a:ext cx="8064896" cy="4576966"/>
        </p:xfrm>
        <a:graphic>
          <a:graphicData uri="http://schemas.openxmlformats.org/drawingml/2006/table">
            <a:tbl>
              <a:tblPr/>
              <a:tblGrid>
                <a:gridCol w="1070561">
                  <a:extLst>
                    <a:ext uri="{9D8B030D-6E8A-4147-A177-3AD203B41FA5}">
                      <a16:colId xmlns:a16="http://schemas.microsoft.com/office/drawing/2014/main" val="892542567"/>
                    </a:ext>
                  </a:extLst>
                </a:gridCol>
                <a:gridCol w="1789330">
                  <a:extLst>
                    <a:ext uri="{9D8B030D-6E8A-4147-A177-3AD203B41FA5}">
                      <a16:colId xmlns:a16="http://schemas.microsoft.com/office/drawing/2014/main" val="556836969"/>
                    </a:ext>
                  </a:extLst>
                </a:gridCol>
                <a:gridCol w="740509">
                  <a:extLst>
                    <a:ext uri="{9D8B030D-6E8A-4147-A177-3AD203B41FA5}">
                      <a16:colId xmlns:a16="http://schemas.microsoft.com/office/drawing/2014/main" val="1323550492"/>
                    </a:ext>
                  </a:extLst>
                </a:gridCol>
                <a:gridCol w="581398">
                  <a:extLst>
                    <a:ext uri="{9D8B030D-6E8A-4147-A177-3AD203B41FA5}">
                      <a16:colId xmlns:a16="http://schemas.microsoft.com/office/drawing/2014/main" val="2605481505"/>
                    </a:ext>
                  </a:extLst>
                </a:gridCol>
                <a:gridCol w="570730">
                  <a:extLst>
                    <a:ext uri="{9D8B030D-6E8A-4147-A177-3AD203B41FA5}">
                      <a16:colId xmlns:a16="http://schemas.microsoft.com/office/drawing/2014/main" val="951103222"/>
                    </a:ext>
                  </a:extLst>
                </a:gridCol>
                <a:gridCol w="1152128">
                  <a:extLst>
                    <a:ext uri="{9D8B030D-6E8A-4147-A177-3AD203B41FA5}">
                      <a16:colId xmlns:a16="http://schemas.microsoft.com/office/drawing/2014/main" val="273749359"/>
                    </a:ext>
                  </a:extLst>
                </a:gridCol>
                <a:gridCol w="1080120">
                  <a:extLst>
                    <a:ext uri="{9D8B030D-6E8A-4147-A177-3AD203B41FA5}">
                      <a16:colId xmlns:a16="http://schemas.microsoft.com/office/drawing/2014/main" val="2135041304"/>
                    </a:ext>
                  </a:extLst>
                </a:gridCol>
                <a:gridCol w="1080120">
                  <a:extLst>
                    <a:ext uri="{9D8B030D-6E8A-4147-A177-3AD203B41FA5}">
                      <a16:colId xmlns:a16="http://schemas.microsoft.com/office/drawing/2014/main" val="219808465"/>
                    </a:ext>
                  </a:extLst>
                </a:gridCol>
              </a:tblGrid>
              <a:tr h="194086">
                <a:tc>
                  <a:txBody>
                    <a:bodyPr/>
                    <a:lstStyle/>
                    <a:p>
                      <a:pPr algn="l" fontAlgn="b"/>
                      <a:endParaRPr lang="ru-RU" sz="900" b="0" i="0" u="none" strike="noStrike" dirty="0">
                        <a:solidFill>
                          <a:srgbClr val="000000"/>
                        </a:solidFill>
                        <a:effectLst/>
                        <a:latin typeface="Arial Cyr" panose="020B0604020202020204" pitchFamily="34" charset="0"/>
                      </a:endParaRPr>
                    </a:p>
                  </a:txBody>
                  <a:tcPr marL="6100" marR="6100" marT="6100" marB="0" anchor="b">
                    <a:lnL>
                      <a:noFill/>
                    </a:lnL>
                    <a:lnR>
                      <a:noFill/>
                    </a:lnR>
                    <a:lnT>
                      <a:noFill/>
                    </a:lnT>
                    <a:lnB>
                      <a:noFill/>
                    </a:lnB>
                  </a:tcPr>
                </a:tc>
                <a:tc>
                  <a:txBody>
                    <a:bodyPr/>
                    <a:lstStyle/>
                    <a:p>
                      <a:pPr algn="l" fontAlgn="ctr"/>
                      <a:r>
                        <a:rPr lang="ru-RU" sz="900" b="0" i="0" u="none" strike="noStrike" dirty="0" smtClean="0">
                          <a:solidFill>
                            <a:schemeClr val="tx1"/>
                          </a:solidFill>
                          <a:effectLst/>
                          <a:latin typeface="Cambria" panose="02040503050406030204" pitchFamily="18" charset="0"/>
                          <a:ea typeface="Cambria" panose="02040503050406030204" pitchFamily="18" charset="0"/>
                        </a:rPr>
                        <a:t>ОШК</a:t>
                      </a:r>
                      <a:r>
                        <a:rPr lang="ru-RU" sz="900" b="0" i="0" u="none" strike="noStrike" baseline="0" dirty="0" smtClean="0">
                          <a:solidFill>
                            <a:schemeClr val="tx1"/>
                          </a:solidFill>
                          <a:effectLst/>
                          <a:latin typeface="Cambria" panose="02040503050406030204" pitchFamily="18" charset="0"/>
                          <a:ea typeface="Cambria" panose="02040503050406030204" pitchFamily="18" charset="0"/>
                        </a:rPr>
                        <a:t> саны - </a:t>
                      </a:r>
                      <a:r>
                        <a:rPr lang="ru-RU" sz="900" b="0" i="0" u="none" strike="noStrike" dirty="0" smtClean="0">
                          <a:solidFill>
                            <a:schemeClr val="tx1"/>
                          </a:solidFill>
                          <a:effectLst/>
                          <a:latin typeface="Cambria" panose="02040503050406030204" pitchFamily="18" charset="0"/>
                          <a:ea typeface="Cambria" panose="02040503050406030204" pitchFamily="18" charset="0"/>
                        </a:rPr>
                        <a:t>30</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a:noFill/>
                    </a:lnL>
                    <a:lnR>
                      <a:noFill/>
                    </a:lnR>
                    <a:lnT>
                      <a:noFill/>
                    </a:lnT>
                    <a:lnB>
                      <a:noFill/>
                    </a:lnB>
                    <a:solidFill>
                      <a:srgbClr val="FFFFFF"/>
                    </a:solidFill>
                  </a:tcPr>
                </a:tc>
                <a:tc gridSpan="2">
                  <a:txBody>
                    <a:bodyPr/>
                    <a:lstStyle/>
                    <a:p>
                      <a:pPr algn="l" fontAlgn="b"/>
                      <a:r>
                        <a:rPr lang="ru-RU" sz="600" b="0" i="0" u="none" strike="noStrike" dirty="0">
                          <a:solidFill>
                            <a:schemeClr val="tx1"/>
                          </a:solidFill>
                          <a:effectLst/>
                          <a:latin typeface="Cambria" panose="02040503050406030204" pitchFamily="18" charset="0"/>
                          <a:ea typeface="Cambria" panose="02040503050406030204" pitchFamily="18" charset="0"/>
                        </a:rPr>
                        <a:t> </a:t>
                      </a:r>
                    </a:p>
                  </a:txBody>
                  <a:tcPr marL="6100" marR="6100" marT="6100" marB="0" anchor="b">
                    <a:lnL>
                      <a:noFill/>
                    </a:lnL>
                    <a:lnR>
                      <a:noFill/>
                    </a:lnR>
                    <a:lnT>
                      <a:noFill/>
                    </a:lnT>
                    <a:lnB>
                      <a:noFill/>
                    </a:lnB>
                    <a:solidFill>
                      <a:srgbClr val="FFFFFF"/>
                    </a:solidFill>
                  </a:tcPr>
                </a:tc>
                <a:tc hMerge="1">
                  <a:txBody>
                    <a:bodyPr/>
                    <a:lstStyle/>
                    <a:p>
                      <a:endParaRPr lang="ru-RU"/>
                    </a:p>
                  </a:txBody>
                  <a:tcPr/>
                </a:tc>
                <a:tc gridSpan="2">
                  <a:txBody>
                    <a:bodyPr/>
                    <a:lstStyle/>
                    <a:p>
                      <a:pPr algn="l" fontAlgn="b"/>
                      <a:r>
                        <a:rPr lang="ru-RU" sz="700" b="0" i="0" u="none" strike="noStrike" dirty="0">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hMerge="1">
                  <a:txBody>
                    <a:bodyPr/>
                    <a:lstStyle/>
                    <a:p>
                      <a:endParaRPr lang="ru-RU"/>
                    </a:p>
                  </a:txBody>
                  <a:tcPr/>
                </a:tc>
                <a:tc>
                  <a:txBody>
                    <a:bodyPr/>
                    <a:lstStyle/>
                    <a:p>
                      <a:pPr algn="l" fontAlgn="b"/>
                      <a:r>
                        <a:rPr lang="ru-RU" sz="700" b="0" i="0" u="none" strike="noStrike" dirty="0">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a:txBody>
                    <a:bodyPr/>
                    <a:lstStyle/>
                    <a:p>
                      <a:pPr algn="l" fontAlgn="b"/>
                      <a:endParaRPr lang="ru-RU" sz="700" b="0" i="0" u="none" strike="noStrike" dirty="0">
                        <a:solidFill>
                          <a:srgbClr val="000000"/>
                        </a:solidFill>
                        <a:effectLst/>
                        <a:latin typeface="Calibri" panose="020F0502020204030204" pitchFamily="34" charset="0"/>
                      </a:endParaRPr>
                    </a:p>
                  </a:txBody>
                  <a:tcPr marL="6100" marR="6100" marT="6100" marB="0" anchor="b">
                    <a:lnL>
                      <a:noFill/>
                    </a:lnL>
                    <a:lnR>
                      <a:noFill/>
                    </a:lnR>
                    <a:lnT>
                      <a:noFill/>
                    </a:lnT>
                    <a:lnB>
                      <a:noFill/>
                    </a:lnB>
                  </a:tcPr>
                </a:tc>
                <a:extLst>
                  <a:ext uri="{0D108BD9-81ED-4DB2-BD59-A6C34878D82A}">
                    <a16:rowId xmlns:a16="http://schemas.microsoft.com/office/drawing/2014/main" val="3979576817"/>
                  </a:ext>
                </a:extLst>
              </a:tr>
              <a:tr h="194086">
                <a:tc>
                  <a:txBody>
                    <a:bodyPr/>
                    <a:lstStyle/>
                    <a:p>
                      <a:pPr algn="l" fontAlgn="b"/>
                      <a:endParaRPr lang="ru-RU" sz="900" b="0" i="0" u="none" strike="noStrike">
                        <a:solidFill>
                          <a:srgbClr val="000000"/>
                        </a:solidFill>
                        <a:effectLst/>
                        <a:latin typeface="Arial Cyr" panose="020B0604020202020204" pitchFamily="34" charset="0"/>
                      </a:endParaRPr>
                    </a:p>
                  </a:txBody>
                  <a:tcPr marL="6100" marR="6100" marT="6100" marB="0" anchor="b">
                    <a:lnL>
                      <a:noFill/>
                    </a:lnL>
                    <a:lnR>
                      <a:noFill/>
                    </a:lnR>
                    <a:lnT>
                      <a:noFill/>
                    </a:lnT>
                    <a:lnB>
                      <a:noFill/>
                    </a:lnB>
                  </a:tcPr>
                </a:tc>
                <a:tc>
                  <a:txBody>
                    <a:bodyPr/>
                    <a:lstStyle/>
                    <a:p>
                      <a:pPr algn="l" fontAlgn="ctr"/>
                      <a:r>
                        <a:rPr lang="ru-RU" sz="900" b="0" i="0" u="none" strike="noStrike" dirty="0" smtClean="0">
                          <a:solidFill>
                            <a:schemeClr val="tx1"/>
                          </a:solidFill>
                          <a:effectLst/>
                          <a:latin typeface="Cambria" panose="02040503050406030204" pitchFamily="18" charset="0"/>
                          <a:ea typeface="Cambria" panose="02040503050406030204" pitchFamily="18" charset="0"/>
                        </a:rPr>
                        <a:t>ОШК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мүчөлөрүнүн</a:t>
                      </a:r>
                      <a:r>
                        <a:rPr lang="ru-RU" sz="900" b="0" i="0" u="none" strike="noStrike" dirty="0" smtClean="0">
                          <a:solidFill>
                            <a:schemeClr val="tx1"/>
                          </a:solidFill>
                          <a:effectLst/>
                          <a:latin typeface="Cambria" panose="02040503050406030204" pitchFamily="18" charset="0"/>
                          <a:ea typeface="Cambria" panose="02040503050406030204" pitchFamily="18" charset="0"/>
                        </a:rPr>
                        <a:t> саны - </a:t>
                      </a:r>
                      <a:r>
                        <a:rPr lang="ru-RU" sz="900" b="0" i="0" u="none" strike="noStrike" dirty="0">
                          <a:solidFill>
                            <a:schemeClr val="tx1"/>
                          </a:solidFill>
                          <a:effectLst/>
                          <a:latin typeface="Cambria" panose="02040503050406030204" pitchFamily="18" charset="0"/>
                          <a:ea typeface="Cambria" panose="02040503050406030204" pitchFamily="18" charset="0"/>
                        </a:rPr>
                        <a:t>450</a:t>
                      </a:r>
                    </a:p>
                  </a:txBody>
                  <a:tcPr marL="6100" marR="6100" marT="6100" marB="0" anchor="ctr">
                    <a:lnL>
                      <a:noFill/>
                    </a:lnL>
                    <a:lnR>
                      <a:noFill/>
                    </a:lnR>
                    <a:lnT>
                      <a:noFill/>
                    </a:lnT>
                    <a:lnB>
                      <a:noFill/>
                    </a:lnB>
                    <a:solidFill>
                      <a:srgbClr val="FFFFFF"/>
                    </a:solidFill>
                  </a:tcPr>
                </a:tc>
                <a:tc gridSpan="2">
                  <a:txBody>
                    <a:bodyPr/>
                    <a:lstStyle/>
                    <a:p>
                      <a:pPr algn="l" fontAlgn="b"/>
                      <a:r>
                        <a:rPr lang="ru-RU" sz="600" b="0" i="0" u="none" strike="noStrike" dirty="0">
                          <a:solidFill>
                            <a:schemeClr val="tx1"/>
                          </a:solidFill>
                          <a:effectLst/>
                          <a:latin typeface="Cambria" panose="02040503050406030204" pitchFamily="18" charset="0"/>
                          <a:ea typeface="Cambria" panose="02040503050406030204" pitchFamily="18" charset="0"/>
                        </a:rPr>
                        <a:t> </a:t>
                      </a:r>
                    </a:p>
                  </a:txBody>
                  <a:tcPr marL="6100" marR="6100" marT="6100" marB="0" anchor="b">
                    <a:lnL>
                      <a:noFill/>
                    </a:lnL>
                    <a:lnR>
                      <a:noFill/>
                    </a:lnR>
                    <a:lnT>
                      <a:noFill/>
                    </a:lnT>
                    <a:lnB>
                      <a:noFill/>
                    </a:lnB>
                    <a:solidFill>
                      <a:srgbClr val="FFFFFF"/>
                    </a:solidFill>
                  </a:tcPr>
                </a:tc>
                <a:tc hMerge="1">
                  <a:txBody>
                    <a:bodyPr/>
                    <a:lstStyle/>
                    <a:p>
                      <a:endParaRPr lang="ru-RU"/>
                    </a:p>
                  </a:txBody>
                  <a:tcPr/>
                </a:tc>
                <a:tc gridSpan="2">
                  <a:txBody>
                    <a:bodyPr/>
                    <a:lstStyle/>
                    <a:p>
                      <a:pPr algn="l" fontAlgn="b"/>
                      <a:r>
                        <a:rPr lang="ru-RU" sz="700" b="0" i="0" u="none" strike="noStrike" dirty="0">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hMerge="1">
                  <a:txBody>
                    <a:bodyPr/>
                    <a:lstStyle/>
                    <a:p>
                      <a:endParaRPr lang="ru-RU"/>
                    </a:p>
                  </a:txBody>
                  <a:tcPr/>
                </a:tc>
                <a:tc>
                  <a:txBody>
                    <a:bodyPr/>
                    <a:lstStyle/>
                    <a:p>
                      <a:pPr algn="l" fontAlgn="b"/>
                      <a:r>
                        <a:rPr lang="ru-RU" sz="700" b="0" i="0" u="none" strike="noStrike" dirty="0">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a:txBody>
                    <a:bodyPr/>
                    <a:lstStyle/>
                    <a:p>
                      <a:pPr algn="l" fontAlgn="b"/>
                      <a:endParaRPr lang="ru-RU" sz="700" b="0" i="0" u="none" strike="noStrike">
                        <a:solidFill>
                          <a:srgbClr val="000000"/>
                        </a:solidFill>
                        <a:effectLst/>
                        <a:latin typeface="Calibri" panose="020F0502020204030204" pitchFamily="34" charset="0"/>
                      </a:endParaRPr>
                    </a:p>
                  </a:txBody>
                  <a:tcPr marL="6100" marR="6100" marT="6100" marB="0" anchor="b">
                    <a:lnL>
                      <a:noFill/>
                    </a:lnL>
                    <a:lnR>
                      <a:noFill/>
                    </a:lnR>
                    <a:lnT>
                      <a:noFill/>
                    </a:lnT>
                    <a:lnB>
                      <a:noFill/>
                    </a:lnB>
                  </a:tcPr>
                </a:tc>
                <a:extLst>
                  <a:ext uri="{0D108BD9-81ED-4DB2-BD59-A6C34878D82A}">
                    <a16:rowId xmlns:a16="http://schemas.microsoft.com/office/drawing/2014/main" val="1890110356"/>
                  </a:ext>
                </a:extLst>
              </a:tr>
              <a:tr h="194086">
                <a:tc>
                  <a:txBody>
                    <a:bodyPr/>
                    <a:lstStyle/>
                    <a:p>
                      <a:pPr algn="l" fontAlgn="b"/>
                      <a:endParaRPr lang="ru-RU" sz="900" b="0" i="0" u="none" strike="noStrike">
                        <a:solidFill>
                          <a:srgbClr val="000000"/>
                        </a:solidFill>
                        <a:effectLst/>
                        <a:latin typeface="Arial Cyr" panose="020B0604020202020204" pitchFamily="34" charset="0"/>
                      </a:endParaRPr>
                    </a:p>
                  </a:txBody>
                  <a:tcPr marL="6100" marR="6100" marT="6100" marB="0" anchor="b">
                    <a:lnL>
                      <a:noFill/>
                    </a:lnL>
                    <a:lnR>
                      <a:noFill/>
                    </a:lnR>
                    <a:lnT>
                      <a:noFill/>
                    </a:lnT>
                    <a:lnB>
                      <a:noFill/>
                    </a:lnB>
                  </a:tcPr>
                </a:tc>
                <a:tc gridSpan="5">
                  <a:txBody>
                    <a:bodyPr/>
                    <a:lstStyle/>
                    <a:p>
                      <a:pPr algn="l" fontAlgn="ctr"/>
                      <a:r>
                        <a:rPr lang="ru-RU" sz="900" b="0" i="0" u="none" strike="noStrike" dirty="0" smtClean="0">
                          <a:solidFill>
                            <a:schemeClr val="tx1"/>
                          </a:solidFill>
                          <a:effectLst/>
                          <a:latin typeface="Cambria" panose="02040503050406030204" pitchFamily="18" charset="0"/>
                          <a:ea typeface="Cambria" panose="02040503050406030204" pitchFamily="18" charset="0"/>
                        </a:rPr>
                        <a:t>УШК саны - 2622</a:t>
                      </a:r>
                      <a:r>
                        <a:rPr lang="ru-RU" sz="900" b="0" i="0" u="none" strike="noStrike" dirty="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анын</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ичинен</a:t>
                      </a:r>
                      <a:r>
                        <a:rPr lang="ru-RU" sz="900" b="0" i="0" u="none" strike="noStrike" dirty="0" smtClean="0">
                          <a:solidFill>
                            <a:schemeClr val="tx1"/>
                          </a:solidFill>
                          <a:effectLst/>
                          <a:latin typeface="Cambria" panose="02040503050406030204" pitchFamily="18" charset="0"/>
                          <a:ea typeface="Cambria" panose="02040503050406030204" pitchFamily="18" charset="0"/>
                        </a:rPr>
                        <a:t> чет жакта - 100 (ТИМ),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кошумча</a:t>
                      </a:r>
                      <a:r>
                        <a:rPr lang="ru-RU" sz="900" b="0" i="0" u="none" strike="noStrike" dirty="0" smtClean="0">
                          <a:solidFill>
                            <a:schemeClr val="tx1"/>
                          </a:solidFill>
                          <a:effectLst/>
                          <a:latin typeface="Cambria" panose="02040503050406030204" pitchFamily="18" charset="0"/>
                          <a:ea typeface="Cambria" panose="02040503050406030204" pitchFamily="18" charset="0"/>
                        </a:rPr>
                        <a:t> 30 УШК </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a:noFill/>
                    </a:lnL>
                    <a:lnR>
                      <a:noFill/>
                    </a:lnR>
                    <a:lnT>
                      <a:noFill/>
                    </a:lnT>
                    <a:lnB>
                      <a:noFill/>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700" b="0" i="0" u="none" strike="noStrike" dirty="0">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a:txBody>
                    <a:bodyPr/>
                    <a:lstStyle/>
                    <a:p>
                      <a:pPr algn="l" fontAlgn="b"/>
                      <a:endParaRPr lang="ru-RU" sz="700" b="0" i="0" u="none" strike="noStrike">
                        <a:solidFill>
                          <a:srgbClr val="000000"/>
                        </a:solidFill>
                        <a:effectLst/>
                        <a:latin typeface="Calibri" panose="020F0502020204030204" pitchFamily="34" charset="0"/>
                      </a:endParaRPr>
                    </a:p>
                  </a:txBody>
                  <a:tcPr marL="6100" marR="6100" marT="6100" marB="0" anchor="b">
                    <a:lnL>
                      <a:noFill/>
                    </a:lnL>
                    <a:lnR>
                      <a:noFill/>
                    </a:lnR>
                    <a:lnT>
                      <a:noFill/>
                    </a:lnT>
                    <a:lnB>
                      <a:noFill/>
                    </a:lnB>
                  </a:tcPr>
                </a:tc>
                <a:extLst>
                  <a:ext uri="{0D108BD9-81ED-4DB2-BD59-A6C34878D82A}">
                    <a16:rowId xmlns:a16="http://schemas.microsoft.com/office/drawing/2014/main" val="2184610136"/>
                  </a:ext>
                </a:extLst>
              </a:tr>
              <a:tr h="319300">
                <a:tc>
                  <a:txBody>
                    <a:bodyPr/>
                    <a:lstStyle/>
                    <a:p>
                      <a:pPr algn="l" fontAlgn="b"/>
                      <a:endParaRPr lang="ru-RU" sz="900" b="0" i="0" u="none" strike="noStrike">
                        <a:solidFill>
                          <a:srgbClr val="000000"/>
                        </a:solidFill>
                        <a:effectLst/>
                        <a:latin typeface="Arial Cyr" panose="020B0604020202020204" pitchFamily="34" charset="0"/>
                      </a:endParaRPr>
                    </a:p>
                  </a:txBody>
                  <a:tcPr marL="6100" marR="6100" marT="6100" marB="0" anchor="b">
                    <a:lnL>
                      <a:noFill/>
                    </a:lnL>
                    <a:lnR>
                      <a:noFill/>
                    </a:lnR>
                    <a:lnT>
                      <a:noFill/>
                    </a:lnT>
                    <a:lnB>
                      <a:noFill/>
                    </a:lnB>
                  </a:tcPr>
                </a:tc>
                <a:tc gridSpan="4">
                  <a:txBody>
                    <a:bodyPr/>
                    <a:lstStyle/>
                    <a:p>
                      <a:pPr algn="l" fontAlgn="ctr"/>
                      <a:r>
                        <a:rPr lang="ru-RU" sz="900" b="0" i="0" u="none" strike="noStrike" dirty="0" smtClean="0">
                          <a:solidFill>
                            <a:schemeClr val="tx1"/>
                          </a:solidFill>
                          <a:effectLst/>
                          <a:latin typeface="Cambria" panose="02040503050406030204" pitchFamily="18" charset="0"/>
                          <a:ea typeface="Cambria" panose="02040503050406030204" pitchFamily="18" charset="0"/>
                        </a:rPr>
                        <a:t>УШК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мүчөлөрүнүн</a:t>
                      </a:r>
                      <a:r>
                        <a:rPr lang="ru-RU" sz="900" b="0" i="0" u="none" strike="noStrike" dirty="0" smtClean="0">
                          <a:solidFill>
                            <a:schemeClr val="tx1"/>
                          </a:solidFill>
                          <a:effectLst/>
                          <a:latin typeface="Cambria" panose="02040503050406030204" pitchFamily="18" charset="0"/>
                          <a:ea typeface="Cambria" panose="02040503050406030204" pitchFamily="18" charset="0"/>
                        </a:rPr>
                        <a:t> саны - </a:t>
                      </a:r>
                      <a:r>
                        <a:rPr lang="ru-RU" sz="900" b="0" i="0" u="none" strike="noStrike" dirty="0">
                          <a:solidFill>
                            <a:schemeClr val="tx1"/>
                          </a:solidFill>
                          <a:effectLst/>
                          <a:latin typeface="Cambria" panose="02040503050406030204" pitchFamily="18" charset="0"/>
                          <a:ea typeface="Cambria" panose="02040503050406030204" pitchFamily="18" charset="0"/>
                        </a:rPr>
                        <a:t>25720: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анын</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ичинен</a:t>
                      </a:r>
                      <a:r>
                        <a:rPr lang="ru-RU" sz="900" b="0" i="0" u="none" strike="noStrike" dirty="0" smtClean="0">
                          <a:solidFill>
                            <a:schemeClr val="tx1"/>
                          </a:solidFill>
                          <a:effectLst/>
                          <a:latin typeface="Cambria" panose="02040503050406030204" pitchFamily="18" charset="0"/>
                          <a:ea typeface="Cambria" panose="02040503050406030204" pitchFamily="18" charset="0"/>
                        </a:rPr>
                        <a:t> чет жакта - 500 (ТИМ)</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a:noFill/>
                    </a:lnL>
                    <a:lnR>
                      <a:noFill/>
                    </a:lnR>
                    <a:lnT>
                      <a:noFill/>
                    </a:lnT>
                    <a:lnB>
                      <a:noFill/>
                    </a:lnB>
                    <a:solidFill>
                      <a:srgbClr val="FFFFFF"/>
                    </a:solidFill>
                  </a:tcPr>
                </a:tc>
                <a:tc hMerge="1">
                  <a:txBody>
                    <a:bodyPr/>
                    <a:lstStyle/>
                    <a:p>
                      <a:endParaRPr lang="ru-RU"/>
                    </a:p>
                  </a:txBody>
                  <a:tcPr/>
                </a:tc>
                <a:tc hMerge="1">
                  <a:txBody>
                    <a:bodyPr/>
                    <a:lstStyle/>
                    <a:p>
                      <a:endParaRPr lang="ru-RU"/>
                    </a:p>
                  </a:txBody>
                  <a:tcPr/>
                </a:tc>
                <a:tc hMerge="1">
                  <a:txBody>
                    <a:bodyPr/>
                    <a:lstStyle/>
                    <a:p>
                      <a:pPr algn="l" fontAlgn="b"/>
                      <a:endParaRPr lang="ru-RU" sz="700" b="0" i="0" u="none" strike="noStrike" dirty="0">
                        <a:solidFill>
                          <a:srgbClr val="000000"/>
                        </a:solidFill>
                        <a:effectLst/>
                        <a:latin typeface="Calibri" panose="020F0502020204030204" pitchFamily="34" charset="0"/>
                      </a:endParaRPr>
                    </a:p>
                  </a:txBody>
                  <a:tcPr marL="6100" marR="6100" marT="6100" marB="0" anchor="b">
                    <a:lnL>
                      <a:noFill/>
                    </a:lnL>
                    <a:lnR>
                      <a:noFill/>
                    </a:lnR>
                    <a:lnT>
                      <a:noFill/>
                    </a:lnT>
                    <a:lnB>
                      <a:noFill/>
                    </a:lnB>
                    <a:solidFill>
                      <a:srgbClr val="FFFFFF"/>
                    </a:solidFill>
                  </a:tcPr>
                </a:tc>
                <a:tc>
                  <a:txBody>
                    <a:bodyPr/>
                    <a:lstStyle/>
                    <a:p>
                      <a:pPr algn="l" fontAlgn="b"/>
                      <a:r>
                        <a:rPr lang="ru-RU" sz="700" b="0" i="0" u="none" strike="noStrike" dirty="0">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a:txBody>
                    <a:bodyPr/>
                    <a:lstStyle/>
                    <a:p>
                      <a:pPr algn="l" fontAlgn="b"/>
                      <a:r>
                        <a:rPr lang="ru-RU" sz="700" b="0" i="0" u="none" strike="noStrike">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a:txBody>
                    <a:bodyPr/>
                    <a:lstStyle/>
                    <a:p>
                      <a:pPr algn="l" fontAlgn="b"/>
                      <a:endParaRPr lang="ru-RU" sz="700" b="0" i="0" u="none" strike="noStrike">
                        <a:solidFill>
                          <a:srgbClr val="000000"/>
                        </a:solidFill>
                        <a:effectLst/>
                        <a:latin typeface="Calibri" panose="020F0502020204030204" pitchFamily="34" charset="0"/>
                      </a:endParaRPr>
                    </a:p>
                  </a:txBody>
                  <a:tcPr marL="6100" marR="6100" marT="6100" marB="0" anchor="b">
                    <a:lnL>
                      <a:noFill/>
                    </a:lnL>
                    <a:lnR>
                      <a:noFill/>
                    </a:lnR>
                    <a:lnT>
                      <a:noFill/>
                    </a:lnT>
                    <a:lnB>
                      <a:noFill/>
                    </a:lnB>
                  </a:tcPr>
                </a:tc>
                <a:extLst>
                  <a:ext uri="{0D108BD9-81ED-4DB2-BD59-A6C34878D82A}">
                    <a16:rowId xmlns:a16="http://schemas.microsoft.com/office/drawing/2014/main" val="751295896"/>
                  </a:ext>
                </a:extLst>
              </a:tr>
              <a:tr h="194086">
                <a:tc>
                  <a:txBody>
                    <a:bodyPr/>
                    <a:lstStyle/>
                    <a:p>
                      <a:pPr algn="l" fontAlgn="b"/>
                      <a:endParaRPr lang="ru-RU" sz="900" b="0" i="0" u="none" strike="noStrike">
                        <a:solidFill>
                          <a:srgbClr val="000000"/>
                        </a:solidFill>
                        <a:effectLst/>
                        <a:latin typeface="Arial Cyr" panose="020B0604020202020204" pitchFamily="34" charset="0"/>
                      </a:endParaRPr>
                    </a:p>
                  </a:txBody>
                  <a:tcPr marL="6100" marR="6100" marT="6100" marB="0" anchor="b">
                    <a:lnL>
                      <a:noFill/>
                    </a:lnL>
                    <a:lnR>
                      <a:noFill/>
                    </a:lnR>
                    <a:lnT>
                      <a:noFill/>
                    </a:lnT>
                    <a:lnB>
                      <a:noFill/>
                    </a:lnB>
                  </a:tcPr>
                </a:tc>
                <a:tc gridSpan="4">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УШКга</a:t>
                      </a:r>
                      <a:r>
                        <a:rPr lang="ru-RU" sz="900" b="0" i="0" u="none" strike="noStrike" baseline="0" dirty="0" smtClean="0">
                          <a:solidFill>
                            <a:schemeClr val="tx1"/>
                          </a:solidFill>
                          <a:effectLst/>
                          <a:latin typeface="Cambria" panose="02040503050406030204" pitchFamily="18" charset="0"/>
                          <a:ea typeface="Cambria" panose="02040503050406030204" pitchFamily="18" charset="0"/>
                        </a:rPr>
                        <a:t> </a:t>
                      </a:r>
                      <a:r>
                        <a:rPr lang="ru-RU" sz="900" b="0" i="0" u="none" strike="noStrike" baseline="0" dirty="0" err="1" smtClean="0">
                          <a:solidFill>
                            <a:schemeClr val="tx1"/>
                          </a:solidFill>
                          <a:effectLst/>
                          <a:latin typeface="Cambria" panose="02040503050406030204" pitchFamily="18" charset="0"/>
                          <a:ea typeface="Cambria" panose="02040503050406030204" pitchFamily="18" charset="0"/>
                        </a:rPr>
                        <a:t>тартылган</a:t>
                      </a:r>
                      <a:r>
                        <a:rPr lang="ru-RU" sz="900" b="0" i="0" u="none" strike="noStrike" baseline="0" dirty="0" smtClean="0">
                          <a:solidFill>
                            <a:schemeClr val="tx1"/>
                          </a:solidFill>
                          <a:effectLst/>
                          <a:latin typeface="Cambria" panose="02040503050406030204" pitchFamily="18" charset="0"/>
                          <a:ea typeface="Cambria" panose="02040503050406030204" pitchFamily="18" charset="0"/>
                        </a:rPr>
                        <a:t> </a:t>
                      </a:r>
                      <a:r>
                        <a:rPr lang="ru-RU" sz="900" b="0" i="0" u="none" strike="noStrike" baseline="0" dirty="0" err="1" smtClean="0">
                          <a:solidFill>
                            <a:schemeClr val="tx1"/>
                          </a:solidFill>
                          <a:effectLst/>
                          <a:latin typeface="Cambria" panose="02040503050406030204" pitchFamily="18" charset="0"/>
                          <a:ea typeface="Cambria" panose="02040503050406030204" pitchFamily="18" charset="0"/>
                        </a:rPr>
                        <a:t>операторлорунун</a:t>
                      </a:r>
                      <a:r>
                        <a:rPr lang="ru-RU" sz="900" b="0" i="0" u="none" strike="noStrike" baseline="0" dirty="0" smtClean="0">
                          <a:solidFill>
                            <a:schemeClr val="tx1"/>
                          </a:solidFill>
                          <a:effectLst/>
                          <a:latin typeface="Cambria" panose="02040503050406030204" pitchFamily="18" charset="0"/>
                          <a:ea typeface="Cambria" panose="02040503050406030204" pitchFamily="18" charset="0"/>
                        </a:rPr>
                        <a:t> саны</a:t>
                      </a:r>
                      <a:r>
                        <a:rPr lang="ru-RU" sz="900" b="0" i="0" u="none" strike="noStrike" dirty="0" smtClean="0">
                          <a:solidFill>
                            <a:schemeClr val="tx1"/>
                          </a:solidFill>
                          <a:effectLst/>
                          <a:latin typeface="Cambria" panose="02040503050406030204" pitchFamily="18" charset="0"/>
                          <a:ea typeface="Cambria" panose="02040503050406030204" pitchFamily="18" charset="0"/>
                        </a:rPr>
                        <a:t> - 2500</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a:noFill/>
                    </a:lnL>
                    <a:lnR>
                      <a:noFill/>
                    </a:lnR>
                    <a:lnT>
                      <a:noFill/>
                    </a:lnT>
                    <a:lnB>
                      <a:noFill/>
                    </a:lnB>
                    <a:solidFill>
                      <a:srgbClr val="FFFFFF"/>
                    </a:solidFill>
                  </a:tcPr>
                </a:tc>
                <a:tc hMerge="1">
                  <a:txBody>
                    <a:bodyPr/>
                    <a:lstStyle/>
                    <a:p>
                      <a:endParaRPr lang="ru-RU"/>
                    </a:p>
                  </a:txBody>
                  <a:tcPr/>
                </a:tc>
                <a:tc hMerge="1">
                  <a:txBody>
                    <a:bodyPr/>
                    <a:lstStyle/>
                    <a:p>
                      <a:endParaRPr lang="ru-RU"/>
                    </a:p>
                  </a:txBody>
                  <a:tcPr/>
                </a:tc>
                <a:tc hMerge="1">
                  <a:txBody>
                    <a:bodyPr/>
                    <a:lstStyle/>
                    <a:p>
                      <a:pPr algn="l" fontAlgn="b"/>
                      <a:endParaRPr lang="ru-RU" sz="700" b="0" i="0" u="none" strike="noStrike" dirty="0">
                        <a:solidFill>
                          <a:srgbClr val="000000"/>
                        </a:solidFill>
                        <a:effectLst/>
                        <a:latin typeface="Calibri" panose="020F0502020204030204" pitchFamily="34" charset="0"/>
                      </a:endParaRPr>
                    </a:p>
                  </a:txBody>
                  <a:tcPr marL="6100" marR="6100" marT="6100" marB="0" anchor="b">
                    <a:lnL>
                      <a:noFill/>
                    </a:lnL>
                    <a:lnR>
                      <a:noFill/>
                    </a:lnR>
                    <a:lnT>
                      <a:noFill/>
                    </a:lnT>
                    <a:lnB>
                      <a:noFill/>
                    </a:lnB>
                    <a:solidFill>
                      <a:srgbClr val="FFFFFF"/>
                    </a:solidFill>
                  </a:tcPr>
                </a:tc>
                <a:tc>
                  <a:txBody>
                    <a:bodyPr/>
                    <a:lstStyle/>
                    <a:p>
                      <a:pPr algn="l" fontAlgn="b"/>
                      <a:r>
                        <a:rPr lang="ru-RU" sz="700" b="0" i="0" u="none" strike="noStrike" dirty="0">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a:txBody>
                    <a:bodyPr/>
                    <a:lstStyle/>
                    <a:p>
                      <a:pPr algn="ctr" fontAlgn="b"/>
                      <a:r>
                        <a:rPr lang="ru-RU" sz="700" b="0" i="0" u="none" strike="noStrike">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a:txBody>
                    <a:bodyPr/>
                    <a:lstStyle/>
                    <a:p>
                      <a:pPr algn="l" fontAlgn="b"/>
                      <a:endParaRPr lang="ru-RU" sz="700" b="0" i="0" u="none" strike="noStrike">
                        <a:solidFill>
                          <a:srgbClr val="000000"/>
                        </a:solidFill>
                        <a:effectLst/>
                        <a:latin typeface="Calibri" panose="020F0502020204030204" pitchFamily="34" charset="0"/>
                      </a:endParaRPr>
                    </a:p>
                  </a:txBody>
                  <a:tcPr marL="6100" marR="6100" marT="6100" marB="0" anchor="b">
                    <a:lnL>
                      <a:noFill/>
                    </a:lnL>
                    <a:lnR>
                      <a:noFill/>
                    </a:lnR>
                    <a:lnT>
                      <a:noFill/>
                    </a:lnT>
                    <a:lnB>
                      <a:noFill/>
                    </a:lnB>
                  </a:tcPr>
                </a:tc>
                <a:extLst>
                  <a:ext uri="{0D108BD9-81ED-4DB2-BD59-A6C34878D82A}">
                    <a16:rowId xmlns:a16="http://schemas.microsoft.com/office/drawing/2014/main" val="3217354330"/>
                  </a:ext>
                </a:extLst>
              </a:tr>
              <a:tr h="194086">
                <a:tc>
                  <a:txBody>
                    <a:bodyPr/>
                    <a:lstStyle/>
                    <a:p>
                      <a:pPr algn="l" fontAlgn="b"/>
                      <a:endParaRPr lang="ru-RU" sz="900" b="0" i="0" u="none" strike="noStrike">
                        <a:solidFill>
                          <a:srgbClr val="000000"/>
                        </a:solidFill>
                        <a:effectLst/>
                        <a:latin typeface="Arial Cyr" panose="020B0604020202020204" pitchFamily="34" charset="0"/>
                      </a:endParaRPr>
                    </a:p>
                  </a:txBody>
                  <a:tcPr marL="6100" marR="6100" marT="6100" marB="0" anchor="b">
                    <a:lnL>
                      <a:noFill/>
                    </a:lnL>
                    <a:lnR>
                      <a:noFill/>
                    </a:lnR>
                    <a:lnT>
                      <a:noFill/>
                    </a:lnT>
                    <a:lnB>
                      <a:noFill/>
                    </a:lnB>
                  </a:tcPr>
                </a:tc>
                <a:tc gridSpan="2">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ГТПга</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тартылган</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операторлордун</a:t>
                      </a:r>
                      <a:r>
                        <a:rPr lang="ru-RU" sz="900" b="0" i="0" u="none" strike="noStrike" dirty="0" smtClean="0">
                          <a:solidFill>
                            <a:schemeClr val="tx1"/>
                          </a:solidFill>
                          <a:effectLst/>
                          <a:latin typeface="Cambria" panose="02040503050406030204" pitchFamily="18" charset="0"/>
                          <a:ea typeface="Cambria" panose="02040503050406030204" pitchFamily="18" charset="0"/>
                        </a:rPr>
                        <a:t> саны - 600</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a:noFill/>
                    </a:lnL>
                    <a:lnR>
                      <a:noFill/>
                    </a:lnR>
                    <a:lnT>
                      <a:noFill/>
                    </a:lnT>
                    <a:lnB>
                      <a:noFill/>
                    </a:lnB>
                    <a:solidFill>
                      <a:srgbClr val="FFFFFF"/>
                    </a:solidFill>
                  </a:tcPr>
                </a:tc>
                <a:tc hMerge="1">
                  <a:txBody>
                    <a:bodyPr/>
                    <a:lstStyle/>
                    <a:p>
                      <a:pPr algn="l" fontAlgn="b"/>
                      <a:endParaRPr lang="ru-RU" sz="600" b="0" i="0" u="none" strike="noStrike" dirty="0">
                        <a:solidFill>
                          <a:schemeClr val="tx1"/>
                        </a:solidFill>
                        <a:effectLst/>
                        <a:latin typeface="Times New Roman" panose="02020603050405020304" pitchFamily="18" charset="0"/>
                      </a:endParaRPr>
                    </a:p>
                  </a:txBody>
                  <a:tcPr marL="6100" marR="6100" marT="6100" marB="0" anchor="b">
                    <a:lnL>
                      <a:noFill/>
                    </a:lnL>
                    <a:lnR>
                      <a:noFill/>
                    </a:lnR>
                    <a:lnT>
                      <a:noFill/>
                    </a:lnT>
                    <a:lnB>
                      <a:noFill/>
                    </a:lnB>
                    <a:solidFill>
                      <a:srgbClr val="FFFFFF"/>
                    </a:solidFill>
                  </a:tcPr>
                </a:tc>
                <a:tc gridSpan="2">
                  <a:txBody>
                    <a:bodyPr/>
                    <a:lstStyle/>
                    <a:p>
                      <a:pPr algn="l" fontAlgn="b"/>
                      <a:r>
                        <a:rPr lang="ru-RU" sz="600" b="0" i="0" u="none" strike="noStrike" dirty="0">
                          <a:solidFill>
                            <a:schemeClr val="tx1"/>
                          </a:solidFill>
                          <a:effectLst/>
                          <a:latin typeface="Cambria" panose="02040503050406030204" pitchFamily="18" charset="0"/>
                          <a:ea typeface="Cambria" panose="02040503050406030204" pitchFamily="18" charset="0"/>
                        </a:rPr>
                        <a:t> </a:t>
                      </a:r>
                    </a:p>
                  </a:txBody>
                  <a:tcPr marL="6100" marR="6100" marT="6100" marB="0" anchor="b">
                    <a:lnL>
                      <a:noFill/>
                    </a:lnL>
                    <a:lnR>
                      <a:noFill/>
                    </a:lnR>
                    <a:lnT>
                      <a:noFill/>
                    </a:lnT>
                    <a:lnB>
                      <a:noFill/>
                    </a:lnB>
                    <a:solidFill>
                      <a:srgbClr val="FFFFFF"/>
                    </a:solidFill>
                  </a:tcPr>
                </a:tc>
                <a:tc hMerge="1">
                  <a:txBody>
                    <a:bodyPr/>
                    <a:lstStyle/>
                    <a:p>
                      <a:pPr algn="l" fontAlgn="b"/>
                      <a:endParaRPr lang="ru-RU" sz="700" b="0" i="0" u="none" strike="noStrike" dirty="0">
                        <a:solidFill>
                          <a:srgbClr val="000000"/>
                        </a:solidFill>
                        <a:effectLst/>
                        <a:latin typeface="Calibri" panose="020F0502020204030204" pitchFamily="34" charset="0"/>
                      </a:endParaRPr>
                    </a:p>
                  </a:txBody>
                  <a:tcPr marL="6100" marR="6100" marT="6100" marB="0" anchor="b">
                    <a:lnL>
                      <a:noFill/>
                    </a:lnL>
                    <a:lnR>
                      <a:noFill/>
                    </a:lnR>
                    <a:lnT>
                      <a:noFill/>
                    </a:lnT>
                    <a:lnB>
                      <a:noFill/>
                    </a:lnB>
                    <a:solidFill>
                      <a:srgbClr val="FFFFFF"/>
                    </a:solidFill>
                  </a:tcPr>
                </a:tc>
                <a:tc>
                  <a:txBody>
                    <a:bodyPr/>
                    <a:lstStyle/>
                    <a:p>
                      <a:pPr algn="l" fontAlgn="b"/>
                      <a:r>
                        <a:rPr lang="ru-RU" sz="700" b="0" i="0" u="none" strike="noStrike" dirty="0">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a:txBody>
                    <a:bodyPr/>
                    <a:lstStyle/>
                    <a:p>
                      <a:pPr algn="ctr" fontAlgn="b"/>
                      <a:r>
                        <a:rPr lang="ru-RU" sz="700" b="0" i="0" u="none" strike="noStrike">
                          <a:solidFill>
                            <a:srgbClr val="000000"/>
                          </a:solidFill>
                          <a:effectLst/>
                          <a:latin typeface="Calibri" panose="020F0502020204030204" pitchFamily="34" charset="0"/>
                        </a:rPr>
                        <a:t> </a:t>
                      </a:r>
                    </a:p>
                  </a:txBody>
                  <a:tcPr marL="6100" marR="6100" marT="6100" marB="0" anchor="b">
                    <a:lnL>
                      <a:noFill/>
                    </a:lnL>
                    <a:lnR>
                      <a:noFill/>
                    </a:lnR>
                    <a:lnT>
                      <a:noFill/>
                    </a:lnT>
                    <a:lnB>
                      <a:noFill/>
                    </a:lnB>
                    <a:solidFill>
                      <a:srgbClr val="FFFFFF"/>
                    </a:solidFill>
                  </a:tcPr>
                </a:tc>
                <a:tc>
                  <a:txBody>
                    <a:bodyPr/>
                    <a:lstStyle/>
                    <a:p>
                      <a:pPr algn="l" fontAlgn="b"/>
                      <a:endParaRPr lang="ru-RU" sz="700" b="0" i="0" u="none" strike="noStrike">
                        <a:solidFill>
                          <a:srgbClr val="000000"/>
                        </a:solidFill>
                        <a:effectLst/>
                        <a:latin typeface="Calibri" panose="020F0502020204030204" pitchFamily="34" charset="0"/>
                      </a:endParaRPr>
                    </a:p>
                  </a:txBody>
                  <a:tcPr marL="6100" marR="6100" marT="6100" marB="0" anchor="b">
                    <a:lnL>
                      <a:noFill/>
                    </a:lnL>
                    <a:lnR>
                      <a:noFill/>
                    </a:lnR>
                    <a:lnT>
                      <a:noFill/>
                    </a:lnT>
                    <a:lnB>
                      <a:noFill/>
                    </a:lnB>
                  </a:tcPr>
                </a:tc>
                <a:extLst>
                  <a:ext uri="{0D108BD9-81ED-4DB2-BD59-A6C34878D82A}">
                    <a16:rowId xmlns:a16="http://schemas.microsoft.com/office/drawing/2014/main" val="3668993348"/>
                  </a:ext>
                </a:extLst>
              </a:tr>
              <a:tr h="437227">
                <a:tc>
                  <a:txBody>
                    <a:bodyPr/>
                    <a:lstStyle/>
                    <a:p>
                      <a:pPr algn="ctr" fontAlgn="ctr"/>
                      <a:r>
                        <a:rPr lang="ru-RU" sz="900" b="1" i="0" u="none" strike="noStrike" dirty="0" err="1" smtClean="0">
                          <a:solidFill>
                            <a:schemeClr val="tx1"/>
                          </a:solidFill>
                          <a:effectLst/>
                          <a:latin typeface="Cambria" panose="02040503050406030204" pitchFamily="18" charset="0"/>
                          <a:ea typeface="Cambria" panose="02040503050406030204" pitchFamily="18" charset="0"/>
                        </a:rPr>
                        <a:t>Экономикалык</a:t>
                      </a:r>
                      <a:r>
                        <a:rPr lang="ru-RU" sz="900" b="1" i="0" u="none" strike="noStrike" dirty="0" smtClean="0">
                          <a:solidFill>
                            <a:schemeClr val="tx1"/>
                          </a:solidFill>
                          <a:effectLst/>
                          <a:latin typeface="Cambria" panose="02040503050406030204" pitchFamily="18" charset="0"/>
                          <a:ea typeface="Cambria" panose="02040503050406030204" pitchFamily="18" charset="0"/>
                        </a:rPr>
                        <a:t> </a:t>
                      </a:r>
                      <a:r>
                        <a:rPr lang="ru-RU" sz="900" b="1" i="0" u="none" strike="noStrike" dirty="0" err="1" smtClean="0">
                          <a:solidFill>
                            <a:schemeClr val="tx1"/>
                          </a:solidFill>
                          <a:effectLst/>
                          <a:latin typeface="Cambria" panose="02040503050406030204" pitchFamily="18" charset="0"/>
                          <a:ea typeface="Cambria" panose="02040503050406030204" pitchFamily="18" charset="0"/>
                        </a:rPr>
                        <a:t>классификациянын</a:t>
                      </a:r>
                      <a:r>
                        <a:rPr lang="ru-RU" sz="900" b="1" i="0" u="none" strike="noStrike" dirty="0" smtClean="0">
                          <a:solidFill>
                            <a:schemeClr val="tx1"/>
                          </a:solidFill>
                          <a:effectLst/>
                          <a:latin typeface="Cambria" panose="02040503050406030204" pitchFamily="18" charset="0"/>
                          <a:ea typeface="Cambria" panose="02040503050406030204" pitchFamily="18" charset="0"/>
                        </a:rPr>
                        <a:t> </a:t>
                      </a:r>
                      <a:r>
                        <a:rPr lang="ru-RU" sz="900" b="1" i="0" u="none" strike="noStrike" dirty="0" err="1" smtClean="0">
                          <a:solidFill>
                            <a:schemeClr val="tx1"/>
                          </a:solidFill>
                          <a:effectLst/>
                          <a:latin typeface="Cambria" panose="02040503050406030204" pitchFamily="18" charset="0"/>
                          <a:ea typeface="Cambria" panose="02040503050406030204" pitchFamily="18" charset="0"/>
                        </a:rPr>
                        <a:t>деңгээлдери</a:t>
                      </a:r>
                      <a:endParaRPr lang="ru-RU" sz="900" b="1"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ctr"/>
                      <a:r>
                        <a:rPr lang="ru-RU" sz="900" b="1" i="0" u="none" strike="noStrike" dirty="0" err="1" smtClean="0">
                          <a:solidFill>
                            <a:schemeClr val="tx1"/>
                          </a:solidFill>
                          <a:effectLst/>
                          <a:latin typeface="Cambria" panose="02040503050406030204" pitchFamily="18" charset="0"/>
                          <a:ea typeface="Cambria" panose="02040503050406030204" pitchFamily="18" charset="0"/>
                        </a:rPr>
                        <a:t>Беренелердин</a:t>
                      </a:r>
                      <a:r>
                        <a:rPr lang="ru-RU" sz="900" b="1" i="0" u="none" strike="noStrike" baseline="0" dirty="0" smtClean="0">
                          <a:solidFill>
                            <a:schemeClr val="tx1"/>
                          </a:solidFill>
                          <a:effectLst/>
                          <a:latin typeface="Cambria" panose="02040503050406030204" pitchFamily="18" charset="0"/>
                          <a:ea typeface="Cambria" panose="02040503050406030204" pitchFamily="18" charset="0"/>
                        </a:rPr>
                        <a:t> </a:t>
                      </a:r>
                      <a:r>
                        <a:rPr lang="ru-RU" sz="900" b="1" i="0" u="none" strike="noStrike" baseline="0" dirty="0" err="1" smtClean="0">
                          <a:solidFill>
                            <a:schemeClr val="tx1"/>
                          </a:solidFill>
                          <a:effectLst/>
                          <a:latin typeface="Cambria" panose="02040503050406030204" pitchFamily="18" charset="0"/>
                          <a:ea typeface="Cambria" panose="02040503050406030204" pitchFamily="18" charset="0"/>
                        </a:rPr>
                        <a:t>аталышы</a:t>
                      </a:r>
                      <a:endParaRPr lang="ru-RU" sz="900" b="1"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pPr algn="ctr" fontAlgn="ctr"/>
                      <a:endParaRPr lang="ru-RU" sz="900" b="1" i="0" u="none" strike="noStrike" dirty="0">
                        <a:solidFill>
                          <a:schemeClr val="tx1"/>
                        </a:solidFill>
                        <a:effectLst/>
                        <a:latin typeface="Times New Roman" panose="020206030504050203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ctr"/>
                      <a:r>
                        <a:rPr lang="ru-RU" sz="900" b="1" i="0" u="none" strike="noStrike" dirty="0" err="1" smtClean="0">
                          <a:solidFill>
                            <a:schemeClr val="tx1"/>
                          </a:solidFill>
                          <a:effectLst/>
                          <a:latin typeface="Cambria" panose="02040503050406030204" pitchFamily="18" charset="0"/>
                          <a:ea typeface="Cambria" panose="02040503050406030204" pitchFamily="18" charset="0"/>
                        </a:rPr>
                        <a:t>Бардык</a:t>
                      </a:r>
                      <a:r>
                        <a:rPr lang="ru-RU" sz="900" b="1" i="0" u="none" strike="noStrike" baseline="0" dirty="0" smtClean="0">
                          <a:solidFill>
                            <a:schemeClr val="tx1"/>
                          </a:solidFill>
                          <a:effectLst/>
                          <a:latin typeface="Cambria" panose="02040503050406030204" pitchFamily="18" charset="0"/>
                          <a:ea typeface="Cambria" panose="02040503050406030204" pitchFamily="18" charset="0"/>
                        </a:rPr>
                        <a:t> </a:t>
                      </a:r>
                      <a:r>
                        <a:rPr lang="ru-RU" sz="900" b="1" i="0" u="none" strike="noStrike" baseline="0" dirty="0" err="1" smtClean="0">
                          <a:solidFill>
                            <a:schemeClr val="tx1"/>
                          </a:solidFill>
                          <a:effectLst/>
                          <a:latin typeface="Cambria" panose="02040503050406030204" pitchFamily="18" charset="0"/>
                          <a:ea typeface="Cambria" panose="02040503050406030204" pitchFamily="18" charset="0"/>
                        </a:rPr>
                        <a:t>ч</a:t>
                      </a:r>
                      <a:r>
                        <a:rPr lang="ru-RU" sz="900" b="1" i="0" u="none" strike="noStrike" dirty="0" err="1" smtClean="0">
                          <a:solidFill>
                            <a:schemeClr val="tx1"/>
                          </a:solidFill>
                          <a:effectLst/>
                          <a:latin typeface="Cambria" panose="02040503050406030204" pitchFamily="18" charset="0"/>
                          <a:ea typeface="Cambria" panose="02040503050406030204" pitchFamily="18" charset="0"/>
                        </a:rPr>
                        <a:t>ыгымдар</a:t>
                      </a:r>
                      <a:endParaRPr lang="ru-RU" sz="900" b="1"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pPr algn="ctr" fontAlgn="ctr"/>
                      <a:endParaRPr lang="ru-RU" sz="900" b="1" i="0" u="none" strike="noStrike" dirty="0">
                        <a:solidFill>
                          <a:schemeClr val="tx1"/>
                        </a:solidFill>
                        <a:effectLst/>
                        <a:latin typeface="Times New Roman" panose="020206030504050203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1" i="0" u="none" strike="noStrike" dirty="0" smtClean="0">
                          <a:solidFill>
                            <a:schemeClr val="tx1"/>
                          </a:solidFill>
                          <a:effectLst/>
                          <a:latin typeface="Cambria" panose="02040503050406030204" pitchFamily="18" charset="0"/>
                          <a:ea typeface="Cambria" panose="02040503050406030204" pitchFamily="18" charset="0"/>
                        </a:rPr>
                        <a:t>КР БШК</a:t>
                      </a:r>
                      <a:endParaRPr lang="ru-RU" sz="900" b="1"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1" i="0" u="none" strike="noStrike" dirty="0" smtClean="0">
                          <a:solidFill>
                            <a:schemeClr val="tx1"/>
                          </a:solidFill>
                          <a:effectLst/>
                          <a:latin typeface="Cambria" panose="02040503050406030204" pitchFamily="18" charset="0"/>
                          <a:ea typeface="Cambria" panose="02040503050406030204" pitchFamily="18" charset="0"/>
                        </a:rPr>
                        <a:t>ОШК</a:t>
                      </a:r>
                      <a:endParaRPr lang="ru-RU" sz="900" b="1"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1" i="0" u="none" strike="noStrike" dirty="0" smtClean="0">
                          <a:solidFill>
                            <a:schemeClr val="tx1"/>
                          </a:solidFill>
                          <a:effectLst/>
                          <a:latin typeface="Cambria" panose="02040503050406030204" pitchFamily="18" charset="0"/>
                          <a:ea typeface="Cambria" panose="02040503050406030204" pitchFamily="18" charset="0"/>
                        </a:rPr>
                        <a:t>ТИМ</a:t>
                      </a:r>
                      <a:endParaRPr lang="ru-RU" sz="900" b="1"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205591522"/>
                  </a:ext>
                </a:extLst>
              </a:tr>
              <a:tr h="246093">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2111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ky-KG" sz="900" b="0" i="0" u="none" strike="noStrike" dirty="0" smtClean="0">
                          <a:solidFill>
                            <a:schemeClr val="tx1"/>
                          </a:solidFill>
                          <a:effectLst/>
                          <a:latin typeface="Cambria" panose="02040503050406030204" pitchFamily="18" charset="0"/>
                          <a:ea typeface="Cambria" panose="02040503050406030204" pitchFamily="18" charset="0"/>
                        </a:rPr>
                        <a:t>Эмгек</a:t>
                      </a:r>
                      <a:r>
                        <a:rPr lang="ky-KG" sz="900" b="0" i="0" u="none" strike="noStrike" baseline="0" dirty="0" smtClean="0">
                          <a:solidFill>
                            <a:schemeClr val="tx1"/>
                          </a:solidFill>
                          <a:effectLst/>
                          <a:latin typeface="Cambria" panose="02040503050406030204" pitchFamily="18" charset="0"/>
                          <a:ea typeface="Cambria" panose="02040503050406030204" pitchFamily="18" charset="0"/>
                        </a:rPr>
                        <a:t> акы</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267 174 000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85 359 000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181 815 000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740144"/>
                  </a:ext>
                </a:extLst>
              </a:tr>
              <a:tr h="226139">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2121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Соцфондго</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чегерүүлөр</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a:solidFill>
                            <a:schemeClr val="tx1"/>
                          </a:solidFill>
                          <a:effectLst/>
                          <a:latin typeface="Cambria" panose="02040503050406030204" pitchFamily="18" charset="0"/>
                          <a:ea typeface="Cambria" panose="02040503050406030204" pitchFamily="18" charset="0"/>
                        </a:rPr>
                        <a:t>17,25%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46 087 200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14 724 400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31 362 800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265894"/>
                  </a:ext>
                </a:extLst>
              </a:tr>
              <a:tr h="226139">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2211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Кызматтык</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сапарларга</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кеткен</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чыгымдар</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44 677 400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2 000 000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677 400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42 000 000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604303"/>
                  </a:ext>
                </a:extLst>
              </a:tr>
              <a:tr h="226139">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2212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Байланыш</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кызматтары</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7 100 000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7 100 000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734197"/>
                  </a:ext>
                </a:extLst>
              </a:tr>
              <a:tr h="226139">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2213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Ижара</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акысы</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3 000 000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3 000 000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780215"/>
                  </a:ext>
                </a:extLst>
              </a:tr>
              <a:tr h="226139">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2214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Транспорттук</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чыгымдар</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28 748 400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1 500 000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24 248 400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3 000 000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551995"/>
                  </a:ext>
                </a:extLst>
              </a:tr>
              <a:tr h="226139">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2215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900" b="0" i="0" u="none" strike="noStrike" dirty="0" smtClean="0">
                          <a:solidFill>
                            <a:schemeClr val="tx1"/>
                          </a:solidFill>
                          <a:effectLst/>
                          <a:latin typeface="Cambria" panose="02040503050406030204" pitchFamily="18" charset="0"/>
                          <a:ea typeface="Cambria" panose="02040503050406030204" pitchFamily="18" charset="0"/>
                        </a:rPr>
                        <a:t>Башка</a:t>
                      </a:r>
                      <a:r>
                        <a:rPr lang="ru-RU" sz="900" b="0" i="0" u="none" strike="noStrike" baseline="0" dirty="0" smtClean="0">
                          <a:solidFill>
                            <a:schemeClr val="tx1"/>
                          </a:solidFill>
                          <a:effectLst/>
                          <a:latin typeface="Cambria" panose="02040503050406030204" pitchFamily="18" charset="0"/>
                          <a:ea typeface="Cambria" panose="02040503050406030204" pitchFamily="18" charset="0"/>
                        </a:rPr>
                        <a:t> </a:t>
                      </a:r>
                      <a:r>
                        <a:rPr lang="ru-RU" sz="900" b="0" i="0" u="none" strike="noStrike" baseline="0" dirty="0" err="1" smtClean="0">
                          <a:solidFill>
                            <a:schemeClr val="tx1"/>
                          </a:solidFill>
                          <a:effectLst/>
                          <a:latin typeface="Cambria" panose="02040503050406030204" pitchFamily="18" charset="0"/>
                          <a:ea typeface="Cambria" panose="02040503050406030204" pitchFamily="18" charset="0"/>
                        </a:rPr>
                        <a:t>чыгымдар</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181 593 000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123 233 300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53 359 700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5 000 000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035931"/>
                  </a:ext>
                </a:extLst>
              </a:tr>
              <a:tr h="342524">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2222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ky-KG" sz="900" b="0" i="0" u="none" strike="noStrike" dirty="0" smtClean="0">
                          <a:solidFill>
                            <a:schemeClr val="tx1"/>
                          </a:solidFill>
                          <a:effectLst/>
                          <a:latin typeface="Cambria" panose="02040503050406030204" pitchFamily="18" charset="0"/>
                          <a:ea typeface="Cambria" panose="02040503050406030204" pitchFamily="18" charset="0"/>
                        </a:rPr>
                        <a:t>Учурдагы чарбалык максаттарга</a:t>
                      </a:r>
                      <a:r>
                        <a:rPr lang="ky-KG" sz="900" b="0" i="0" u="none" strike="noStrike" baseline="0" dirty="0" smtClean="0">
                          <a:solidFill>
                            <a:schemeClr val="tx1"/>
                          </a:solidFill>
                          <a:effectLst/>
                          <a:latin typeface="Cambria" panose="02040503050406030204" pitchFamily="18" charset="0"/>
                          <a:ea typeface="Cambria" panose="02040503050406030204" pitchFamily="18" charset="0"/>
                        </a:rPr>
                        <a:t> буюмдарды жана материалдарды сатып алуу</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107 620 000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102 620 000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5 000 000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416246"/>
                  </a:ext>
                </a:extLst>
              </a:tr>
              <a:tr h="232791">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2225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Күзөт</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кызматын</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сатып</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алуу</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354392"/>
                  </a:ext>
                </a:extLst>
              </a:tr>
              <a:tr h="232791">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2231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Коммуналдык</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кызмат</a:t>
                      </a:r>
                      <a:r>
                        <a:rPr lang="ru-RU" sz="900" b="0" i="0" u="none" strike="noStrike" dirty="0" smtClean="0">
                          <a:solidFill>
                            <a:schemeClr val="tx1"/>
                          </a:solidFill>
                          <a:effectLst/>
                          <a:latin typeface="Cambria" panose="02040503050406030204" pitchFamily="18" charset="0"/>
                          <a:ea typeface="Cambria" panose="02040503050406030204" pitchFamily="18" charset="0"/>
                        </a:rPr>
                        <a:t> </a:t>
                      </a:r>
                      <a:r>
                        <a:rPr lang="ru-RU" sz="900" b="0" i="0" u="none" strike="noStrike" dirty="0" err="1" smtClean="0">
                          <a:solidFill>
                            <a:schemeClr val="tx1"/>
                          </a:solidFill>
                          <a:effectLst/>
                          <a:latin typeface="Cambria" panose="02040503050406030204" pitchFamily="18" charset="0"/>
                          <a:ea typeface="Cambria" panose="02040503050406030204" pitchFamily="18" charset="0"/>
                        </a:rPr>
                        <a:t>көрсөтүүлөр</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483733"/>
                  </a:ext>
                </a:extLst>
              </a:tr>
              <a:tr h="206185">
                <a:tc>
                  <a:txBody>
                    <a:bodyPr/>
                    <a:lstStyle/>
                    <a:p>
                      <a:pPr algn="ctr" fontAlgn="ctr"/>
                      <a:r>
                        <a:rPr lang="ru-RU" sz="900" b="0" i="0" u="none" strike="noStrike">
                          <a:solidFill>
                            <a:schemeClr val="tx1"/>
                          </a:solidFill>
                          <a:effectLst/>
                          <a:latin typeface="Cambria" panose="02040503050406030204" pitchFamily="18" charset="0"/>
                          <a:ea typeface="Cambria" panose="02040503050406030204" pitchFamily="18" charset="0"/>
                        </a:rPr>
                        <a:t>3112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900" b="0" i="0" u="none" strike="noStrike" dirty="0" err="1" smtClean="0">
                          <a:solidFill>
                            <a:schemeClr val="tx1"/>
                          </a:solidFill>
                          <a:effectLst/>
                          <a:latin typeface="Cambria" panose="02040503050406030204" pitchFamily="18" charset="0"/>
                          <a:ea typeface="Cambria" panose="02040503050406030204" pitchFamily="18" charset="0"/>
                        </a:rPr>
                        <a:t>Машиналар</a:t>
                      </a:r>
                      <a:r>
                        <a:rPr lang="ru-RU" sz="900" b="0" i="0" u="none" strike="noStrike" baseline="0" dirty="0" smtClean="0">
                          <a:solidFill>
                            <a:schemeClr val="tx1"/>
                          </a:solidFill>
                          <a:effectLst/>
                          <a:latin typeface="Cambria" panose="02040503050406030204" pitchFamily="18" charset="0"/>
                          <a:ea typeface="Cambria" panose="02040503050406030204" pitchFamily="18" charset="0"/>
                        </a:rPr>
                        <a:t> </a:t>
                      </a:r>
                      <a:r>
                        <a:rPr lang="ru-RU" sz="900" b="0" i="0" u="none" strike="noStrike" baseline="0" dirty="0" err="1" smtClean="0">
                          <a:solidFill>
                            <a:schemeClr val="tx1"/>
                          </a:solidFill>
                          <a:effectLst/>
                          <a:latin typeface="Cambria" panose="02040503050406030204" pitchFamily="18" charset="0"/>
                          <a:ea typeface="Cambria" panose="02040503050406030204" pitchFamily="18" charset="0"/>
                        </a:rPr>
                        <a:t>жана</a:t>
                      </a:r>
                      <a:r>
                        <a:rPr lang="ru-RU" sz="900" b="0" i="0" u="none" strike="noStrike" baseline="0" dirty="0" smtClean="0">
                          <a:solidFill>
                            <a:schemeClr val="tx1"/>
                          </a:solidFill>
                          <a:effectLst/>
                          <a:latin typeface="Cambria" panose="02040503050406030204" pitchFamily="18" charset="0"/>
                          <a:ea typeface="Cambria" panose="02040503050406030204" pitchFamily="18" charset="0"/>
                        </a:rPr>
                        <a:t> </a:t>
                      </a:r>
                      <a:r>
                        <a:rPr lang="ru-RU" sz="900" b="0" i="0" u="none" strike="noStrike" baseline="0" dirty="0" err="1" smtClean="0">
                          <a:solidFill>
                            <a:schemeClr val="tx1"/>
                          </a:solidFill>
                          <a:effectLst/>
                          <a:latin typeface="Cambria" panose="02040503050406030204" pitchFamily="18" charset="0"/>
                          <a:ea typeface="Cambria" panose="02040503050406030204" pitchFamily="18" charset="0"/>
                        </a:rPr>
                        <a:t>жабдуулар</a:t>
                      </a:r>
                      <a:endParaRPr lang="ru-RU" sz="900" b="0" i="0" u="none" strike="noStrike" dirty="0">
                        <a:solidFill>
                          <a:schemeClr val="tx1"/>
                        </a:solidFill>
                        <a:effectLst/>
                        <a:latin typeface="Cambria" panose="02040503050406030204" pitchFamily="18" charset="0"/>
                        <a:ea typeface="Cambria" panose="02040503050406030204" pitchFamily="18"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14 000 000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1" i="1" u="none" strike="noStrike" dirty="0">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14 000 000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chemeClr val="tx1"/>
                          </a:solidFill>
                          <a:effectLst/>
                          <a:latin typeface="Cambria" panose="02040503050406030204" pitchFamily="18" charset="0"/>
                          <a:ea typeface="Cambria" panose="02040503050406030204" pitchFamily="18"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chemeClr val="tx1"/>
                          </a:solidFill>
                          <a:effectLst/>
                          <a:latin typeface="Cambria" panose="02040503050406030204" pitchFamily="18" charset="0"/>
                          <a:ea typeface="Cambria" panose="02040503050406030204" pitchFamily="18"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983855"/>
                  </a:ext>
                </a:extLst>
              </a:tr>
              <a:tr h="232791">
                <a:tc>
                  <a:txBody>
                    <a:bodyPr/>
                    <a:lstStyle/>
                    <a:p>
                      <a:pPr algn="l" fontAlgn="ctr"/>
                      <a:r>
                        <a:rPr lang="ru-RU" sz="900" b="0" i="0" u="none" strike="noStrike">
                          <a:solidFill>
                            <a:schemeClr val="tx1"/>
                          </a:solidFill>
                          <a:effectLst/>
                          <a:latin typeface="Cambria" panose="02040503050406030204" pitchFamily="18" charset="0"/>
                          <a:ea typeface="Cambria" panose="02040503050406030204" pitchFamily="18"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l" fontAlgn="ctr"/>
                      <a:r>
                        <a:rPr lang="ru-RU" sz="900" b="1" i="0" u="none" strike="noStrike">
                          <a:solidFill>
                            <a:schemeClr val="tx1"/>
                          </a:solidFill>
                          <a:effectLst/>
                          <a:latin typeface="Cambria" panose="02040503050406030204" pitchFamily="18" charset="0"/>
                          <a:ea typeface="Cambria" panose="02040503050406030204" pitchFamily="18" charset="0"/>
                        </a:rPr>
                        <a:t>Итого:</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pPr algn="l"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l" fontAlgn="ctr"/>
                      <a:r>
                        <a:rPr lang="ru-RU" sz="900" b="1" i="1" u="none" strike="noStrike">
                          <a:solidFill>
                            <a:schemeClr val="tx1"/>
                          </a:solidFill>
                          <a:effectLst/>
                          <a:latin typeface="Cambria" panose="02040503050406030204" pitchFamily="18" charset="0"/>
                          <a:ea typeface="Cambria" panose="02040503050406030204" pitchFamily="18" charset="0"/>
                        </a:rPr>
                        <a:t>            700 000 000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pPr algn="l" fontAlgn="ctr"/>
                      <a:endParaRPr lang="ru-RU" sz="900" b="1" i="1" u="none" strike="noStrike">
                        <a:solidFill>
                          <a:schemeClr val="tx1"/>
                        </a:solidFill>
                        <a:effectLst/>
                        <a:latin typeface="Arial" panose="020B0604020202020204" pitchFamily="34" charset="0"/>
                      </a:endParaRP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900" b="1" i="1" u="none" strike="noStrike">
                          <a:solidFill>
                            <a:schemeClr val="tx1"/>
                          </a:solidFill>
                          <a:effectLst/>
                          <a:latin typeface="Cambria" panose="02040503050406030204" pitchFamily="18" charset="0"/>
                          <a:ea typeface="Cambria" panose="02040503050406030204" pitchFamily="18" charset="0"/>
                        </a:rPr>
                        <a:t>             350 536 700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900" b="1" i="1" u="none" strike="noStrike" dirty="0">
                          <a:solidFill>
                            <a:schemeClr val="tx1"/>
                          </a:solidFill>
                          <a:effectLst/>
                          <a:latin typeface="Cambria" panose="02040503050406030204" pitchFamily="18" charset="0"/>
                          <a:ea typeface="Cambria" panose="02040503050406030204" pitchFamily="18" charset="0"/>
                        </a:rPr>
                        <a:t>           291 463 300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900" b="1" i="1" u="none" strike="noStrike" dirty="0">
                          <a:solidFill>
                            <a:schemeClr val="tx1"/>
                          </a:solidFill>
                          <a:effectLst/>
                          <a:latin typeface="Cambria" panose="02040503050406030204" pitchFamily="18" charset="0"/>
                          <a:ea typeface="Cambria" panose="02040503050406030204" pitchFamily="18" charset="0"/>
                        </a:rPr>
                        <a:t>           58 000 000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806835067"/>
                  </a:ext>
                </a:extLst>
              </a:tr>
            </a:tbl>
          </a:graphicData>
        </a:graphic>
      </p:graphicFrame>
      <p:pic>
        <p:nvPicPr>
          <p:cNvPr id="5" name="Рисунок 4"/>
          <p:cNvPicPr>
            <a:picLocks noChangeAspect="1"/>
          </p:cNvPicPr>
          <p:nvPr/>
        </p:nvPicPr>
        <p:blipFill>
          <a:blip r:embed="rId2"/>
          <a:stretch>
            <a:fillRect/>
          </a:stretch>
        </p:blipFill>
        <p:spPr>
          <a:xfrm>
            <a:off x="-793" y="6021288"/>
            <a:ext cx="9144793" cy="836712"/>
          </a:xfrm>
          <a:prstGeom prst="rect">
            <a:avLst/>
          </a:prstGeom>
        </p:spPr>
      </p:pic>
    </p:spTree>
    <p:extLst>
      <p:ext uri="{BB962C8B-B14F-4D97-AF65-F5344CB8AC3E}">
        <p14:creationId xmlns:p14="http://schemas.microsoft.com/office/powerpoint/2010/main" val="18259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80920" cy="1152128"/>
          </a:xfrm>
        </p:spPr>
        <p:txBody>
          <a:bodyPr>
            <a:noAutofit/>
          </a:bodyPr>
          <a:lstStyle/>
          <a:p>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2025-жылдын 30-ноябрына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дайындалган</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Кыргыз</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Республикасынын</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Жогорку</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Кеңешинин</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депутаттарын</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мөөнөтүнөн</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мурда</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шайлоону</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даярдоого</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жана</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өткөрүүгө</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республикалык</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бюджеттен</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бөлүнгөн</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каражаттардын</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сметасынын</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аткарылышы</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жөнүндө</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a:t>
            </a:r>
            <a:r>
              <a:rPr lang="ru-RU" sz="1800" b="1" dirty="0" err="1" smtClean="0">
                <a:solidFill>
                  <a:schemeClr val="tx2"/>
                </a:solidFill>
                <a:latin typeface="Cambria" panose="02040503050406030204" pitchFamily="18" charset="0"/>
                <a:ea typeface="Cambria" panose="02040503050406030204" pitchFamily="18" charset="0"/>
                <a:cs typeface="Times New Roman" panose="02020603050405020304" pitchFamily="18" charset="0"/>
              </a:rPr>
              <a:t>финансылык</a:t>
            </a:r>
            <a:r>
              <a:rPr lang="ru-RU" sz="1800" b="1" dirty="0" smtClean="0">
                <a:solidFill>
                  <a:schemeClr val="tx2"/>
                </a:solidFill>
                <a:latin typeface="Cambria" panose="02040503050406030204" pitchFamily="18" charset="0"/>
                <a:ea typeface="Cambria" panose="02040503050406030204" pitchFamily="18" charset="0"/>
                <a:cs typeface="Times New Roman" panose="02020603050405020304" pitchFamily="18" charset="0"/>
              </a:rPr>
              <a:t> отчёт </a:t>
            </a:r>
            <a:endParaRPr lang="ru-RU" sz="1800" dirty="0">
              <a:solidFill>
                <a:schemeClr val="tx2"/>
              </a:solidFill>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458703164"/>
              </p:ext>
            </p:extLst>
          </p:nvPr>
        </p:nvGraphicFramePr>
        <p:xfrm>
          <a:off x="395535" y="1268757"/>
          <a:ext cx="8229601" cy="1399674"/>
        </p:xfrm>
        <a:graphic>
          <a:graphicData uri="http://schemas.openxmlformats.org/drawingml/2006/table">
            <a:tbl>
              <a:tblPr/>
              <a:tblGrid>
                <a:gridCol w="4824537">
                  <a:extLst>
                    <a:ext uri="{9D8B030D-6E8A-4147-A177-3AD203B41FA5}">
                      <a16:colId xmlns:a16="http://schemas.microsoft.com/office/drawing/2014/main" val="2491060420"/>
                    </a:ext>
                  </a:extLst>
                </a:gridCol>
                <a:gridCol w="216024">
                  <a:extLst>
                    <a:ext uri="{9D8B030D-6E8A-4147-A177-3AD203B41FA5}">
                      <a16:colId xmlns:a16="http://schemas.microsoft.com/office/drawing/2014/main" val="2812960010"/>
                    </a:ext>
                  </a:extLst>
                </a:gridCol>
                <a:gridCol w="216024">
                  <a:extLst>
                    <a:ext uri="{9D8B030D-6E8A-4147-A177-3AD203B41FA5}">
                      <a16:colId xmlns:a16="http://schemas.microsoft.com/office/drawing/2014/main" val="3811879161"/>
                    </a:ext>
                  </a:extLst>
                </a:gridCol>
                <a:gridCol w="234759">
                  <a:extLst>
                    <a:ext uri="{9D8B030D-6E8A-4147-A177-3AD203B41FA5}">
                      <a16:colId xmlns:a16="http://schemas.microsoft.com/office/drawing/2014/main" val="2203935725"/>
                    </a:ext>
                  </a:extLst>
                </a:gridCol>
                <a:gridCol w="623963">
                  <a:extLst>
                    <a:ext uri="{9D8B030D-6E8A-4147-A177-3AD203B41FA5}">
                      <a16:colId xmlns:a16="http://schemas.microsoft.com/office/drawing/2014/main" val="3837633822"/>
                    </a:ext>
                  </a:extLst>
                </a:gridCol>
                <a:gridCol w="821477">
                  <a:extLst>
                    <a:ext uri="{9D8B030D-6E8A-4147-A177-3AD203B41FA5}">
                      <a16:colId xmlns:a16="http://schemas.microsoft.com/office/drawing/2014/main" val="934796922"/>
                    </a:ext>
                  </a:extLst>
                </a:gridCol>
                <a:gridCol w="670350">
                  <a:extLst>
                    <a:ext uri="{9D8B030D-6E8A-4147-A177-3AD203B41FA5}">
                      <a16:colId xmlns:a16="http://schemas.microsoft.com/office/drawing/2014/main" val="4024458420"/>
                    </a:ext>
                  </a:extLst>
                </a:gridCol>
                <a:gridCol w="622467">
                  <a:extLst>
                    <a:ext uri="{9D8B030D-6E8A-4147-A177-3AD203B41FA5}">
                      <a16:colId xmlns:a16="http://schemas.microsoft.com/office/drawing/2014/main" val="3608726344"/>
                    </a:ext>
                  </a:extLst>
                </a:gridCol>
              </a:tblGrid>
              <a:tr h="171580">
                <a:tc>
                  <a:txBody>
                    <a:bodyPr/>
                    <a:lstStyle/>
                    <a:p>
                      <a:pPr algn="l" fontAlgn="b"/>
                      <a:r>
                        <a:rPr lang="ru-RU" sz="1100" b="0" i="0" u="none" strike="noStrike" dirty="0" smtClean="0">
                          <a:solidFill>
                            <a:srgbClr val="000000"/>
                          </a:solidFill>
                          <a:effectLst/>
                          <a:latin typeface="Cambria" panose="02040503050406030204" pitchFamily="18" charset="0"/>
                          <a:ea typeface="Cambria" panose="02040503050406030204" pitchFamily="18" charset="0"/>
                        </a:rPr>
                        <a:t>ОШК саны - 30</a:t>
                      </a:r>
                      <a:endParaRPr lang="ru-RU" sz="1100" b="0" i="0" u="none" strike="noStrike" dirty="0">
                        <a:solidFill>
                          <a:srgbClr val="000000"/>
                        </a:solidFill>
                        <a:effectLst/>
                        <a:latin typeface="Cambria" panose="02040503050406030204" pitchFamily="18" charset="0"/>
                        <a:ea typeface="Cambria" panose="02040503050406030204" pitchFamily="18" charset="0"/>
                      </a:endParaRP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extLst>
                  <a:ext uri="{0D108BD9-81ED-4DB2-BD59-A6C34878D82A}">
                    <a16:rowId xmlns:a16="http://schemas.microsoft.com/office/drawing/2014/main" val="2126657750"/>
                  </a:ext>
                </a:extLst>
              </a:tr>
              <a:tr h="171580">
                <a:tc>
                  <a:txBody>
                    <a:bodyPr/>
                    <a:lstStyle/>
                    <a:p>
                      <a:pPr algn="l" fontAlgn="b"/>
                      <a:r>
                        <a:rPr lang="ru-RU" sz="1100" b="0" i="0" u="none" strike="noStrike" dirty="0" smtClean="0">
                          <a:solidFill>
                            <a:srgbClr val="000000"/>
                          </a:solidFill>
                          <a:effectLst/>
                          <a:latin typeface="Cambria" panose="02040503050406030204" pitchFamily="18" charset="0"/>
                          <a:ea typeface="Cambria" panose="02040503050406030204" pitchFamily="18" charset="0"/>
                        </a:rPr>
                        <a:t>ОШК </a:t>
                      </a:r>
                      <a:r>
                        <a:rPr lang="ru-RU" sz="1100" b="0" i="0" u="none" strike="noStrike" dirty="0" err="1" smtClean="0">
                          <a:solidFill>
                            <a:srgbClr val="000000"/>
                          </a:solidFill>
                          <a:effectLst/>
                          <a:latin typeface="Cambria" panose="02040503050406030204" pitchFamily="18" charset="0"/>
                          <a:ea typeface="Cambria" panose="02040503050406030204" pitchFamily="18" charset="0"/>
                        </a:rPr>
                        <a:t>мүчөлөрүнүн</a:t>
                      </a:r>
                      <a:r>
                        <a:rPr lang="ru-RU" sz="1100" b="0" i="0" u="none" strike="noStrike" dirty="0" smtClean="0">
                          <a:solidFill>
                            <a:srgbClr val="000000"/>
                          </a:solidFill>
                          <a:effectLst/>
                          <a:latin typeface="Cambria" panose="02040503050406030204" pitchFamily="18" charset="0"/>
                          <a:ea typeface="Cambria" panose="02040503050406030204" pitchFamily="18" charset="0"/>
                        </a:rPr>
                        <a:t> саны - 450</a:t>
                      </a:r>
                      <a:endParaRPr lang="ru-RU" sz="1100" b="0" i="0" u="none" strike="noStrike" dirty="0">
                        <a:solidFill>
                          <a:srgbClr val="000000"/>
                        </a:solidFill>
                        <a:effectLst/>
                        <a:latin typeface="Cambria" panose="02040503050406030204" pitchFamily="18" charset="0"/>
                        <a:ea typeface="Cambria" panose="02040503050406030204" pitchFamily="18" charset="0"/>
                      </a:endParaRP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extLst>
                  <a:ext uri="{0D108BD9-81ED-4DB2-BD59-A6C34878D82A}">
                    <a16:rowId xmlns:a16="http://schemas.microsoft.com/office/drawing/2014/main" val="3621251736"/>
                  </a:ext>
                </a:extLst>
              </a:tr>
              <a:tr h="338673">
                <a:tc>
                  <a:txBody>
                    <a:bodyPr/>
                    <a:lstStyle/>
                    <a:p>
                      <a:pPr algn="l" fontAlgn="b"/>
                      <a:r>
                        <a:rPr lang="ru-RU" sz="1100" b="0" i="0" u="none" strike="noStrike" dirty="0" smtClean="0">
                          <a:solidFill>
                            <a:srgbClr val="000000"/>
                          </a:solidFill>
                          <a:effectLst/>
                          <a:latin typeface="Cambria" panose="02040503050406030204" pitchFamily="18" charset="0"/>
                          <a:ea typeface="Cambria" panose="02040503050406030204" pitchFamily="18" charset="0"/>
                        </a:rPr>
                        <a:t>УШК саны - 2622:</a:t>
                      </a:r>
                      <a:r>
                        <a:rPr lang="ru-RU" sz="1100" b="0"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1100" b="0" i="0" u="none" strike="noStrike" baseline="0" dirty="0" err="1" smtClean="0">
                          <a:solidFill>
                            <a:srgbClr val="000000"/>
                          </a:solidFill>
                          <a:effectLst/>
                          <a:latin typeface="Cambria" panose="02040503050406030204" pitchFamily="18" charset="0"/>
                          <a:ea typeface="Cambria" panose="02040503050406030204" pitchFamily="18" charset="0"/>
                        </a:rPr>
                        <a:t>анын</a:t>
                      </a:r>
                      <a:r>
                        <a:rPr lang="ru-RU" sz="1100" b="0"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1100" b="0" i="0" u="none" strike="noStrike" baseline="0" dirty="0" err="1" smtClean="0">
                          <a:solidFill>
                            <a:srgbClr val="000000"/>
                          </a:solidFill>
                          <a:effectLst/>
                          <a:latin typeface="Cambria" panose="02040503050406030204" pitchFamily="18" charset="0"/>
                          <a:ea typeface="Cambria" panose="02040503050406030204" pitchFamily="18" charset="0"/>
                        </a:rPr>
                        <a:t>ичинен</a:t>
                      </a:r>
                      <a:r>
                        <a:rPr lang="ru-RU" sz="1100" b="0" i="0" u="none" strike="noStrike" baseline="0" dirty="0" smtClean="0">
                          <a:solidFill>
                            <a:srgbClr val="000000"/>
                          </a:solidFill>
                          <a:effectLst/>
                          <a:latin typeface="Cambria" panose="02040503050406030204" pitchFamily="18" charset="0"/>
                          <a:ea typeface="Cambria" panose="02040503050406030204" pitchFamily="18" charset="0"/>
                        </a:rPr>
                        <a:t> чет жакта - 100 (ТИМ), </a:t>
                      </a:r>
                      <a:r>
                        <a:rPr lang="ru-RU" sz="1100" b="0" i="0" u="none" strike="noStrike" baseline="0" dirty="0" err="1" smtClean="0">
                          <a:solidFill>
                            <a:srgbClr val="000000"/>
                          </a:solidFill>
                          <a:effectLst/>
                          <a:latin typeface="Cambria" panose="02040503050406030204" pitchFamily="18" charset="0"/>
                          <a:ea typeface="Cambria" panose="02040503050406030204" pitchFamily="18" charset="0"/>
                        </a:rPr>
                        <a:t>кошумча</a:t>
                      </a:r>
                      <a:r>
                        <a:rPr lang="ru-RU" sz="1100" b="0" i="0" u="none" strike="noStrike" baseline="0" dirty="0" smtClean="0">
                          <a:solidFill>
                            <a:srgbClr val="000000"/>
                          </a:solidFill>
                          <a:effectLst/>
                          <a:latin typeface="Cambria" panose="02040503050406030204" pitchFamily="18" charset="0"/>
                          <a:ea typeface="Cambria" panose="02040503050406030204" pitchFamily="18" charset="0"/>
                        </a:rPr>
                        <a:t> 30 УШК</a:t>
                      </a:r>
                      <a:endParaRPr lang="ru-RU" sz="1100" b="0" i="0" u="none" strike="noStrike" dirty="0">
                        <a:solidFill>
                          <a:srgbClr val="000000"/>
                        </a:solidFill>
                        <a:effectLst/>
                        <a:latin typeface="Cambria" panose="02040503050406030204" pitchFamily="18" charset="0"/>
                        <a:ea typeface="Cambria" panose="02040503050406030204" pitchFamily="18" charset="0"/>
                      </a:endParaRP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extLst>
                  <a:ext uri="{0D108BD9-81ED-4DB2-BD59-A6C34878D82A}">
                    <a16:rowId xmlns:a16="http://schemas.microsoft.com/office/drawing/2014/main" val="1741440113"/>
                  </a:ext>
                </a:extLst>
              </a:tr>
              <a:tr h="171580">
                <a:tc>
                  <a:txBody>
                    <a:bodyPr/>
                    <a:lstStyle/>
                    <a:p>
                      <a:pPr algn="l" fontAlgn="b"/>
                      <a:r>
                        <a:rPr lang="ru-RU" sz="1100" b="0" i="0" u="none" strike="noStrike" smtClean="0">
                          <a:solidFill>
                            <a:srgbClr val="000000"/>
                          </a:solidFill>
                          <a:effectLst/>
                          <a:latin typeface="Cambria" panose="02040503050406030204" pitchFamily="18" charset="0"/>
                          <a:ea typeface="Cambria" panose="02040503050406030204" pitchFamily="18" charset="0"/>
                        </a:rPr>
                        <a:t>УШК саны - 25720: анын ичинен чет жакта - 500 (ТИМ)</a:t>
                      </a:r>
                      <a:endParaRPr lang="ru-RU" sz="1100" b="0" i="0" u="none" strike="noStrike" dirty="0">
                        <a:solidFill>
                          <a:srgbClr val="000000"/>
                        </a:solidFill>
                        <a:effectLst/>
                        <a:latin typeface="Cambria" panose="02040503050406030204" pitchFamily="18" charset="0"/>
                        <a:ea typeface="Cambria" panose="02040503050406030204" pitchFamily="18" charset="0"/>
                      </a:endParaRP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extLst>
                  <a:ext uri="{0D108BD9-81ED-4DB2-BD59-A6C34878D82A}">
                    <a16:rowId xmlns:a16="http://schemas.microsoft.com/office/drawing/2014/main" val="3943514670"/>
                  </a:ext>
                </a:extLst>
              </a:tr>
              <a:tr h="200291">
                <a:tc>
                  <a:txBody>
                    <a:bodyPr/>
                    <a:lstStyle/>
                    <a:p>
                      <a:pPr algn="l" fontAlgn="b"/>
                      <a:r>
                        <a:rPr lang="ru-RU" sz="1100" b="0" i="0" u="none" strike="noStrike" smtClean="0">
                          <a:solidFill>
                            <a:srgbClr val="000000"/>
                          </a:solidFill>
                          <a:effectLst/>
                          <a:latin typeface="Cambria" panose="02040503050406030204" pitchFamily="18" charset="0"/>
                          <a:ea typeface="Cambria" panose="02040503050406030204" pitchFamily="18" charset="0"/>
                        </a:rPr>
                        <a:t>УШКга</a:t>
                      </a:r>
                      <a:r>
                        <a:rPr lang="ru-RU" sz="1100" b="0" i="0" u="none" strike="noStrike" baseline="0" smtClean="0">
                          <a:solidFill>
                            <a:srgbClr val="000000"/>
                          </a:solidFill>
                          <a:effectLst/>
                          <a:latin typeface="Cambria" panose="02040503050406030204" pitchFamily="18" charset="0"/>
                          <a:ea typeface="Cambria" panose="02040503050406030204" pitchFamily="18" charset="0"/>
                        </a:rPr>
                        <a:t> тартылган операторлордун саны</a:t>
                      </a:r>
                      <a:r>
                        <a:rPr lang="ru-RU" sz="1100" b="0" i="0" u="none" strike="noStrike" smtClean="0">
                          <a:solidFill>
                            <a:srgbClr val="000000"/>
                          </a:solidFill>
                          <a:effectLst/>
                          <a:latin typeface="Cambria" panose="02040503050406030204" pitchFamily="18" charset="0"/>
                          <a:ea typeface="Cambria" panose="02040503050406030204" pitchFamily="18" charset="0"/>
                        </a:rPr>
                        <a:t> - 2500</a:t>
                      </a:r>
                      <a:endParaRPr lang="ru-RU" sz="1100" b="0" i="0" u="none" strike="noStrike" dirty="0">
                        <a:solidFill>
                          <a:srgbClr val="000000"/>
                        </a:solidFill>
                        <a:effectLst/>
                        <a:latin typeface="Cambria" panose="02040503050406030204" pitchFamily="18" charset="0"/>
                        <a:ea typeface="Cambria" panose="02040503050406030204" pitchFamily="18" charset="0"/>
                      </a:endParaRP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ctr" fontAlgn="b"/>
                      <a:r>
                        <a:rPr lang="ru-RU" sz="800" b="1"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extLst>
                  <a:ext uri="{0D108BD9-81ED-4DB2-BD59-A6C34878D82A}">
                    <a16:rowId xmlns:a16="http://schemas.microsoft.com/office/drawing/2014/main" val="554417722"/>
                  </a:ext>
                </a:extLst>
              </a:tr>
              <a:tr h="171580">
                <a:tc>
                  <a:txBody>
                    <a:bodyPr/>
                    <a:lstStyle/>
                    <a:p>
                      <a:pPr algn="l" fontAlgn="b"/>
                      <a:r>
                        <a:rPr lang="ru-RU" sz="1100" b="0" i="0" u="none" strike="noStrike" dirty="0" err="1" smtClean="0">
                          <a:solidFill>
                            <a:srgbClr val="000000"/>
                          </a:solidFill>
                          <a:effectLst/>
                          <a:latin typeface="Cambria" panose="02040503050406030204" pitchFamily="18" charset="0"/>
                          <a:ea typeface="Cambria" panose="02040503050406030204" pitchFamily="18" charset="0"/>
                        </a:rPr>
                        <a:t>ГТПга</a:t>
                      </a:r>
                      <a:r>
                        <a:rPr lang="ru-RU" sz="1100" b="0" i="0" u="none" strike="noStrike" dirty="0" smtClean="0">
                          <a:solidFill>
                            <a:srgbClr val="000000"/>
                          </a:solidFill>
                          <a:effectLst/>
                          <a:latin typeface="Cambria" panose="02040503050406030204" pitchFamily="18" charset="0"/>
                          <a:ea typeface="Cambria" panose="02040503050406030204" pitchFamily="18" charset="0"/>
                        </a:rPr>
                        <a:t> </a:t>
                      </a:r>
                      <a:r>
                        <a:rPr lang="ru-RU" sz="1100" b="0" i="0" u="none" strike="noStrike" dirty="0" err="1" smtClean="0">
                          <a:solidFill>
                            <a:srgbClr val="000000"/>
                          </a:solidFill>
                          <a:effectLst/>
                          <a:latin typeface="Cambria" panose="02040503050406030204" pitchFamily="18" charset="0"/>
                          <a:ea typeface="Cambria" panose="02040503050406030204" pitchFamily="18" charset="0"/>
                        </a:rPr>
                        <a:t>тартылган</a:t>
                      </a:r>
                      <a:r>
                        <a:rPr lang="ru-RU" sz="1100" b="0" i="0" u="none" strike="noStrike" dirty="0" smtClean="0">
                          <a:solidFill>
                            <a:srgbClr val="000000"/>
                          </a:solidFill>
                          <a:effectLst/>
                          <a:latin typeface="Cambria" panose="02040503050406030204" pitchFamily="18" charset="0"/>
                          <a:ea typeface="Cambria" panose="02040503050406030204" pitchFamily="18" charset="0"/>
                        </a:rPr>
                        <a:t> </a:t>
                      </a:r>
                      <a:r>
                        <a:rPr lang="ru-RU" sz="1100" b="0" i="0" u="none" strike="noStrike" dirty="0" err="1" smtClean="0">
                          <a:solidFill>
                            <a:srgbClr val="000000"/>
                          </a:solidFill>
                          <a:effectLst/>
                          <a:latin typeface="Cambria" panose="02040503050406030204" pitchFamily="18" charset="0"/>
                          <a:ea typeface="Cambria" panose="02040503050406030204" pitchFamily="18" charset="0"/>
                        </a:rPr>
                        <a:t>операторлордун</a:t>
                      </a:r>
                      <a:r>
                        <a:rPr lang="ru-RU" sz="1100" b="0" i="0" u="none" strike="noStrike" dirty="0" smtClean="0">
                          <a:solidFill>
                            <a:srgbClr val="000000"/>
                          </a:solidFill>
                          <a:effectLst/>
                          <a:latin typeface="Cambria" panose="02040503050406030204" pitchFamily="18" charset="0"/>
                          <a:ea typeface="Cambria" panose="02040503050406030204" pitchFamily="18" charset="0"/>
                        </a:rPr>
                        <a:t> саны - 600</a:t>
                      </a:r>
                      <a:endParaRPr lang="ru-RU" sz="1100" b="0" i="0" u="none" strike="noStrike" dirty="0">
                        <a:solidFill>
                          <a:srgbClr val="000000"/>
                        </a:solidFill>
                        <a:effectLst/>
                        <a:latin typeface="Cambria" panose="02040503050406030204" pitchFamily="18" charset="0"/>
                        <a:ea typeface="Cambria" panose="02040503050406030204" pitchFamily="18" charset="0"/>
                      </a:endParaRP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extLst>
                  <a:ext uri="{0D108BD9-81ED-4DB2-BD59-A6C34878D82A}">
                    <a16:rowId xmlns:a16="http://schemas.microsoft.com/office/drawing/2014/main" val="284260921"/>
                  </a:ext>
                </a:extLst>
              </a:tr>
              <a:tr h="171580">
                <a:tc>
                  <a:txBody>
                    <a:bodyPr/>
                    <a:lstStyle/>
                    <a:p>
                      <a:pPr algn="l" fontAlgn="b"/>
                      <a:endParaRPr lang="ru-RU" sz="1100" b="0" i="0" u="none" strike="noStrike" dirty="0">
                        <a:solidFill>
                          <a:srgbClr val="000000"/>
                        </a:solidFill>
                        <a:effectLst/>
                        <a:latin typeface="Times New Roman" panose="02020603050405020304" pitchFamily="18" charset="0"/>
                      </a:endParaRP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4502" marR="4502" marT="4502" marB="0" anchor="b">
                    <a:lnL>
                      <a:noFill/>
                    </a:lnL>
                    <a:lnR>
                      <a:noFill/>
                    </a:lnR>
                    <a:lnT>
                      <a:noFill/>
                    </a:lnT>
                    <a:lnB>
                      <a:noFill/>
                    </a:lnB>
                    <a:solidFill>
                      <a:srgbClr val="FFFFFF"/>
                    </a:solidFill>
                  </a:tcPr>
                </a:tc>
                <a:extLst>
                  <a:ext uri="{0D108BD9-81ED-4DB2-BD59-A6C34878D82A}">
                    <a16:rowId xmlns:a16="http://schemas.microsoft.com/office/drawing/2014/main" val="3618982676"/>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912444927"/>
              </p:ext>
            </p:extLst>
          </p:nvPr>
        </p:nvGraphicFramePr>
        <p:xfrm>
          <a:off x="395536" y="2615075"/>
          <a:ext cx="8229600" cy="3190189"/>
        </p:xfrm>
        <a:graphic>
          <a:graphicData uri="http://schemas.openxmlformats.org/drawingml/2006/table">
            <a:tbl>
              <a:tblPr/>
              <a:tblGrid>
                <a:gridCol w="1241735">
                  <a:extLst>
                    <a:ext uri="{9D8B030D-6E8A-4147-A177-3AD203B41FA5}">
                      <a16:colId xmlns:a16="http://schemas.microsoft.com/office/drawing/2014/main" val="3058525690"/>
                    </a:ext>
                  </a:extLst>
                </a:gridCol>
                <a:gridCol w="838171">
                  <a:extLst>
                    <a:ext uri="{9D8B030D-6E8A-4147-A177-3AD203B41FA5}">
                      <a16:colId xmlns:a16="http://schemas.microsoft.com/office/drawing/2014/main" val="2233846825"/>
                    </a:ext>
                  </a:extLst>
                </a:gridCol>
                <a:gridCol w="833515">
                  <a:extLst>
                    <a:ext uri="{9D8B030D-6E8A-4147-A177-3AD203B41FA5}">
                      <a16:colId xmlns:a16="http://schemas.microsoft.com/office/drawing/2014/main" val="2886714849"/>
                    </a:ext>
                  </a:extLst>
                </a:gridCol>
                <a:gridCol w="813337">
                  <a:extLst>
                    <a:ext uri="{9D8B030D-6E8A-4147-A177-3AD203B41FA5}">
                      <a16:colId xmlns:a16="http://schemas.microsoft.com/office/drawing/2014/main" val="1737801965"/>
                    </a:ext>
                  </a:extLst>
                </a:gridCol>
                <a:gridCol w="814889">
                  <a:extLst>
                    <a:ext uri="{9D8B030D-6E8A-4147-A177-3AD203B41FA5}">
                      <a16:colId xmlns:a16="http://schemas.microsoft.com/office/drawing/2014/main" val="3294328178"/>
                    </a:ext>
                  </a:extLst>
                </a:gridCol>
                <a:gridCol w="782293">
                  <a:extLst>
                    <a:ext uri="{9D8B030D-6E8A-4147-A177-3AD203B41FA5}">
                      <a16:colId xmlns:a16="http://schemas.microsoft.com/office/drawing/2014/main" val="3383910508"/>
                    </a:ext>
                  </a:extLst>
                </a:gridCol>
                <a:gridCol w="717102">
                  <a:extLst>
                    <a:ext uri="{9D8B030D-6E8A-4147-A177-3AD203B41FA5}">
                      <a16:colId xmlns:a16="http://schemas.microsoft.com/office/drawing/2014/main" val="4272139814"/>
                    </a:ext>
                  </a:extLst>
                </a:gridCol>
                <a:gridCol w="852141">
                  <a:extLst>
                    <a:ext uri="{9D8B030D-6E8A-4147-A177-3AD203B41FA5}">
                      <a16:colId xmlns:a16="http://schemas.microsoft.com/office/drawing/2014/main" val="510292614"/>
                    </a:ext>
                  </a:extLst>
                </a:gridCol>
                <a:gridCol w="693819">
                  <a:extLst>
                    <a:ext uri="{9D8B030D-6E8A-4147-A177-3AD203B41FA5}">
                      <a16:colId xmlns:a16="http://schemas.microsoft.com/office/drawing/2014/main" val="2857689195"/>
                    </a:ext>
                  </a:extLst>
                </a:gridCol>
                <a:gridCol w="642598">
                  <a:extLst>
                    <a:ext uri="{9D8B030D-6E8A-4147-A177-3AD203B41FA5}">
                      <a16:colId xmlns:a16="http://schemas.microsoft.com/office/drawing/2014/main" val="2646389768"/>
                    </a:ext>
                  </a:extLst>
                </a:gridCol>
              </a:tblGrid>
              <a:tr h="271509">
                <a:tc rowSpan="2">
                  <a:txBody>
                    <a:bodyPr/>
                    <a:lstStyle/>
                    <a:p>
                      <a:pPr algn="ctr" fontAlgn="ctr"/>
                      <a:r>
                        <a:rPr lang="ru-RU" sz="900" b="1" i="0" u="none" strike="noStrike" dirty="0" err="1" smtClean="0">
                          <a:solidFill>
                            <a:srgbClr val="000000"/>
                          </a:solidFill>
                          <a:effectLst/>
                          <a:latin typeface="Times New Roman" panose="02020603050405020304" pitchFamily="18" charset="0"/>
                        </a:rPr>
                        <a:t>Чыгымдардын</a:t>
                      </a:r>
                      <a:r>
                        <a:rPr lang="ru-RU" sz="900" b="1" i="0" u="none" strike="noStrike" baseline="0" dirty="0" smtClean="0">
                          <a:solidFill>
                            <a:srgbClr val="000000"/>
                          </a:solidFill>
                          <a:effectLst/>
                          <a:latin typeface="Times New Roman" panose="02020603050405020304" pitchFamily="18" charset="0"/>
                        </a:rPr>
                        <a:t> </a:t>
                      </a:r>
                      <a:r>
                        <a:rPr lang="ru-RU" sz="900" b="1" i="0" u="none" strike="noStrike" baseline="0" dirty="0" err="1" smtClean="0">
                          <a:solidFill>
                            <a:srgbClr val="000000"/>
                          </a:solidFill>
                          <a:effectLst/>
                          <a:latin typeface="Times New Roman" panose="02020603050405020304" pitchFamily="18" charset="0"/>
                        </a:rPr>
                        <a:t>аталышы</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ru-RU" sz="900" b="1" i="0" u="none" strike="noStrike" dirty="0" err="1" smtClean="0">
                          <a:solidFill>
                            <a:srgbClr val="000000"/>
                          </a:solidFill>
                          <a:effectLst/>
                          <a:latin typeface="Times New Roman" panose="02020603050405020304" pitchFamily="18" charset="0"/>
                        </a:rPr>
                        <a:t>Бекитилген</a:t>
                      </a:r>
                      <a:r>
                        <a:rPr lang="ru-RU" sz="900" b="1" i="0" u="none" strike="noStrike" dirty="0" smtClean="0">
                          <a:solidFill>
                            <a:srgbClr val="000000"/>
                          </a:solidFill>
                          <a:effectLst/>
                          <a:latin typeface="Times New Roman" panose="02020603050405020304" pitchFamily="18" charset="0"/>
                        </a:rPr>
                        <a:t> смета</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gn="ctr" fontAlgn="ctr"/>
                      <a:r>
                        <a:rPr lang="ru-RU" sz="900" b="1" i="0" u="none" strike="noStrike" dirty="0" err="1" smtClean="0">
                          <a:solidFill>
                            <a:srgbClr val="000000"/>
                          </a:solidFill>
                          <a:effectLst/>
                          <a:latin typeface="Times New Roman" panose="02020603050405020304" pitchFamily="18" charset="0"/>
                        </a:rPr>
                        <a:t>Иш</a:t>
                      </a:r>
                      <a:r>
                        <a:rPr lang="ru-RU" sz="900" b="1" i="0" u="none" strike="noStrike" dirty="0" smtClean="0">
                          <a:solidFill>
                            <a:srgbClr val="000000"/>
                          </a:solidFill>
                          <a:effectLst/>
                          <a:latin typeface="Times New Roman" panose="02020603050405020304" pitchFamily="18" charset="0"/>
                        </a:rPr>
                        <a:t> </a:t>
                      </a:r>
                      <a:r>
                        <a:rPr lang="ru-RU" sz="900" b="1" i="0" u="none" strike="noStrike" dirty="0" err="1" smtClean="0">
                          <a:solidFill>
                            <a:srgbClr val="000000"/>
                          </a:solidFill>
                          <a:effectLst/>
                          <a:latin typeface="Times New Roman" panose="02020603050405020304" pitchFamily="18" charset="0"/>
                        </a:rPr>
                        <a:t>жүзүндөгү</a:t>
                      </a:r>
                      <a:r>
                        <a:rPr lang="ru-RU" sz="900" b="1" i="0" u="none" strike="noStrike" dirty="0" smtClean="0">
                          <a:solidFill>
                            <a:srgbClr val="000000"/>
                          </a:solidFill>
                          <a:effectLst/>
                          <a:latin typeface="Times New Roman" panose="02020603050405020304" pitchFamily="18" charset="0"/>
                        </a:rPr>
                        <a:t> </a:t>
                      </a:r>
                      <a:r>
                        <a:rPr lang="ru-RU" sz="900" b="1" i="0" u="none" strike="noStrike" dirty="0" err="1" smtClean="0">
                          <a:solidFill>
                            <a:srgbClr val="000000"/>
                          </a:solidFill>
                          <a:effectLst/>
                          <a:latin typeface="Times New Roman" panose="02020603050405020304" pitchFamily="18" charset="0"/>
                        </a:rPr>
                        <a:t>чыгымдар</a:t>
                      </a:r>
                      <a:r>
                        <a:rPr lang="ru-RU" sz="900" b="1" i="0" u="none" strike="noStrike" dirty="0" smtClean="0">
                          <a:solidFill>
                            <a:srgbClr val="000000"/>
                          </a:solidFill>
                          <a:effectLst/>
                          <a:latin typeface="Times New Roman" panose="02020603050405020304" pitchFamily="18" charset="0"/>
                        </a:rPr>
                        <a:t> </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gn="ctr" fontAlgn="ctr"/>
                      <a:r>
                        <a:rPr lang="ru-RU" sz="900" b="1" i="0" u="none" strike="noStrike" dirty="0" err="1" smtClean="0">
                          <a:solidFill>
                            <a:srgbClr val="000000"/>
                          </a:solidFill>
                          <a:effectLst/>
                          <a:latin typeface="Times New Roman" panose="02020603050405020304" pitchFamily="18" charset="0"/>
                        </a:rPr>
                        <a:t>Пайдаланылбаган</a:t>
                      </a:r>
                      <a:r>
                        <a:rPr lang="ru-RU" sz="900" b="1" i="0" u="none" strike="noStrike" dirty="0" smtClean="0">
                          <a:solidFill>
                            <a:srgbClr val="000000"/>
                          </a:solidFill>
                          <a:effectLst/>
                          <a:latin typeface="Times New Roman" panose="02020603050405020304" pitchFamily="18" charset="0"/>
                        </a:rPr>
                        <a:t> </a:t>
                      </a:r>
                      <a:r>
                        <a:rPr lang="ru-RU" sz="900" b="1" i="0" u="none" strike="noStrike" dirty="0" err="1" smtClean="0">
                          <a:solidFill>
                            <a:srgbClr val="000000"/>
                          </a:solidFill>
                          <a:effectLst/>
                          <a:latin typeface="Times New Roman" panose="02020603050405020304" pitchFamily="18" charset="0"/>
                        </a:rPr>
                        <a:t>каражаттардын</a:t>
                      </a:r>
                      <a:r>
                        <a:rPr lang="ru-RU" sz="900" b="1" i="0" u="none" strike="noStrike" dirty="0" smtClean="0">
                          <a:solidFill>
                            <a:srgbClr val="000000"/>
                          </a:solidFill>
                          <a:effectLst/>
                          <a:latin typeface="Times New Roman" panose="02020603050405020304" pitchFamily="18" charset="0"/>
                        </a:rPr>
                        <a:t> </a:t>
                      </a:r>
                      <a:r>
                        <a:rPr lang="ru-RU" sz="900" b="1" i="0" u="none" strike="noStrike" dirty="0" err="1" smtClean="0">
                          <a:solidFill>
                            <a:srgbClr val="000000"/>
                          </a:solidFill>
                          <a:effectLst/>
                          <a:latin typeface="Times New Roman" panose="02020603050405020304" pitchFamily="18" charset="0"/>
                        </a:rPr>
                        <a:t>калдыгы</a:t>
                      </a:r>
                      <a:r>
                        <a:rPr lang="ru-RU" sz="900" b="1" i="0" u="none" strike="noStrike" dirty="0" smtClean="0">
                          <a:solidFill>
                            <a:srgbClr val="000000"/>
                          </a:solidFill>
                          <a:effectLst/>
                          <a:latin typeface="Times New Roman" panose="02020603050405020304" pitchFamily="18" charset="0"/>
                        </a:rPr>
                        <a:t> (</a:t>
                      </a:r>
                      <a:r>
                        <a:rPr lang="ru-RU" sz="900" b="1" i="0" u="none" strike="noStrike" dirty="0" err="1" smtClean="0">
                          <a:solidFill>
                            <a:srgbClr val="000000"/>
                          </a:solidFill>
                          <a:effectLst/>
                          <a:latin typeface="Times New Roman" panose="02020603050405020304" pitchFamily="18" charset="0"/>
                        </a:rPr>
                        <a:t>үнөмдөө</a:t>
                      </a:r>
                      <a:r>
                        <a:rPr lang="ru-RU" sz="900" b="1" i="0" u="none" strike="noStrike" dirty="0" smtClean="0">
                          <a:solidFill>
                            <a:srgbClr val="000000"/>
                          </a:solidFill>
                          <a:effectLst/>
                          <a:latin typeface="Times New Roman" panose="02020603050405020304" pitchFamily="18" charset="0"/>
                        </a:rPr>
                        <a:t>)</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264224332"/>
                  </a:ext>
                </a:extLst>
              </a:tr>
              <a:tr h="186718">
                <a:tc vMerge="1">
                  <a:txBody>
                    <a:bodyPr/>
                    <a:lstStyle/>
                    <a:p>
                      <a:endParaRPr lang="ru-RU"/>
                    </a:p>
                  </a:txBody>
                  <a:tcPr/>
                </a:tc>
                <a:tc>
                  <a:txBody>
                    <a:bodyPr/>
                    <a:lstStyle/>
                    <a:p>
                      <a:pPr algn="ctr" fontAlgn="ctr"/>
                      <a:r>
                        <a:rPr lang="ru-RU" sz="900" b="1" i="0" u="none" strike="noStrike" dirty="0" smtClean="0">
                          <a:solidFill>
                            <a:srgbClr val="000000"/>
                          </a:solidFill>
                          <a:effectLst/>
                          <a:latin typeface="Times New Roman" panose="02020603050405020304" pitchFamily="18" charset="0"/>
                        </a:rPr>
                        <a:t>БАРДЫГЫ</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КР БШК</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ОШК</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Times New Roman" panose="02020603050405020304" pitchFamily="18" charset="0"/>
                        </a:rPr>
                        <a:t>БАРДЫГЫ</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КР БШК</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ОШК</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Times New Roman" panose="02020603050405020304" pitchFamily="18" charset="0"/>
                        </a:rPr>
                        <a:t>БАРДЫГЫ</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КР БШК</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ОШК</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2221826"/>
                  </a:ext>
                </a:extLst>
              </a:tr>
              <a:tr h="186718">
                <a:tc>
                  <a:txBody>
                    <a:bodyPr/>
                    <a:lstStyle/>
                    <a:p>
                      <a:pPr algn="ctr" fontAlgn="ctr"/>
                      <a:r>
                        <a:rPr lang="ru-RU" sz="900" b="1" i="0" u="none" strike="noStrike" dirty="0" err="1" smtClean="0">
                          <a:solidFill>
                            <a:srgbClr val="000000"/>
                          </a:solidFill>
                          <a:effectLst/>
                          <a:latin typeface="Times New Roman" panose="02020603050405020304" pitchFamily="18" charset="0"/>
                        </a:rPr>
                        <a:t>Бардыгы</a:t>
                      </a:r>
                      <a:r>
                        <a:rPr lang="ru-RU" sz="900" b="1" i="0" u="none" strike="noStrike" dirty="0" smtClean="0">
                          <a:solidFill>
                            <a:srgbClr val="000000"/>
                          </a:solidFill>
                          <a:effectLst/>
                          <a:latin typeface="Times New Roman" panose="02020603050405020304" pitchFamily="18" charset="0"/>
                        </a:rPr>
                        <a:t>:</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642 </a:t>
                      </a:r>
                      <a:r>
                        <a:rPr lang="ru-RU" sz="900" b="1" i="0" u="none" strike="noStrike" dirty="0">
                          <a:solidFill>
                            <a:srgbClr val="000000"/>
                          </a:solidFill>
                          <a:effectLst/>
                          <a:latin typeface="Times New Roman" panose="02020603050405020304" pitchFamily="18" charset="0"/>
                        </a:rPr>
                        <a:t>000 000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350 536 700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291 463 300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619 </a:t>
                      </a:r>
                      <a:r>
                        <a:rPr lang="ru-RU" sz="900" b="1" i="0" u="none" strike="noStrike" dirty="0" smtClean="0">
                          <a:solidFill>
                            <a:srgbClr val="000000"/>
                          </a:solidFill>
                          <a:effectLst/>
                          <a:latin typeface="Times New Roman" panose="02020603050405020304" pitchFamily="18" charset="0"/>
                        </a:rPr>
                        <a:t>919</a:t>
                      </a:r>
                      <a:r>
                        <a:rPr lang="ru-RU" sz="900" b="1" i="0" u="none" strike="noStrike" baseline="0" dirty="0" smtClean="0">
                          <a:solidFill>
                            <a:srgbClr val="000000"/>
                          </a:solidFill>
                          <a:effectLst/>
                          <a:latin typeface="Times New Roman" panose="02020603050405020304" pitchFamily="18" charset="0"/>
                        </a:rPr>
                        <a:t> 896</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333 </a:t>
                      </a:r>
                      <a:r>
                        <a:rPr lang="ru-RU" sz="900" b="1" i="0" u="none" strike="noStrike" dirty="0" smtClean="0">
                          <a:solidFill>
                            <a:srgbClr val="000000"/>
                          </a:solidFill>
                          <a:effectLst/>
                          <a:latin typeface="Times New Roman" panose="02020603050405020304" pitchFamily="18" charset="0"/>
                        </a:rPr>
                        <a:t>784 436   </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baseline="0" dirty="0" smtClean="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286 135 460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22 080 104</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16 </a:t>
                      </a:r>
                      <a:r>
                        <a:rPr lang="ru-RU" sz="900" b="1" i="0" u="none" strike="noStrike" dirty="0" smtClean="0">
                          <a:solidFill>
                            <a:srgbClr val="000000"/>
                          </a:solidFill>
                          <a:effectLst/>
                          <a:latin typeface="Times New Roman" panose="02020603050405020304" pitchFamily="18" charset="0"/>
                        </a:rPr>
                        <a:t>752 264</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5 327 840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492315"/>
                  </a:ext>
                </a:extLst>
              </a:tr>
              <a:tr h="186718">
                <a:tc>
                  <a:txBody>
                    <a:bodyPr/>
                    <a:lstStyle/>
                    <a:p>
                      <a:pPr algn="l" fontAlgn="ctr"/>
                      <a:r>
                        <a:rPr lang="ru-RU" sz="900" b="0" i="0" u="none" strike="noStrike" dirty="0" err="1" smtClean="0">
                          <a:solidFill>
                            <a:srgbClr val="000000"/>
                          </a:solidFill>
                          <a:effectLst/>
                          <a:latin typeface="Times New Roman" panose="02020603050405020304" pitchFamily="18" charset="0"/>
                        </a:rPr>
                        <a:t>Эмгек</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акы</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267 </a:t>
                      </a:r>
                      <a:r>
                        <a:rPr lang="ru-RU" sz="900" b="1" i="0" u="none" strike="noStrike" dirty="0">
                          <a:solidFill>
                            <a:srgbClr val="000000"/>
                          </a:solidFill>
                          <a:effectLst/>
                          <a:latin typeface="Times New Roman" panose="02020603050405020304" pitchFamily="18" charset="0"/>
                        </a:rPr>
                        <a:t>174 000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85 </a:t>
                      </a:r>
                      <a:r>
                        <a:rPr lang="ru-RU" sz="900" b="0" i="0" u="none" strike="noStrike" dirty="0">
                          <a:solidFill>
                            <a:srgbClr val="000000"/>
                          </a:solidFill>
                          <a:effectLst/>
                          <a:latin typeface="Times New Roman" panose="02020603050405020304" pitchFamily="18" charset="0"/>
                        </a:rPr>
                        <a:t>359 000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181 </a:t>
                      </a:r>
                      <a:r>
                        <a:rPr lang="ru-RU" sz="900" b="0" i="0" u="none" strike="noStrike" dirty="0">
                          <a:solidFill>
                            <a:srgbClr val="000000"/>
                          </a:solidFill>
                          <a:effectLst/>
                          <a:latin typeface="Times New Roman" panose="02020603050405020304" pitchFamily="18" charset="0"/>
                        </a:rPr>
                        <a:t>815 000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254 </a:t>
                      </a:r>
                      <a:r>
                        <a:rPr lang="ru-RU" sz="900" b="1" i="0" u="none" strike="noStrike" dirty="0">
                          <a:solidFill>
                            <a:srgbClr val="000000"/>
                          </a:solidFill>
                          <a:effectLst/>
                          <a:latin typeface="Times New Roman" panose="02020603050405020304" pitchFamily="18" charset="0"/>
                        </a:rPr>
                        <a:t>581 825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77 310 825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177 271 000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12 592 175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8 048 175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4 544 000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0318195"/>
                  </a:ext>
                </a:extLst>
              </a:tr>
              <a:tr h="271509">
                <a:tc>
                  <a:txBody>
                    <a:bodyPr/>
                    <a:lstStyle/>
                    <a:p>
                      <a:pPr algn="l" fontAlgn="ctr"/>
                      <a:r>
                        <a:rPr lang="ru-RU" sz="900" b="0" i="0" u="none" strike="noStrike" dirty="0" err="1" smtClean="0">
                          <a:solidFill>
                            <a:srgbClr val="000000"/>
                          </a:solidFill>
                          <a:effectLst/>
                          <a:latin typeface="Times New Roman" panose="02020603050405020304" pitchFamily="18" charset="0"/>
                        </a:rPr>
                        <a:t>Соцфондго</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чегерүүлөр</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17,25%</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46 </a:t>
                      </a:r>
                      <a:r>
                        <a:rPr lang="ru-RU" sz="900" b="1" i="0" u="none" strike="noStrike" dirty="0">
                          <a:solidFill>
                            <a:srgbClr val="000000"/>
                          </a:solidFill>
                          <a:effectLst/>
                          <a:latin typeface="Times New Roman" panose="02020603050405020304" pitchFamily="18" charset="0"/>
                        </a:rPr>
                        <a:t>087 200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14 </a:t>
                      </a:r>
                      <a:r>
                        <a:rPr lang="ru-RU" sz="900" b="0" i="0" u="none" strike="noStrike" dirty="0">
                          <a:solidFill>
                            <a:srgbClr val="000000"/>
                          </a:solidFill>
                          <a:effectLst/>
                          <a:latin typeface="Times New Roman" panose="02020603050405020304" pitchFamily="18" charset="0"/>
                        </a:rPr>
                        <a:t>724 400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31 362 800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43 915 077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13 336 117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30 578 960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2 172 122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1 388 282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783 840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6635761"/>
                  </a:ext>
                </a:extLst>
              </a:tr>
              <a:tr h="271509">
                <a:tc>
                  <a:txBody>
                    <a:bodyPr/>
                    <a:lstStyle/>
                    <a:p>
                      <a:pPr algn="l" fontAlgn="ctr"/>
                      <a:r>
                        <a:rPr lang="ru-RU" sz="900" b="0" i="0" u="none" strike="noStrike" dirty="0" err="1" smtClean="0">
                          <a:solidFill>
                            <a:srgbClr val="000000"/>
                          </a:solidFill>
                          <a:effectLst/>
                          <a:latin typeface="Times New Roman" panose="02020603050405020304" pitchFamily="18" charset="0"/>
                        </a:rPr>
                        <a:t>Кызматтык</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сапарларга</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кеткен</a:t>
                      </a:r>
                      <a:r>
                        <a:rPr lang="ru-RU" sz="900" b="0" i="0" u="none" strike="noStrike" baseline="0" dirty="0" smtClean="0">
                          <a:solidFill>
                            <a:srgbClr val="000000"/>
                          </a:solidFill>
                          <a:effectLst/>
                          <a:latin typeface="Times New Roman" panose="02020603050405020304" pitchFamily="18" charset="0"/>
                        </a:rPr>
                        <a:t> </a:t>
                      </a:r>
                      <a:r>
                        <a:rPr lang="ru-RU" sz="900" b="0" i="0" u="none" strike="noStrike" baseline="0" dirty="0" err="1" smtClean="0">
                          <a:solidFill>
                            <a:srgbClr val="000000"/>
                          </a:solidFill>
                          <a:effectLst/>
                          <a:latin typeface="Times New Roman" panose="02020603050405020304" pitchFamily="18" charset="0"/>
                        </a:rPr>
                        <a:t>чыгымдар</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2 677 400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2 000 000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677 400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2 677 400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2 000 000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677 400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Times New Roman" panose="02020603050405020304" pitchFamily="18" charset="0"/>
                        </a:rPr>
                        <a:t>-     </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2544394"/>
                  </a:ext>
                </a:extLst>
              </a:tr>
              <a:tr h="186718">
                <a:tc>
                  <a:txBody>
                    <a:bodyPr/>
                    <a:lstStyle/>
                    <a:p>
                      <a:pPr algn="l" fontAlgn="ctr"/>
                      <a:r>
                        <a:rPr lang="ru-RU" sz="900" b="0" i="0" u="none" strike="noStrike" dirty="0" err="1" smtClean="0">
                          <a:solidFill>
                            <a:srgbClr val="000000"/>
                          </a:solidFill>
                          <a:effectLst/>
                          <a:latin typeface="Times New Roman" panose="02020603050405020304" pitchFamily="18" charset="0"/>
                        </a:rPr>
                        <a:t>Байланыш</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кызматтары</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7 100 000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7 100 000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6 250 896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6 250 896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849 104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849 104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baseline="0" dirty="0" smtClean="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4705331"/>
                  </a:ext>
                </a:extLst>
              </a:tr>
              <a:tr h="271509">
                <a:tc>
                  <a:txBody>
                    <a:bodyPr/>
                    <a:lstStyle/>
                    <a:p>
                      <a:pPr algn="l" fontAlgn="ctr"/>
                      <a:r>
                        <a:rPr lang="ru-RU" sz="900" b="0" i="0" u="none" strike="noStrike" dirty="0" err="1" smtClean="0">
                          <a:solidFill>
                            <a:srgbClr val="000000"/>
                          </a:solidFill>
                          <a:effectLst/>
                          <a:latin typeface="Times New Roman" panose="02020603050405020304" pitchFamily="18" charset="0"/>
                        </a:rPr>
                        <a:t>Ижара</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акысы</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Times New Roman" panose="02020603050405020304" pitchFamily="18" charset="0"/>
                        </a:rPr>
                        <a:t>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     </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0251420"/>
                  </a:ext>
                </a:extLst>
              </a:tr>
              <a:tr h="186718">
                <a:tc>
                  <a:txBody>
                    <a:bodyPr/>
                    <a:lstStyle/>
                    <a:p>
                      <a:pPr algn="l" fontAlgn="ctr"/>
                      <a:r>
                        <a:rPr lang="ru-RU" sz="900" b="0" i="0" u="none" strike="noStrike" dirty="0" err="1" smtClean="0">
                          <a:solidFill>
                            <a:srgbClr val="000000"/>
                          </a:solidFill>
                          <a:effectLst/>
                          <a:latin typeface="Times New Roman" panose="02020603050405020304" pitchFamily="18" charset="0"/>
                        </a:rPr>
                        <a:t>Транспорттук</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чыгымдар</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25 748 </a:t>
                      </a:r>
                      <a:r>
                        <a:rPr lang="ru-RU" sz="900" b="1" i="0" u="none" strike="noStrike" dirty="0">
                          <a:solidFill>
                            <a:srgbClr val="000000"/>
                          </a:solidFill>
                          <a:effectLst/>
                          <a:latin typeface="Times New Roman" panose="02020603050405020304" pitchFamily="18" charset="0"/>
                        </a:rPr>
                        <a:t>400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1 500 000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24 248 400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25 545 375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1 </a:t>
                      </a:r>
                      <a:r>
                        <a:rPr lang="ru-RU" sz="900" b="0" i="0" u="none" strike="noStrike" dirty="0">
                          <a:solidFill>
                            <a:srgbClr val="000000"/>
                          </a:solidFill>
                          <a:effectLst/>
                          <a:latin typeface="Times New Roman" panose="02020603050405020304" pitchFamily="18" charset="0"/>
                        </a:rPr>
                        <a:t>296 975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24 </a:t>
                      </a:r>
                      <a:r>
                        <a:rPr lang="ru-RU" sz="900" b="0" i="0" u="none" strike="noStrike" dirty="0">
                          <a:solidFill>
                            <a:srgbClr val="000000"/>
                          </a:solidFill>
                          <a:effectLst/>
                          <a:latin typeface="Times New Roman" panose="02020603050405020304" pitchFamily="18" charset="0"/>
                        </a:rPr>
                        <a:t>248 400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203 025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203 </a:t>
                      </a:r>
                      <a:r>
                        <a:rPr lang="ru-RU" sz="900" b="0" i="0" u="none" strike="noStrike" dirty="0">
                          <a:solidFill>
                            <a:srgbClr val="000000"/>
                          </a:solidFill>
                          <a:effectLst/>
                          <a:latin typeface="Times New Roman" panose="02020603050405020304" pitchFamily="18" charset="0"/>
                        </a:rPr>
                        <a:t>025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baseline="0" dirty="0" smtClean="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2384748"/>
                  </a:ext>
                </a:extLst>
              </a:tr>
              <a:tr h="308303">
                <a:tc>
                  <a:txBody>
                    <a:bodyPr/>
                    <a:lstStyle/>
                    <a:p>
                      <a:pPr algn="l" fontAlgn="ctr"/>
                      <a:r>
                        <a:rPr lang="ru-RU" sz="900" b="0" i="0" u="none" strike="noStrike" dirty="0" smtClean="0">
                          <a:solidFill>
                            <a:srgbClr val="000000"/>
                          </a:solidFill>
                          <a:effectLst/>
                          <a:latin typeface="Times New Roman" panose="02020603050405020304" pitchFamily="18" charset="0"/>
                        </a:rPr>
                        <a:t>Башка </a:t>
                      </a:r>
                      <a:r>
                        <a:rPr lang="ru-RU" sz="900" b="0" i="0" u="none" strike="noStrike" dirty="0" err="1" smtClean="0">
                          <a:solidFill>
                            <a:srgbClr val="000000"/>
                          </a:solidFill>
                          <a:effectLst/>
                          <a:latin typeface="Times New Roman" panose="02020603050405020304" pitchFamily="18" charset="0"/>
                        </a:rPr>
                        <a:t>чыгымдар</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жана</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кызмат</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көрсөтүүлөр</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176 593 000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123 233 300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53 359 700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172 631 607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19 </a:t>
                      </a:r>
                      <a:r>
                        <a:rPr lang="ru-RU" sz="900" b="0" i="0" u="none" strike="noStrike" dirty="0">
                          <a:solidFill>
                            <a:srgbClr val="000000"/>
                          </a:solidFill>
                          <a:effectLst/>
                          <a:latin typeface="Times New Roman" panose="02020603050405020304" pitchFamily="18" charset="0"/>
                        </a:rPr>
                        <a:t>271 907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53 359 700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3 </a:t>
                      </a:r>
                      <a:r>
                        <a:rPr lang="ru-RU" sz="900" b="1" i="0" u="none" strike="noStrike" dirty="0">
                          <a:solidFill>
                            <a:srgbClr val="000000"/>
                          </a:solidFill>
                          <a:effectLst/>
                          <a:latin typeface="Times New Roman" panose="02020603050405020304" pitchFamily="18" charset="0"/>
                        </a:rPr>
                        <a:t>961 393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3 </a:t>
                      </a:r>
                      <a:r>
                        <a:rPr lang="ru-RU" sz="900" b="0" i="0" u="none" strike="noStrike" dirty="0">
                          <a:solidFill>
                            <a:srgbClr val="000000"/>
                          </a:solidFill>
                          <a:effectLst/>
                          <a:latin typeface="Times New Roman" panose="02020603050405020304" pitchFamily="18" charset="0"/>
                        </a:rPr>
                        <a:t>961 393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4300833"/>
                  </a:ext>
                </a:extLst>
              </a:tr>
              <a:tr h="404989">
                <a:tc>
                  <a:txBody>
                    <a:bodyPr/>
                    <a:lstStyle/>
                    <a:p>
                      <a:pPr algn="l" fontAlgn="ctr"/>
                      <a:r>
                        <a:rPr lang="ru-RU" sz="900" b="0" i="0" u="none" strike="noStrike" dirty="0" err="1" smtClean="0">
                          <a:solidFill>
                            <a:srgbClr val="000000"/>
                          </a:solidFill>
                          <a:effectLst/>
                          <a:latin typeface="Times New Roman" panose="02020603050405020304" pitchFamily="18" charset="0"/>
                        </a:rPr>
                        <a:t>Учурдагы</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чарбалык</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максаттарга</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буюмдарды</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жана</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материалдарды</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сатып</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алуу</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102 </a:t>
                      </a:r>
                      <a:r>
                        <a:rPr lang="ru-RU" sz="900" b="1" i="0" u="none" strike="noStrike" dirty="0">
                          <a:solidFill>
                            <a:srgbClr val="000000"/>
                          </a:solidFill>
                          <a:effectLst/>
                          <a:latin typeface="Times New Roman" panose="02020603050405020304" pitchFamily="18" charset="0"/>
                        </a:rPr>
                        <a:t>620 000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102 </a:t>
                      </a:r>
                      <a:r>
                        <a:rPr lang="ru-RU" sz="900" b="0" i="0" u="none" strike="noStrike" dirty="0">
                          <a:solidFill>
                            <a:srgbClr val="000000"/>
                          </a:solidFill>
                          <a:effectLst/>
                          <a:latin typeface="Times New Roman" panose="02020603050405020304" pitchFamily="18" charset="0"/>
                        </a:rPr>
                        <a:t>620 000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102 339 561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102 </a:t>
                      </a:r>
                      <a:r>
                        <a:rPr lang="ru-RU" sz="900" b="0" i="0" u="none" strike="noStrike" dirty="0">
                          <a:solidFill>
                            <a:srgbClr val="000000"/>
                          </a:solidFill>
                          <a:effectLst/>
                          <a:latin typeface="Times New Roman" panose="02020603050405020304" pitchFamily="18" charset="0"/>
                        </a:rPr>
                        <a:t>339 561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280 439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280 439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baseline="0" dirty="0" smtClean="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6706636"/>
                  </a:ext>
                </a:extLst>
              </a:tr>
              <a:tr h="271509">
                <a:tc>
                  <a:txBody>
                    <a:bodyPr/>
                    <a:lstStyle/>
                    <a:p>
                      <a:pPr algn="l" fontAlgn="ctr"/>
                      <a:r>
                        <a:rPr lang="ru-RU" sz="900" b="0" i="0" u="none" strike="noStrike" dirty="0" err="1" smtClean="0">
                          <a:solidFill>
                            <a:srgbClr val="000000"/>
                          </a:solidFill>
                          <a:effectLst/>
                          <a:latin typeface="Times New Roman" panose="02020603050405020304" pitchFamily="18" charset="0"/>
                        </a:rPr>
                        <a:t>Машиналар</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жана</a:t>
                      </a:r>
                      <a:r>
                        <a:rPr lang="ru-RU" sz="900" b="0" i="0" u="none" strike="noStrike" dirty="0" smtClean="0">
                          <a:solidFill>
                            <a:srgbClr val="000000"/>
                          </a:solidFill>
                          <a:effectLst/>
                          <a:latin typeface="Times New Roman" panose="02020603050405020304" pitchFamily="18" charset="0"/>
                        </a:rPr>
                        <a:t> </a:t>
                      </a:r>
                      <a:r>
                        <a:rPr lang="ru-RU" sz="900" b="0" i="0" u="none" strike="noStrike" dirty="0" err="1" smtClean="0">
                          <a:solidFill>
                            <a:srgbClr val="000000"/>
                          </a:solidFill>
                          <a:effectLst/>
                          <a:latin typeface="Times New Roman" panose="02020603050405020304" pitchFamily="18" charset="0"/>
                        </a:rPr>
                        <a:t>жабдуулар</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14 000 000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14000000</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0</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Times New Roman" panose="02020603050405020304" pitchFamily="18" charset="0"/>
                        </a:rPr>
                        <a:t>11 978</a:t>
                      </a:r>
                      <a:r>
                        <a:rPr lang="ru-RU" sz="900" b="1" i="0" u="none" strike="noStrike" baseline="0" dirty="0" smtClean="0">
                          <a:solidFill>
                            <a:srgbClr val="000000"/>
                          </a:solidFill>
                          <a:effectLst/>
                          <a:latin typeface="Times New Roman" panose="02020603050405020304" pitchFamily="18" charset="0"/>
                        </a:rPr>
                        <a:t> 154</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11 </a:t>
                      </a:r>
                      <a:r>
                        <a:rPr lang="ru-RU" sz="900" b="0" i="0" u="none" strike="noStrike" dirty="0" smtClean="0">
                          <a:solidFill>
                            <a:srgbClr val="000000"/>
                          </a:solidFill>
                          <a:effectLst/>
                          <a:latin typeface="Times New Roman" panose="02020603050405020304" pitchFamily="18" charset="0"/>
                        </a:rPr>
                        <a:t>978 154</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Times New Roman" panose="02020603050405020304" pitchFamily="18" charset="0"/>
                        </a:rPr>
                        <a:t>      </a:t>
                      </a:r>
                      <a:r>
                        <a:rPr lang="ru-RU" sz="900" b="1" i="0" u="none" strike="noStrike" dirty="0" smtClean="0">
                          <a:solidFill>
                            <a:srgbClr val="000000"/>
                          </a:solidFill>
                          <a:effectLst/>
                          <a:latin typeface="Times New Roman" panose="02020603050405020304" pitchFamily="18" charset="0"/>
                        </a:rPr>
                        <a:t>  2 021 846</a:t>
                      </a:r>
                      <a:endParaRPr lang="ru-RU" sz="900" b="1"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Times New Roman" panose="02020603050405020304" pitchFamily="18" charset="0"/>
                        </a:rPr>
                        <a:t>2 021 846</a:t>
                      </a:r>
                      <a:endParaRPr lang="ru-RU" sz="900" b="0" i="0" u="none" strike="noStrike" dirty="0">
                        <a:solidFill>
                          <a:srgbClr val="000000"/>
                        </a:solidFill>
                        <a:effectLst/>
                        <a:latin typeface="Times New Roman" panose="02020603050405020304" pitchFamily="18"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Times New Roman" panose="02020603050405020304" pitchFamily="18" charset="0"/>
                        </a:rPr>
                        <a:t> </a:t>
                      </a: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8703644"/>
                  </a:ext>
                </a:extLst>
              </a:tr>
            </a:tbl>
          </a:graphicData>
        </a:graphic>
      </p:graphicFrame>
      <p:pic>
        <p:nvPicPr>
          <p:cNvPr id="10" name="Рисунок 9"/>
          <p:cNvPicPr>
            <a:picLocks noChangeAspect="1"/>
          </p:cNvPicPr>
          <p:nvPr/>
        </p:nvPicPr>
        <p:blipFill>
          <a:blip r:embed="rId3"/>
          <a:stretch>
            <a:fillRect/>
          </a:stretch>
        </p:blipFill>
        <p:spPr>
          <a:xfrm>
            <a:off x="-793" y="6093296"/>
            <a:ext cx="9144793" cy="764704"/>
          </a:xfrm>
          <a:prstGeom prst="rect">
            <a:avLst/>
          </a:prstGeom>
        </p:spPr>
      </p:pic>
      <p:sp>
        <p:nvSpPr>
          <p:cNvPr id="11" name="Прямоугольник 10"/>
          <p:cNvSpPr/>
          <p:nvPr/>
        </p:nvSpPr>
        <p:spPr>
          <a:xfrm>
            <a:off x="395536" y="5805264"/>
            <a:ext cx="8424936" cy="276999"/>
          </a:xfrm>
          <a:prstGeom prst="rect">
            <a:avLst/>
          </a:prstGeom>
        </p:spPr>
        <p:txBody>
          <a:bodyPr wrap="square">
            <a:spAutoFit/>
          </a:bodyPr>
          <a:lstStyle/>
          <a:p>
            <a:r>
              <a:rPr lang="ru-RU" sz="1200" b="1" dirty="0" err="1" smtClean="0">
                <a:latin typeface="Cambria" panose="02040503050406030204" pitchFamily="18" charset="0"/>
                <a:ea typeface="Cambria" panose="02040503050406030204" pitchFamily="18" charset="0"/>
                <a:cs typeface="Times New Roman" panose="02020603050405020304" pitchFamily="18" charset="0"/>
              </a:rPr>
              <a:t>Эскертме</a:t>
            </a:r>
            <a:r>
              <a:rPr lang="ru-RU" sz="1200" b="1" dirty="0" smtClean="0">
                <a:latin typeface="Cambria" panose="02040503050406030204" pitchFamily="18" charset="0"/>
                <a:ea typeface="Cambria" panose="02040503050406030204" pitchFamily="18" charset="0"/>
                <a:cs typeface="Times New Roman" panose="02020603050405020304" pitchFamily="18" charset="0"/>
              </a:rPr>
              <a:t>: </a:t>
            </a:r>
            <a:r>
              <a:rPr lang="ru-RU" sz="1200" dirty="0" smtClean="0">
                <a:latin typeface="Cambria" panose="02040503050406030204" pitchFamily="18" charset="0"/>
                <a:ea typeface="Cambria" panose="02040503050406030204" pitchFamily="18" charset="0"/>
                <a:cs typeface="Times New Roman" panose="02020603050405020304" pitchFamily="18" charset="0"/>
              </a:rPr>
              <a:t>Чет </a:t>
            </a:r>
            <a:r>
              <a:rPr lang="ru-RU" sz="1200" dirty="0" err="1" smtClean="0">
                <a:latin typeface="Cambria" panose="02040503050406030204" pitchFamily="18" charset="0"/>
                <a:ea typeface="Cambria" panose="02040503050406030204" pitchFamily="18" charset="0"/>
                <a:cs typeface="Times New Roman" panose="02020603050405020304" pitchFamily="18" charset="0"/>
              </a:rPr>
              <a:t>жактагы</a:t>
            </a:r>
            <a:r>
              <a:rPr lang="ru-RU" sz="1200" dirty="0" smtClean="0">
                <a:latin typeface="Cambria" panose="02040503050406030204" pitchFamily="18" charset="0"/>
                <a:ea typeface="Cambria" panose="02040503050406030204" pitchFamily="18" charset="0"/>
                <a:cs typeface="Times New Roman" panose="02020603050405020304" pitchFamily="18" charset="0"/>
              </a:rPr>
              <a:t> </a:t>
            </a:r>
            <a:r>
              <a:rPr lang="ru-RU" sz="1200" dirty="0" err="1" smtClean="0">
                <a:latin typeface="Cambria" panose="02040503050406030204" pitchFamily="18" charset="0"/>
                <a:ea typeface="Cambria" panose="02040503050406030204" pitchFamily="18" charset="0"/>
                <a:cs typeface="Times New Roman" panose="02020603050405020304" pitchFamily="18" charset="0"/>
              </a:rPr>
              <a:t>жарандардын</a:t>
            </a:r>
            <a:r>
              <a:rPr lang="ru-RU" sz="1200" dirty="0" smtClean="0">
                <a:latin typeface="Cambria" panose="02040503050406030204" pitchFamily="18" charset="0"/>
                <a:ea typeface="Cambria" panose="02040503050406030204" pitchFamily="18" charset="0"/>
                <a:cs typeface="Times New Roman" panose="02020603050405020304" pitchFamily="18" charset="0"/>
              </a:rPr>
              <a:t> </a:t>
            </a:r>
            <a:r>
              <a:rPr lang="ru-RU" sz="1200" dirty="0" err="1" smtClean="0">
                <a:latin typeface="Cambria" panose="02040503050406030204" pitchFamily="18" charset="0"/>
                <a:ea typeface="Cambria" panose="02040503050406030204" pitchFamily="18" charset="0"/>
                <a:cs typeface="Times New Roman" panose="02020603050405020304" pitchFamily="18" charset="0"/>
              </a:rPr>
              <a:t>конституциялык</a:t>
            </a:r>
            <a:r>
              <a:rPr lang="ru-RU" sz="1200" dirty="0" smtClean="0">
                <a:latin typeface="Cambria" panose="02040503050406030204" pitchFamily="18" charset="0"/>
                <a:ea typeface="Cambria" panose="02040503050406030204" pitchFamily="18" charset="0"/>
                <a:cs typeface="Times New Roman" panose="02020603050405020304" pitchFamily="18" charset="0"/>
              </a:rPr>
              <a:t> </a:t>
            </a:r>
            <a:r>
              <a:rPr lang="ru-RU" sz="1200" dirty="0" err="1" smtClean="0">
                <a:latin typeface="Cambria" panose="02040503050406030204" pitchFamily="18" charset="0"/>
                <a:ea typeface="Cambria" panose="02040503050406030204" pitchFamily="18" charset="0"/>
                <a:cs typeface="Times New Roman" panose="02020603050405020304" pitchFamily="18" charset="0"/>
              </a:rPr>
              <a:t>укуктарын</a:t>
            </a:r>
            <a:r>
              <a:rPr lang="ru-RU" sz="1200" dirty="0" smtClean="0">
                <a:latin typeface="Cambria" panose="02040503050406030204" pitchFamily="18" charset="0"/>
                <a:ea typeface="Cambria" panose="02040503050406030204" pitchFamily="18" charset="0"/>
                <a:cs typeface="Times New Roman" panose="02020603050405020304" pitchFamily="18" charset="0"/>
              </a:rPr>
              <a:t> </a:t>
            </a:r>
            <a:r>
              <a:rPr lang="ru-RU" sz="1200" dirty="0" err="1" smtClean="0">
                <a:latin typeface="Cambria" panose="02040503050406030204" pitchFamily="18" charset="0"/>
                <a:ea typeface="Cambria" panose="02040503050406030204" pitchFamily="18" charset="0"/>
                <a:cs typeface="Times New Roman" panose="02020603050405020304" pitchFamily="18" charset="0"/>
              </a:rPr>
              <a:t>ишке</a:t>
            </a:r>
            <a:r>
              <a:rPr lang="ru-RU" sz="1200" dirty="0" smtClean="0">
                <a:latin typeface="Cambria" panose="02040503050406030204" pitchFamily="18" charset="0"/>
                <a:ea typeface="Cambria" panose="02040503050406030204" pitchFamily="18" charset="0"/>
                <a:cs typeface="Times New Roman" panose="02020603050405020304" pitchFamily="18" charset="0"/>
              </a:rPr>
              <a:t> </a:t>
            </a:r>
            <a:r>
              <a:rPr lang="ru-RU" sz="1200" dirty="0" err="1" smtClean="0">
                <a:latin typeface="Cambria" panose="02040503050406030204" pitchFamily="18" charset="0"/>
                <a:ea typeface="Cambria" panose="02040503050406030204" pitchFamily="18" charset="0"/>
                <a:cs typeface="Times New Roman" panose="02020603050405020304" pitchFamily="18" charset="0"/>
              </a:rPr>
              <a:t>ашыруу</a:t>
            </a:r>
            <a:r>
              <a:rPr lang="ru-RU" sz="1200" dirty="0" smtClean="0">
                <a:latin typeface="Cambria" panose="02040503050406030204" pitchFamily="18" charset="0"/>
                <a:ea typeface="Cambria" panose="02040503050406030204" pitchFamily="18" charset="0"/>
                <a:cs typeface="Times New Roman" panose="02020603050405020304" pitchFamily="18" charset="0"/>
              </a:rPr>
              <a:t> </a:t>
            </a:r>
            <a:r>
              <a:rPr lang="ru-RU" sz="1200" dirty="0" err="1" smtClean="0">
                <a:latin typeface="Cambria" panose="02040503050406030204" pitchFamily="18" charset="0"/>
                <a:ea typeface="Cambria" panose="02040503050406030204" pitchFamily="18" charset="0"/>
                <a:cs typeface="Times New Roman" panose="02020603050405020304" pitchFamily="18" charset="0"/>
              </a:rPr>
              <a:t>үчүн</a:t>
            </a:r>
            <a:r>
              <a:rPr lang="ru-RU" sz="1200" dirty="0" smtClean="0">
                <a:latin typeface="Cambria" panose="02040503050406030204" pitchFamily="18" charset="0"/>
                <a:ea typeface="Cambria" panose="02040503050406030204" pitchFamily="18" charset="0"/>
                <a:cs typeface="Times New Roman" panose="02020603050405020304" pitchFamily="18" charset="0"/>
              </a:rPr>
              <a:t> </a:t>
            </a:r>
            <a:r>
              <a:rPr lang="ru-RU" sz="1200" dirty="0" err="1" smtClean="0">
                <a:latin typeface="Cambria" panose="02040503050406030204" pitchFamily="18" charset="0"/>
                <a:ea typeface="Cambria" panose="02040503050406030204" pitchFamily="18" charset="0"/>
                <a:cs typeface="Times New Roman" panose="02020603050405020304" pitchFamily="18" charset="0"/>
              </a:rPr>
              <a:t>ТИМге</a:t>
            </a:r>
            <a:r>
              <a:rPr lang="ru-RU" sz="1200" dirty="0" smtClean="0">
                <a:latin typeface="Cambria" panose="02040503050406030204" pitchFamily="18" charset="0"/>
                <a:ea typeface="Cambria" panose="02040503050406030204" pitchFamily="18" charset="0"/>
                <a:cs typeface="Times New Roman" panose="02020603050405020304" pitchFamily="18" charset="0"/>
              </a:rPr>
              <a:t> 58,0 млн сом </a:t>
            </a:r>
            <a:r>
              <a:rPr lang="ru-RU" sz="1200" dirty="0" err="1" smtClean="0">
                <a:latin typeface="Cambria" panose="02040503050406030204" pitchFamily="18" charset="0"/>
                <a:ea typeface="Cambria" panose="02040503050406030204" pitchFamily="18" charset="0"/>
                <a:cs typeface="Times New Roman" panose="02020603050405020304" pitchFamily="18" charset="0"/>
              </a:rPr>
              <a:t>бөлүндү</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09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323528" y="188640"/>
            <a:ext cx="8640960" cy="648072"/>
          </a:xfrm>
        </p:spPr>
        <p:txBody>
          <a:bodyPr>
            <a:noAutofit/>
          </a:bodyPr>
          <a:lstStyle/>
          <a:p>
            <a:r>
              <a:rPr lang="ru-RU" sz="1800" b="1" dirty="0" smtClean="0">
                <a:solidFill>
                  <a:schemeClr val="accent1"/>
                </a:solidFill>
                <a:latin typeface="Cambria" panose="02040503050406030204" pitchFamily="18" charset="0"/>
                <a:ea typeface="Cambria" panose="02040503050406030204" pitchFamily="18" charset="0"/>
              </a:rPr>
              <a:t/>
            </a:r>
            <a:br>
              <a:rPr lang="ru-RU" sz="1800" b="1" dirty="0" smtClean="0">
                <a:solidFill>
                  <a:schemeClr val="accent1"/>
                </a:solidFill>
                <a:latin typeface="Cambria" panose="02040503050406030204" pitchFamily="18" charset="0"/>
                <a:ea typeface="Cambria" panose="02040503050406030204" pitchFamily="18" charset="0"/>
              </a:rPr>
            </a:br>
            <a:r>
              <a:rPr lang="ru-RU" sz="1800" b="1" dirty="0" smtClean="0">
                <a:solidFill>
                  <a:schemeClr val="accent1"/>
                </a:solidFill>
                <a:latin typeface="Cambria" panose="02040503050406030204" pitchFamily="18" charset="0"/>
                <a:ea typeface="Cambria" panose="02040503050406030204" pitchFamily="18" charset="0"/>
              </a:rPr>
              <a:t>КР ЖК </a:t>
            </a:r>
            <a:r>
              <a:rPr lang="ru-RU" sz="1800" b="1" dirty="0" err="1" smtClean="0">
                <a:solidFill>
                  <a:schemeClr val="accent1"/>
                </a:solidFill>
                <a:latin typeface="Cambria" panose="02040503050406030204" pitchFamily="18" charset="0"/>
                <a:ea typeface="Cambria" panose="02040503050406030204" pitchFamily="18" charset="0"/>
              </a:rPr>
              <a:t>депутаттарын</a:t>
            </a:r>
            <a:r>
              <a:rPr lang="ru-RU" sz="1800" b="1" dirty="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мөөнөтүнөн</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мурда</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шайлоону</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даярдоого</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жана</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өткөрүүгө</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иш</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жүзүндө</a:t>
            </a:r>
            <a:r>
              <a:rPr lang="ru-RU" sz="1800" b="1" dirty="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чыгымдалган</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акча</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каражаттары</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жөнүндө</a:t>
            </a:r>
            <a:r>
              <a:rPr lang="ru-RU" sz="1800" b="1" dirty="0" smtClean="0">
                <a:solidFill>
                  <a:schemeClr val="accent1"/>
                </a:solidFill>
                <a:latin typeface="Cambria" panose="02040503050406030204" pitchFamily="18" charset="0"/>
                <a:ea typeface="Cambria" panose="02040503050406030204" pitchFamily="18" charset="0"/>
              </a:rPr>
              <a:t> </a:t>
            </a:r>
            <a:r>
              <a:rPr lang="ru-RU" sz="1800" b="1" dirty="0" err="1" smtClean="0">
                <a:solidFill>
                  <a:schemeClr val="accent1"/>
                </a:solidFill>
                <a:latin typeface="Cambria" panose="02040503050406030204" pitchFamily="18" charset="0"/>
                <a:ea typeface="Cambria" panose="02040503050406030204" pitchFamily="18" charset="0"/>
              </a:rPr>
              <a:t>маалымат</a:t>
            </a:r>
            <a:r>
              <a:rPr lang="ru-RU" sz="2000" b="1" cap="small" spc="150" dirty="0">
                <a:solidFill>
                  <a:schemeClr val="accent1"/>
                </a:solidFill>
                <a:latin typeface="Cambria" panose="02040503050406030204" pitchFamily="18" charset="0"/>
                <a:ea typeface="Cambria" panose="02040503050406030204" pitchFamily="18" charset="0"/>
              </a:rPr>
              <a:t>	</a:t>
            </a:r>
            <a:r>
              <a:rPr lang="ru-RU" sz="2000" b="1" cap="small" spc="150" dirty="0" smtClean="0">
                <a:solidFill>
                  <a:schemeClr val="accent1"/>
                </a:solidFill>
              </a:rPr>
              <a:t>			</a:t>
            </a:r>
            <a:endParaRPr lang="ru-RU" sz="2000" dirty="0">
              <a:solidFill>
                <a:schemeClr val="accent1"/>
              </a:solidFill>
            </a:endParaRPr>
          </a:p>
        </p:txBody>
      </p:sp>
      <p:sp>
        <p:nvSpPr>
          <p:cNvPr id="4" name="Прямоугольник 3"/>
          <p:cNvSpPr/>
          <p:nvPr/>
        </p:nvSpPr>
        <p:spPr>
          <a:xfrm>
            <a:off x="395537" y="5957880"/>
            <a:ext cx="8436043" cy="400110"/>
          </a:xfrm>
          <a:prstGeom prst="rect">
            <a:avLst/>
          </a:prstGeom>
        </p:spPr>
        <p:txBody>
          <a:bodyPr wrap="square">
            <a:spAutoFit/>
          </a:bodyPr>
          <a:lstStyle/>
          <a:p>
            <a:pPr lvl="0" algn="just"/>
            <a:r>
              <a:rPr lang="ru-RU" sz="1000" b="1" dirty="0" err="1" smtClean="0">
                <a:solidFill>
                  <a:srgbClr val="000000"/>
                </a:solidFill>
                <a:latin typeface="Cambria" panose="02040503050406030204" pitchFamily="18" charset="0"/>
                <a:ea typeface="Cambria" panose="02040503050406030204" pitchFamily="18" charset="0"/>
              </a:rPr>
              <a:t>Кыстырма</a:t>
            </a:r>
            <a:r>
              <a:rPr lang="ru-RU" sz="1000" b="1" dirty="0" smtClean="0">
                <a:solidFill>
                  <a:srgbClr val="000000"/>
                </a:solidFill>
                <a:latin typeface="Cambria" panose="02040503050406030204" pitchFamily="18" charset="0"/>
                <a:ea typeface="Cambria" panose="02040503050406030204" pitchFamily="18" charset="0"/>
              </a:rPr>
              <a:t>: 1 </a:t>
            </a:r>
            <a:r>
              <a:rPr lang="ru-RU" sz="1000" b="1" dirty="0" err="1" smtClean="0">
                <a:solidFill>
                  <a:srgbClr val="000000"/>
                </a:solidFill>
                <a:latin typeface="Cambria" panose="02040503050406030204" pitchFamily="18" charset="0"/>
                <a:ea typeface="Cambria" panose="02040503050406030204" pitchFamily="18" charset="0"/>
              </a:rPr>
              <a:t>шайлоочуга</a:t>
            </a:r>
            <a:r>
              <a:rPr lang="ru-RU" sz="1000" b="1" dirty="0" smtClean="0">
                <a:solidFill>
                  <a:srgbClr val="000000"/>
                </a:solidFill>
                <a:latin typeface="Cambria" panose="02040503050406030204" pitchFamily="18" charset="0"/>
                <a:ea typeface="Cambria" panose="02040503050406030204" pitchFamily="18" charset="0"/>
              </a:rPr>
              <a:t> </a:t>
            </a:r>
            <a:r>
              <a:rPr lang="ru-RU" sz="1000" b="1" dirty="0" err="1" smtClean="0">
                <a:solidFill>
                  <a:srgbClr val="000000"/>
                </a:solidFill>
                <a:latin typeface="Cambria" panose="02040503050406030204" pitchFamily="18" charset="0"/>
                <a:ea typeface="Cambria" panose="02040503050406030204" pitchFamily="18" charset="0"/>
              </a:rPr>
              <a:t>кеткен</a:t>
            </a:r>
            <a:r>
              <a:rPr lang="ru-RU" sz="1000" b="1" dirty="0" smtClean="0">
                <a:solidFill>
                  <a:srgbClr val="000000"/>
                </a:solidFill>
                <a:latin typeface="Cambria" panose="02040503050406030204" pitchFamily="18" charset="0"/>
                <a:ea typeface="Cambria" panose="02040503050406030204" pitchFamily="18" charset="0"/>
              </a:rPr>
              <a:t> </a:t>
            </a:r>
            <a:r>
              <a:rPr lang="ru-RU" sz="1000" b="1" dirty="0" err="1" smtClean="0">
                <a:solidFill>
                  <a:srgbClr val="000000"/>
                </a:solidFill>
                <a:latin typeface="Cambria" panose="02040503050406030204" pitchFamily="18" charset="0"/>
                <a:ea typeface="Cambria" panose="02040503050406030204" pitchFamily="18" charset="0"/>
              </a:rPr>
              <a:t>чыгымдын</a:t>
            </a:r>
            <a:r>
              <a:rPr lang="ru-RU" sz="1000" b="1" dirty="0" smtClean="0">
                <a:solidFill>
                  <a:srgbClr val="000000"/>
                </a:solidFill>
                <a:latin typeface="Cambria" panose="02040503050406030204" pitchFamily="18" charset="0"/>
                <a:ea typeface="Cambria" panose="02040503050406030204" pitchFamily="18" charset="0"/>
              </a:rPr>
              <a:t> </a:t>
            </a:r>
            <a:r>
              <a:rPr lang="ru-RU" sz="1000" b="1" dirty="0" err="1" smtClean="0">
                <a:solidFill>
                  <a:srgbClr val="000000"/>
                </a:solidFill>
                <a:latin typeface="Cambria" panose="02040503050406030204" pitchFamily="18" charset="0"/>
                <a:ea typeface="Cambria" panose="02040503050406030204" pitchFamily="18" charset="0"/>
              </a:rPr>
              <a:t>суммасы</a:t>
            </a:r>
            <a:r>
              <a:rPr lang="ru-RU" sz="1000" b="1" dirty="0" smtClean="0">
                <a:solidFill>
                  <a:srgbClr val="000000"/>
                </a:solidFill>
                <a:latin typeface="Cambria" panose="02040503050406030204" pitchFamily="18" charset="0"/>
                <a:ea typeface="Cambria" panose="02040503050406030204" pitchFamily="18" charset="0"/>
              </a:rPr>
              <a:t> 144,34 </a:t>
            </a:r>
            <a:r>
              <a:rPr lang="ru-RU" sz="1000" b="1" dirty="0" err="1" smtClean="0">
                <a:solidFill>
                  <a:srgbClr val="000000"/>
                </a:solidFill>
                <a:latin typeface="Cambria" panose="02040503050406030204" pitchFamily="18" charset="0"/>
                <a:ea typeface="Cambria" panose="02040503050406030204" pitchFamily="18" charset="0"/>
              </a:rPr>
              <a:t>сомду</a:t>
            </a:r>
            <a:r>
              <a:rPr lang="ru-RU" sz="1000" b="1" dirty="0" smtClean="0">
                <a:solidFill>
                  <a:srgbClr val="000000"/>
                </a:solidFill>
                <a:latin typeface="Cambria" panose="02040503050406030204" pitchFamily="18" charset="0"/>
                <a:ea typeface="Cambria" panose="02040503050406030204" pitchFamily="18" charset="0"/>
              </a:rPr>
              <a:t> </a:t>
            </a:r>
            <a:r>
              <a:rPr lang="ru-RU" sz="1000" b="1" dirty="0" err="1" smtClean="0">
                <a:solidFill>
                  <a:srgbClr val="000000"/>
                </a:solidFill>
                <a:latin typeface="Cambria" panose="02040503050406030204" pitchFamily="18" charset="0"/>
                <a:ea typeface="Cambria" panose="02040503050406030204" pitchFamily="18" charset="0"/>
              </a:rPr>
              <a:t>түздү</a:t>
            </a:r>
            <a:r>
              <a:rPr lang="ru-RU" sz="1000" b="1" dirty="0" smtClean="0">
                <a:solidFill>
                  <a:srgbClr val="000000"/>
                </a:solidFill>
                <a:latin typeface="Cambria" panose="02040503050406030204" pitchFamily="18" charset="0"/>
                <a:ea typeface="Cambria" panose="02040503050406030204" pitchFamily="18" charset="0"/>
              </a:rPr>
              <a:t>.</a:t>
            </a:r>
            <a:r>
              <a:rPr lang="ru-RU" sz="1000" dirty="0" smtClean="0">
                <a:solidFill>
                  <a:srgbClr val="000000"/>
                </a:solidFill>
                <a:latin typeface="Cambria" panose="02040503050406030204" pitchFamily="18" charset="0"/>
                <a:ea typeface="Cambria" panose="02040503050406030204" pitchFamily="18" charset="0"/>
              </a:rPr>
              <a:t> (</a:t>
            </a:r>
            <a:r>
              <a:rPr lang="ru-RU" sz="1000" dirty="0" err="1" smtClean="0">
                <a:solidFill>
                  <a:srgbClr val="000000"/>
                </a:solidFill>
                <a:latin typeface="Cambria" panose="02040503050406030204" pitchFamily="18" charset="0"/>
                <a:ea typeface="Cambria" panose="02040503050406030204" pitchFamily="18" charset="0"/>
              </a:rPr>
              <a:t>Бүт</a:t>
            </a:r>
            <a:r>
              <a:rPr lang="ru-RU" sz="1000" dirty="0" smtClean="0">
                <a:solidFill>
                  <a:srgbClr val="000000"/>
                </a:solidFill>
                <a:latin typeface="Cambria" panose="02040503050406030204" pitchFamily="18" charset="0"/>
                <a:ea typeface="Cambria" panose="02040503050406030204" pitchFamily="18" charset="0"/>
              </a:rPr>
              <a:t> </a:t>
            </a:r>
            <a:r>
              <a:rPr lang="ru-RU" sz="1000" dirty="0" err="1" smtClean="0">
                <a:solidFill>
                  <a:srgbClr val="000000"/>
                </a:solidFill>
                <a:latin typeface="Cambria" panose="02040503050406030204" pitchFamily="18" charset="0"/>
                <a:ea typeface="Cambria" panose="02040503050406030204" pitchFamily="18" charset="0"/>
              </a:rPr>
              <a:t>чыгымдар</a:t>
            </a:r>
            <a:r>
              <a:rPr lang="ru-RU" sz="1000" dirty="0" smtClean="0">
                <a:solidFill>
                  <a:srgbClr val="000000"/>
                </a:solidFill>
                <a:latin typeface="Cambria" panose="02040503050406030204" pitchFamily="18" charset="0"/>
                <a:ea typeface="Cambria" panose="02040503050406030204" pitchFamily="18" charset="0"/>
              </a:rPr>
              <a:t>: 619 920,0 сом/4294243 </a:t>
            </a:r>
            <a:r>
              <a:rPr lang="ru-RU" sz="1000" dirty="0" err="1" smtClean="0">
                <a:solidFill>
                  <a:srgbClr val="000000"/>
                </a:solidFill>
                <a:latin typeface="Cambria" panose="02040503050406030204" pitchFamily="18" charset="0"/>
                <a:ea typeface="Cambria" panose="02040503050406030204" pitchFamily="18" charset="0"/>
              </a:rPr>
              <a:t>шайлоочуга</a:t>
            </a:r>
            <a:r>
              <a:rPr lang="ru-RU" sz="1000" dirty="0" smtClean="0">
                <a:solidFill>
                  <a:srgbClr val="000000"/>
                </a:solidFill>
                <a:latin typeface="Cambria" panose="02040503050406030204" pitchFamily="18" charset="0"/>
                <a:ea typeface="Cambria" panose="02040503050406030204" pitchFamily="18" charset="0"/>
              </a:rPr>
              <a:t> = 144,34 </a:t>
            </a:r>
            <a:r>
              <a:rPr lang="ru-RU" sz="1000" dirty="0">
                <a:solidFill>
                  <a:srgbClr val="000000"/>
                </a:solidFill>
                <a:latin typeface="Cambria" panose="02040503050406030204" pitchFamily="18" charset="0"/>
                <a:ea typeface="Cambria" panose="02040503050406030204" pitchFamily="18" charset="0"/>
              </a:rPr>
              <a:t>сом</a:t>
            </a:r>
            <a:r>
              <a:rPr lang="ru-RU" sz="1000" dirty="0" smtClean="0">
                <a:solidFill>
                  <a:srgbClr val="000000"/>
                </a:solidFill>
                <a:latin typeface="Cambria" panose="02040503050406030204" pitchFamily="18" charset="0"/>
                <a:ea typeface="Cambria" panose="02040503050406030204" pitchFamily="18" charset="0"/>
              </a:rPr>
              <a:t>).</a:t>
            </a:r>
            <a:r>
              <a:rPr lang="ru-RU" sz="1000" b="1"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endParaRPr lang="ru-RU" sz="10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080539219"/>
              </p:ext>
            </p:extLst>
          </p:nvPr>
        </p:nvGraphicFramePr>
        <p:xfrm>
          <a:off x="395537" y="937259"/>
          <a:ext cx="8436043" cy="4853756"/>
        </p:xfrm>
        <a:graphic>
          <a:graphicData uri="http://schemas.openxmlformats.org/drawingml/2006/table">
            <a:tbl>
              <a:tblPr/>
              <a:tblGrid>
                <a:gridCol w="1384344">
                  <a:extLst>
                    <a:ext uri="{9D8B030D-6E8A-4147-A177-3AD203B41FA5}">
                      <a16:colId xmlns:a16="http://schemas.microsoft.com/office/drawing/2014/main" val="1256983779"/>
                    </a:ext>
                  </a:extLst>
                </a:gridCol>
                <a:gridCol w="1135935">
                  <a:extLst>
                    <a:ext uri="{9D8B030D-6E8A-4147-A177-3AD203B41FA5}">
                      <a16:colId xmlns:a16="http://schemas.microsoft.com/office/drawing/2014/main" val="222466792"/>
                    </a:ext>
                  </a:extLst>
                </a:gridCol>
                <a:gridCol w="1080120">
                  <a:extLst>
                    <a:ext uri="{9D8B030D-6E8A-4147-A177-3AD203B41FA5}">
                      <a16:colId xmlns:a16="http://schemas.microsoft.com/office/drawing/2014/main" val="124423863"/>
                    </a:ext>
                  </a:extLst>
                </a:gridCol>
                <a:gridCol w="1800200">
                  <a:extLst>
                    <a:ext uri="{9D8B030D-6E8A-4147-A177-3AD203B41FA5}">
                      <a16:colId xmlns:a16="http://schemas.microsoft.com/office/drawing/2014/main" val="3764325600"/>
                    </a:ext>
                  </a:extLst>
                </a:gridCol>
                <a:gridCol w="792088">
                  <a:extLst>
                    <a:ext uri="{9D8B030D-6E8A-4147-A177-3AD203B41FA5}">
                      <a16:colId xmlns:a16="http://schemas.microsoft.com/office/drawing/2014/main" val="377854839"/>
                    </a:ext>
                  </a:extLst>
                </a:gridCol>
                <a:gridCol w="1080120">
                  <a:extLst>
                    <a:ext uri="{9D8B030D-6E8A-4147-A177-3AD203B41FA5}">
                      <a16:colId xmlns:a16="http://schemas.microsoft.com/office/drawing/2014/main" val="2019621444"/>
                    </a:ext>
                  </a:extLst>
                </a:gridCol>
                <a:gridCol w="1163236">
                  <a:extLst>
                    <a:ext uri="{9D8B030D-6E8A-4147-A177-3AD203B41FA5}">
                      <a16:colId xmlns:a16="http://schemas.microsoft.com/office/drawing/2014/main" val="502347797"/>
                    </a:ext>
                  </a:extLst>
                </a:gridCol>
              </a:tblGrid>
              <a:tr h="396475">
                <a:tc rowSpan="2">
                  <a:txBody>
                    <a:bodyPr/>
                    <a:lstStyle/>
                    <a:p>
                      <a:pPr algn="ctr" fontAlgn="ctr"/>
                      <a:r>
                        <a:rPr lang="ru-RU" sz="900" b="1" i="0" u="none" strike="noStrike" dirty="0" err="1" smtClean="0">
                          <a:solidFill>
                            <a:srgbClr val="000000"/>
                          </a:solidFill>
                          <a:effectLst/>
                          <a:latin typeface="Cambria" panose="02040503050406030204" pitchFamily="18" charset="0"/>
                          <a:ea typeface="Cambria" panose="02040503050406030204" pitchFamily="18" charset="0"/>
                        </a:rPr>
                        <a:t>Чыгымдардын</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аталышы</a:t>
                      </a:r>
                      <a:endParaRPr lang="ru-RU" sz="900" b="1"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6">
                  <a:txBody>
                    <a:bodyPr/>
                    <a:lstStyle/>
                    <a:p>
                      <a:pPr algn="ctr" fontAlgn="ctr"/>
                      <a:r>
                        <a:rPr lang="ru-RU" sz="900" b="1" i="0" u="none" strike="noStrike" dirty="0" err="1" smtClean="0">
                          <a:solidFill>
                            <a:srgbClr val="000000"/>
                          </a:solidFill>
                          <a:effectLst/>
                          <a:latin typeface="Cambria" panose="02040503050406030204" pitchFamily="18" charset="0"/>
                          <a:ea typeface="Cambria" panose="02040503050406030204" pitchFamily="18" charset="0"/>
                        </a:rPr>
                        <a:t>Кыргыз</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Республикасынын</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Жогорку</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Кеңешинин</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депутаттарын</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мөөнөтүнөн</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мурда</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шайлоону</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даярдоого</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жана</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өткөрүүгө</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кеткен</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чыгымдардын</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сметасынын</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аткарылышы</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жөнүндө</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финансылык</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отчёт</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endParaRPr lang="ru-RU" sz="900" b="1"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76600239"/>
                  </a:ext>
                </a:extLst>
              </a:tr>
              <a:tr h="1735226">
                <a:tc vMerge="1">
                  <a:txBody>
                    <a:bodyPr/>
                    <a:lstStyle/>
                    <a:p>
                      <a:endParaRPr lang="ru-RU"/>
                    </a:p>
                  </a:txBody>
                  <a:tcPr/>
                </a:tc>
                <a:tc>
                  <a:txBody>
                    <a:bodyPr/>
                    <a:lstStyle/>
                    <a:p>
                      <a:pPr algn="ctr" fontAlgn="ctr"/>
                      <a:r>
                        <a:rPr lang="ky-KG" sz="900" b="1" i="0" u="none" strike="noStrike" dirty="0" smtClean="0">
                          <a:solidFill>
                            <a:srgbClr val="000000"/>
                          </a:solidFill>
                          <a:effectLst/>
                          <a:latin typeface="Cambria" panose="02040503050406030204" pitchFamily="18" charset="0"/>
                          <a:ea typeface="Cambria" panose="02040503050406030204" pitchFamily="18" charset="0"/>
                        </a:rPr>
                        <a:t>КР Министрлер Кабинетинин 2025-жылдын 14-октябрындагы № 890-т</a:t>
                      </a:r>
                      <a:r>
                        <a:rPr lang="ky-KG" sz="900" b="1" i="0" u="none" strike="noStrike" baseline="0" dirty="0" smtClean="0">
                          <a:solidFill>
                            <a:srgbClr val="000000"/>
                          </a:solidFill>
                          <a:effectLst/>
                          <a:latin typeface="Cambria" panose="02040503050406030204" pitchFamily="18" charset="0"/>
                          <a:ea typeface="Cambria" panose="02040503050406030204" pitchFamily="18" charset="0"/>
                        </a:rPr>
                        <a:t> тескемесине ылайык КР ЖК депутаттарын мөөнөтүнөн мурда шайлоого 757 млн сом бөлүнгөн. </a:t>
                      </a:r>
                      <a:endParaRPr lang="ru-RU" sz="900" b="1" i="0" u="none" strike="noStrike" dirty="0" smtClean="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y-KG" sz="900" b="1" i="0" u="none" strike="noStrike" dirty="0" smtClean="0">
                          <a:solidFill>
                            <a:srgbClr val="000000"/>
                          </a:solidFill>
                          <a:effectLst/>
                          <a:latin typeface="Cambria" panose="02040503050406030204" pitchFamily="18" charset="0"/>
                          <a:ea typeface="Cambria" panose="02040503050406030204" pitchFamily="18" charset="0"/>
                        </a:rPr>
                        <a:t>КР БШКнын 2025-жылдын 15-октябрындагы № 107 токтому менен 700,0 млн сом суммасында чыгымдардын сметасы бекитилген.</a:t>
                      </a:r>
                      <a:endParaRPr lang="ru-RU" sz="900" b="1"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Cambria" panose="02040503050406030204" pitchFamily="18" charset="0"/>
                          <a:ea typeface="Cambria" panose="02040503050406030204" pitchFamily="18" charset="0"/>
                        </a:rPr>
                        <a:t>КР БШК КР 2025-жылдын 11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айы</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нда</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бюджеттин</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аткарылышына</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жүргүзүлгөн</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анализге</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жана</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КР ЖК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депутаттарын</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мөөнөтүнөн</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мурда</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шайлоонун</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жыйынтыгына</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жараша</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КР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Министрлер</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Кабинетине</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жана</a:t>
                      </a:r>
                      <a:r>
                        <a:rPr lang="ru-RU" sz="900" b="1" i="0" u="none" strike="noStrike" dirty="0" smtClean="0">
                          <a:solidFill>
                            <a:srgbClr val="000000"/>
                          </a:solidFill>
                          <a:effectLst/>
                          <a:latin typeface="Cambria" panose="02040503050406030204" pitchFamily="18" charset="0"/>
                          <a:ea typeface="Cambria" panose="02040503050406030204" pitchFamily="18" charset="0"/>
                        </a:rPr>
                        <a:t> КР Финансы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министрлигине</a:t>
                      </a:r>
                      <a:r>
                        <a:rPr lang="ru-RU" sz="900" b="1" i="0" u="none" strike="noStrike" dirty="0" smtClean="0">
                          <a:solidFill>
                            <a:srgbClr val="000000"/>
                          </a:solidFill>
                          <a:effectLst/>
                          <a:latin typeface="Cambria" panose="02040503050406030204" pitchFamily="18" charset="0"/>
                          <a:ea typeface="Cambria" panose="02040503050406030204" pitchFamily="18" charset="0"/>
                        </a:rPr>
                        <a:t> 2025-жылга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чыгымдардын</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сметасын</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азайтуу</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тууралуу</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кат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жолдогон</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err="1" smtClean="0">
                          <a:solidFill>
                            <a:srgbClr val="000000"/>
                          </a:solidFill>
                          <a:effectLst/>
                          <a:latin typeface="Cambria" panose="02040503050406030204" pitchFamily="18" charset="0"/>
                          <a:ea typeface="Cambria" panose="02040503050406030204" pitchFamily="18" charset="0"/>
                        </a:rPr>
                        <a:t>Иш</a:t>
                      </a:r>
                      <a:r>
                        <a:rPr lang="ru-RU" sz="900" b="1" i="0" u="none" strike="noStrike" dirty="0" smtClean="0">
                          <a:solidFill>
                            <a:srgbClr val="000000"/>
                          </a:solidFill>
                          <a:effectLst/>
                          <a:latin typeface="Cambria" panose="02040503050406030204" pitchFamily="18" charset="0"/>
                          <a:ea typeface="Cambria" panose="02040503050406030204" pitchFamily="18" charset="0"/>
                        </a:rPr>
                        <a:t> </a:t>
                      </a:r>
                      <a:r>
                        <a:rPr lang="ru-RU" sz="900" b="1" i="0" u="none" strike="noStrike" dirty="0" err="1" smtClean="0">
                          <a:solidFill>
                            <a:srgbClr val="000000"/>
                          </a:solidFill>
                          <a:effectLst/>
                          <a:latin typeface="Cambria" panose="02040503050406030204" pitchFamily="18" charset="0"/>
                          <a:ea typeface="Cambria" panose="02040503050406030204" pitchFamily="18" charset="0"/>
                        </a:rPr>
                        <a:t>жүзүндө</a:t>
                      </a:r>
                      <a:r>
                        <a:rPr lang="ru-RU" sz="900" b="1"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1" i="0" u="none" strike="noStrike" baseline="0" dirty="0" err="1" smtClean="0">
                          <a:solidFill>
                            <a:srgbClr val="000000"/>
                          </a:solidFill>
                          <a:effectLst/>
                          <a:latin typeface="Cambria" panose="02040503050406030204" pitchFamily="18" charset="0"/>
                          <a:ea typeface="Cambria" panose="02040503050406030204" pitchFamily="18" charset="0"/>
                        </a:rPr>
                        <a:t>чыгымдалды</a:t>
                      </a:r>
                      <a:endParaRPr lang="ru-RU" sz="900" b="1"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y-KG" sz="900" b="1" i="0" u="none" strike="noStrike" dirty="0" smtClean="0">
                          <a:solidFill>
                            <a:srgbClr val="000000"/>
                          </a:solidFill>
                          <a:effectLst/>
                          <a:latin typeface="Cambria" panose="02040503050406030204" pitchFamily="18" charset="0"/>
                          <a:ea typeface="Cambria" panose="02040503050406030204" pitchFamily="18" charset="0"/>
                        </a:rPr>
                        <a:t>КР БШК бекиткен 700,0 млн сом суммасындагы чыгымдардын</a:t>
                      </a:r>
                      <a:r>
                        <a:rPr lang="ky-KG" sz="900" b="1" i="0" u="none" strike="noStrike" baseline="0" dirty="0" smtClean="0">
                          <a:solidFill>
                            <a:srgbClr val="000000"/>
                          </a:solidFill>
                          <a:effectLst/>
                          <a:latin typeface="Cambria" panose="02040503050406030204" pitchFamily="18" charset="0"/>
                          <a:ea typeface="Cambria" panose="02040503050406030204" pitchFamily="18" charset="0"/>
                        </a:rPr>
                        <a:t> сметасынын үнөмдөлүшү жана 619 </a:t>
                      </a:r>
                      <a:r>
                        <a:rPr lang="ky-KG" sz="900" b="1" i="0" u="none" strike="noStrike" baseline="0" dirty="0" smtClean="0">
                          <a:solidFill>
                            <a:srgbClr val="000000"/>
                          </a:solidFill>
                          <a:effectLst/>
                          <a:latin typeface="Cambria" panose="02040503050406030204" pitchFamily="18" charset="0"/>
                          <a:ea typeface="Cambria" panose="02040503050406030204" pitchFamily="18" charset="0"/>
                        </a:rPr>
                        <a:t>920,0 </a:t>
                      </a:r>
                      <a:r>
                        <a:rPr lang="ky-KG" sz="900" b="1" i="0" u="none" strike="noStrike" baseline="0" dirty="0" smtClean="0">
                          <a:solidFill>
                            <a:srgbClr val="000000"/>
                          </a:solidFill>
                          <a:effectLst/>
                          <a:latin typeface="Cambria" panose="02040503050406030204" pitchFamily="18" charset="0"/>
                          <a:ea typeface="Cambria" panose="02040503050406030204" pitchFamily="18" charset="0"/>
                        </a:rPr>
                        <a:t>миң сом суммасында иш жүзүндө сарпталган  чыгымдар</a:t>
                      </a:r>
                      <a:endParaRPr lang="ru-RU" sz="900" b="1" i="0" u="none" strike="noStrike" dirty="0" smtClean="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y-KG" sz="900" b="1" i="0" u="none" strike="noStrike" dirty="0" smtClean="0">
                          <a:solidFill>
                            <a:srgbClr val="000000"/>
                          </a:solidFill>
                          <a:effectLst/>
                          <a:latin typeface="Cambria" panose="02040503050406030204" pitchFamily="18" charset="0"/>
                          <a:ea typeface="Cambria" panose="02040503050406030204" pitchFamily="18" charset="0"/>
                        </a:rPr>
                        <a:t>КР ЖК депутаттарын мөөнөтүнөн мурда шайлоого бөлүнгөн пайдаланылбаган бюджеттик каражаттардын</a:t>
                      </a:r>
                      <a:r>
                        <a:rPr lang="ky-KG" sz="900" b="1" i="0" u="none" strike="noStrike" baseline="0" dirty="0" smtClean="0">
                          <a:solidFill>
                            <a:srgbClr val="000000"/>
                          </a:solidFill>
                          <a:effectLst/>
                          <a:latin typeface="Cambria" panose="02040503050406030204" pitchFamily="18" charset="0"/>
                          <a:ea typeface="Cambria" panose="02040503050406030204" pitchFamily="18" charset="0"/>
                        </a:rPr>
                        <a:t> жалпы калдыгы (үнөмдөө)</a:t>
                      </a:r>
                      <a:r>
                        <a:rPr lang="ky-KG" sz="900" b="1" i="0" u="none" strike="noStrike" dirty="0" smtClean="0">
                          <a:solidFill>
                            <a:srgbClr val="000000"/>
                          </a:solidFill>
                          <a:effectLst/>
                          <a:latin typeface="Cambria" panose="02040503050406030204" pitchFamily="18" charset="0"/>
                          <a:ea typeface="Cambria" panose="02040503050406030204" pitchFamily="18" charset="0"/>
                        </a:rPr>
                        <a:t> </a:t>
                      </a:r>
                    </a:p>
                    <a:p>
                      <a:pPr algn="ctr" fontAlgn="ctr"/>
                      <a:r>
                        <a:rPr lang="ky-KG" sz="900" b="1" i="0" u="none" strike="noStrike" dirty="0" smtClean="0">
                          <a:solidFill>
                            <a:srgbClr val="000000"/>
                          </a:solidFill>
                          <a:effectLst/>
                          <a:latin typeface="Cambria" panose="02040503050406030204" pitchFamily="18" charset="0"/>
                          <a:ea typeface="Cambria" panose="02040503050406030204" pitchFamily="18" charset="0"/>
                        </a:rPr>
                        <a:t> </a:t>
                      </a:r>
                      <a:endParaRPr lang="ru-RU" sz="900" b="1" i="0" u="none" strike="noStrike" dirty="0" smtClean="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5332155"/>
                  </a:ext>
                </a:extLst>
              </a:tr>
              <a:tr h="239106">
                <a:tc>
                  <a:txBody>
                    <a:bodyPr/>
                    <a:lstStyle/>
                    <a:p>
                      <a:pPr algn="ctr" fontAlgn="ctr"/>
                      <a:r>
                        <a:rPr lang="ru-RU" sz="900" b="1" i="0" u="none" strike="noStrike" dirty="0" err="1" smtClean="0">
                          <a:solidFill>
                            <a:srgbClr val="000000"/>
                          </a:solidFill>
                          <a:effectLst/>
                          <a:latin typeface="Cambria" panose="02040503050406030204" pitchFamily="18" charset="0"/>
                          <a:ea typeface="Cambria" panose="02040503050406030204" pitchFamily="18" charset="0"/>
                        </a:rPr>
                        <a:t>Бардыгы</a:t>
                      </a:r>
                      <a:r>
                        <a:rPr lang="ru-RU" sz="900" b="1" i="0" u="none" strike="noStrike" dirty="0" smtClean="0">
                          <a:solidFill>
                            <a:srgbClr val="000000"/>
                          </a:solidFill>
                          <a:effectLst/>
                          <a:latin typeface="Cambria" panose="02040503050406030204" pitchFamily="18" charset="0"/>
                          <a:ea typeface="Cambria" panose="02040503050406030204" pitchFamily="18" charset="0"/>
                        </a:rPr>
                        <a:t>:</a:t>
                      </a:r>
                      <a:endParaRPr lang="ru-RU" sz="900" b="1"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757 000,0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700 000,0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57 000,0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619 </a:t>
                      </a:r>
                      <a:r>
                        <a:rPr lang="ru-RU" sz="900" b="1" i="0" u="none" strike="noStrike" dirty="0" smtClean="0">
                          <a:solidFill>
                            <a:srgbClr val="000000"/>
                          </a:solidFill>
                          <a:effectLst/>
                          <a:latin typeface="Cambria" panose="02040503050406030204" pitchFamily="18" charset="0"/>
                          <a:ea typeface="Cambria" panose="02040503050406030204" pitchFamily="18" charset="0"/>
                        </a:rPr>
                        <a:t>920,0</a:t>
                      </a:r>
                      <a:endParaRPr lang="ru-RU" sz="900" b="1"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Cambria" panose="02040503050406030204" pitchFamily="18" charset="0"/>
                          <a:ea typeface="Cambria" panose="02040503050406030204" pitchFamily="18" charset="0"/>
                        </a:rPr>
                        <a:t>22 080,0</a:t>
                      </a:r>
                      <a:endParaRPr lang="ru-RU" sz="900" b="1"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79 </a:t>
                      </a:r>
                      <a:r>
                        <a:rPr lang="ru-RU" sz="900" b="1" i="0" u="none" strike="noStrike" dirty="0" smtClean="0">
                          <a:solidFill>
                            <a:srgbClr val="000000"/>
                          </a:solidFill>
                          <a:effectLst/>
                          <a:latin typeface="Cambria" panose="02040503050406030204" pitchFamily="18" charset="0"/>
                          <a:ea typeface="Cambria" panose="02040503050406030204" pitchFamily="18" charset="0"/>
                        </a:rPr>
                        <a:t>080,0</a:t>
                      </a:r>
                      <a:endParaRPr lang="ru-RU" sz="900" b="1"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9127587"/>
                  </a:ext>
                </a:extLst>
              </a:tr>
              <a:tr h="163088">
                <a:tc>
                  <a:txBody>
                    <a:bodyPr/>
                    <a:lstStyle/>
                    <a:p>
                      <a:pPr algn="l" fontAlgn="ctr"/>
                      <a:r>
                        <a:rPr lang="ru-RU" sz="900" b="0" i="0" u="none" strike="noStrike" dirty="0" err="1" smtClean="0">
                          <a:solidFill>
                            <a:srgbClr val="000000"/>
                          </a:solidFill>
                          <a:effectLst/>
                          <a:latin typeface="Cambria" panose="02040503050406030204" pitchFamily="18" charset="0"/>
                          <a:ea typeface="Cambria" panose="02040503050406030204" pitchFamily="18" charset="0"/>
                        </a:rPr>
                        <a:t>Эмгек</a:t>
                      </a:r>
                      <a:r>
                        <a:rPr lang="ru-RU" sz="900" b="0"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0" i="0" u="none" strike="noStrike" baseline="0" dirty="0" err="1" smtClean="0">
                          <a:solidFill>
                            <a:srgbClr val="000000"/>
                          </a:solidFill>
                          <a:effectLst/>
                          <a:latin typeface="Cambria" panose="02040503050406030204" pitchFamily="18" charset="0"/>
                          <a:ea typeface="Cambria" panose="02040503050406030204" pitchFamily="18" charset="0"/>
                        </a:rPr>
                        <a:t>акы</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269 322,9</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267 174,0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 </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254 581,8</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12 592,2</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12 592,2</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3978320"/>
                  </a:ext>
                </a:extLst>
              </a:tr>
              <a:tr h="326176">
                <a:tc>
                  <a:txBody>
                    <a:bodyPr/>
                    <a:lstStyle/>
                    <a:p>
                      <a:pPr algn="l" fontAlgn="ctr"/>
                      <a:r>
                        <a:rPr lang="ru-RU" sz="900" b="0" i="0" u="none" strike="noStrike" dirty="0" err="1" smtClean="0">
                          <a:solidFill>
                            <a:srgbClr val="000000"/>
                          </a:solidFill>
                          <a:effectLst/>
                          <a:latin typeface="Cambria" panose="02040503050406030204" pitchFamily="18" charset="0"/>
                          <a:ea typeface="Cambria" panose="02040503050406030204" pitchFamily="18" charset="0"/>
                        </a:rPr>
                        <a:t>Соцфондго</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чегерүүлөр</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a:solidFill>
                            <a:srgbClr val="000000"/>
                          </a:solidFill>
                          <a:effectLst/>
                          <a:latin typeface="Cambria" panose="02040503050406030204" pitchFamily="18" charset="0"/>
                          <a:ea typeface="Cambria" panose="02040503050406030204" pitchFamily="18" charset="0"/>
                        </a:rPr>
                        <a:t>17,25%</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47 008,1</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46 087,2</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 </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43 915,1</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2 172,1</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2 172,1</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5422541"/>
                  </a:ext>
                </a:extLst>
              </a:tr>
              <a:tr h="326176">
                <a:tc>
                  <a:txBody>
                    <a:bodyPr/>
                    <a:lstStyle/>
                    <a:p>
                      <a:pPr algn="l" fontAlgn="ctr"/>
                      <a:r>
                        <a:rPr lang="ru-RU" sz="900" b="0" i="0" u="none" strike="noStrike" dirty="0" err="1" smtClean="0">
                          <a:solidFill>
                            <a:srgbClr val="000000"/>
                          </a:solidFill>
                          <a:effectLst/>
                          <a:latin typeface="Cambria" panose="02040503050406030204" pitchFamily="18" charset="0"/>
                          <a:ea typeface="Cambria" panose="02040503050406030204" pitchFamily="18" charset="0"/>
                        </a:rPr>
                        <a:t>Кызматтык</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сапарларга</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кеткен</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чыгымдар</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53 000,0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44 677,4</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8 000,0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2 677,4</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8 000,0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2544052"/>
                  </a:ext>
                </a:extLst>
              </a:tr>
              <a:tr h="163088">
                <a:tc>
                  <a:txBody>
                    <a:bodyPr/>
                    <a:lstStyle/>
                    <a:p>
                      <a:pPr algn="l" fontAlgn="ctr"/>
                      <a:r>
                        <a:rPr lang="ru-RU" sz="900" b="0" i="0" u="none" strike="noStrike" dirty="0" err="1" smtClean="0">
                          <a:solidFill>
                            <a:srgbClr val="000000"/>
                          </a:solidFill>
                          <a:effectLst/>
                          <a:latin typeface="Cambria" panose="02040503050406030204" pitchFamily="18" charset="0"/>
                          <a:ea typeface="Cambria" panose="02040503050406030204" pitchFamily="18" charset="0"/>
                        </a:rPr>
                        <a:t>Байланыш</a:t>
                      </a:r>
                      <a:r>
                        <a:rPr lang="ru-RU" sz="900" b="0"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0" i="0" u="none" strike="noStrike" baseline="0" dirty="0" err="1" smtClean="0">
                          <a:solidFill>
                            <a:srgbClr val="000000"/>
                          </a:solidFill>
                          <a:effectLst/>
                          <a:latin typeface="Cambria" panose="02040503050406030204" pitchFamily="18" charset="0"/>
                          <a:ea typeface="Cambria" panose="02040503050406030204" pitchFamily="18" charset="0"/>
                        </a:rPr>
                        <a:t>кызматтары</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27 000,0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7 100,0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20 000,0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6 250,9</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849,1</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20 849,1</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9736922"/>
                  </a:ext>
                </a:extLst>
              </a:tr>
              <a:tr h="163088">
                <a:tc>
                  <a:txBody>
                    <a:bodyPr/>
                    <a:lstStyle/>
                    <a:p>
                      <a:pPr algn="l" fontAlgn="ctr"/>
                      <a:r>
                        <a:rPr lang="ru-RU" sz="900" b="0" i="0" u="none" strike="noStrike" dirty="0" err="1" smtClean="0">
                          <a:solidFill>
                            <a:srgbClr val="000000"/>
                          </a:solidFill>
                          <a:effectLst/>
                          <a:latin typeface="Cambria" panose="02040503050406030204" pitchFamily="18" charset="0"/>
                          <a:ea typeface="Cambria" panose="02040503050406030204" pitchFamily="18" charset="0"/>
                        </a:rPr>
                        <a:t>Ижара</a:t>
                      </a:r>
                      <a:r>
                        <a:rPr lang="ru-RU" sz="900" b="0" i="0" u="none" strike="noStrike" baseline="0" dirty="0" smtClean="0">
                          <a:solidFill>
                            <a:srgbClr val="000000"/>
                          </a:solidFill>
                          <a:effectLst/>
                          <a:latin typeface="Cambria" panose="02040503050406030204" pitchFamily="18" charset="0"/>
                          <a:ea typeface="Cambria" panose="02040503050406030204" pitchFamily="18" charset="0"/>
                        </a:rPr>
                        <a:t> </a:t>
                      </a:r>
                      <a:r>
                        <a:rPr lang="ru-RU" sz="900" b="0" i="0" u="none" strike="noStrike" baseline="0" dirty="0" err="1" smtClean="0">
                          <a:solidFill>
                            <a:srgbClr val="000000"/>
                          </a:solidFill>
                          <a:effectLst/>
                          <a:latin typeface="Cambria" panose="02040503050406030204" pitchFamily="18" charset="0"/>
                          <a:ea typeface="Cambria" panose="02040503050406030204" pitchFamily="18" charset="0"/>
                        </a:rPr>
                        <a:t>акысы</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6 000,0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3 000,0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3 000,0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3 000,0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9084952"/>
                  </a:ext>
                </a:extLst>
              </a:tr>
              <a:tr h="163088">
                <a:tc>
                  <a:txBody>
                    <a:bodyPr/>
                    <a:lstStyle/>
                    <a:p>
                      <a:pPr algn="l" fontAlgn="ctr"/>
                      <a:r>
                        <a:rPr lang="ru-RU" sz="900" b="0" i="0" u="none" strike="noStrike" dirty="0" err="1" smtClean="0">
                          <a:solidFill>
                            <a:srgbClr val="000000"/>
                          </a:solidFill>
                          <a:effectLst/>
                          <a:latin typeface="Cambria" panose="02040503050406030204" pitchFamily="18" charset="0"/>
                          <a:ea typeface="Cambria" panose="02040503050406030204" pitchFamily="18" charset="0"/>
                        </a:rPr>
                        <a:t>Транспорттук</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чыгымдар</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30 000,0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28 748,4</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 </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25 545,4</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203,0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203,0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3686327"/>
                  </a:ext>
                </a:extLst>
              </a:tr>
              <a:tr h="326176">
                <a:tc>
                  <a:txBody>
                    <a:bodyPr/>
                    <a:lstStyle/>
                    <a:p>
                      <a:pPr algn="l" fontAlgn="ctr"/>
                      <a:r>
                        <a:rPr lang="ru-RU" sz="900" b="0" i="0" u="none" strike="noStrike" dirty="0" smtClean="0">
                          <a:solidFill>
                            <a:srgbClr val="000000"/>
                          </a:solidFill>
                          <a:effectLst/>
                          <a:latin typeface="Cambria" panose="02040503050406030204" pitchFamily="18" charset="0"/>
                          <a:ea typeface="Cambria" panose="02040503050406030204" pitchFamily="18" charset="0"/>
                        </a:rPr>
                        <a:t>Башка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чыгымдар</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жана</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кызмат</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көрсөтүүлөр</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194 669,0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181 993,0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15 000,0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172 631,6</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3 961,4</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18 961,4</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0643001"/>
                  </a:ext>
                </a:extLst>
              </a:tr>
              <a:tr h="489265">
                <a:tc>
                  <a:txBody>
                    <a:bodyPr/>
                    <a:lstStyle/>
                    <a:p>
                      <a:pPr algn="l" fontAlgn="ctr"/>
                      <a:r>
                        <a:rPr lang="ru-RU" sz="900" b="0" i="0" u="none" strike="noStrike" dirty="0" err="1" smtClean="0">
                          <a:solidFill>
                            <a:srgbClr val="000000"/>
                          </a:solidFill>
                          <a:effectLst/>
                          <a:latin typeface="Cambria" panose="02040503050406030204" pitchFamily="18" charset="0"/>
                          <a:ea typeface="Cambria" panose="02040503050406030204" pitchFamily="18" charset="0"/>
                        </a:rPr>
                        <a:t>Учурдагы</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максаттарга</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буюмдарды</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жана</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материалдарды</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сатып</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алуу</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115 000,0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107 220,0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11 000,0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102 339,6</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Cambria" panose="02040503050406030204" pitchFamily="18" charset="0"/>
                          <a:ea typeface="Cambria" panose="02040503050406030204" pitchFamily="18" charset="0"/>
                        </a:rPr>
                        <a:t>280,4</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11 280,4</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8688682"/>
                  </a:ext>
                </a:extLst>
              </a:tr>
              <a:tr h="298538">
                <a:tc>
                  <a:txBody>
                    <a:bodyPr/>
                    <a:lstStyle/>
                    <a:p>
                      <a:pPr algn="l" fontAlgn="ctr"/>
                      <a:r>
                        <a:rPr lang="ru-RU" sz="900" b="0" i="0" u="none" strike="noStrike" dirty="0" err="1" smtClean="0">
                          <a:solidFill>
                            <a:srgbClr val="000000"/>
                          </a:solidFill>
                          <a:effectLst/>
                          <a:latin typeface="Cambria" panose="02040503050406030204" pitchFamily="18" charset="0"/>
                          <a:ea typeface="Cambria" panose="02040503050406030204" pitchFamily="18" charset="0"/>
                        </a:rPr>
                        <a:t>Машиналар</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жана</a:t>
                      </a:r>
                      <a:r>
                        <a:rPr lang="ru-RU" sz="900" b="0" i="0" u="none" strike="noStrike" dirty="0" smtClean="0">
                          <a:solidFill>
                            <a:srgbClr val="000000"/>
                          </a:solidFill>
                          <a:effectLst/>
                          <a:latin typeface="Cambria" panose="02040503050406030204" pitchFamily="18" charset="0"/>
                          <a:ea typeface="Cambria" panose="02040503050406030204" pitchFamily="18" charset="0"/>
                        </a:rPr>
                        <a:t> </a:t>
                      </a:r>
                      <a:r>
                        <a:rPr lang="ru-RU" sz="900" b="0" i="0" u="none" strike="noStrike" dirty="0" err="1" smtClean="0">
                          <a:solidFill>
                            <a:srgbClr val="000000"/>
                          </a:solidFill>
                          <a:effectLst/>
                          <a:latin typeface="Cambria" panose="02040503050406030204" pitchFamily="18" charset="0"/>
                          <a:ea typeface="Cambria" panose="02040503050406030204" pitchFamily="18" charset="0"/>
                        </a:rPr>
                        <a:t>жабдуулар</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a:solidFill>
                            <a:srgbClr val="000000"/>
                          </a:solidFill>
                          <a:effectLst/>
                          <a:latin typeface="Cambria" panose="02040503050406030204" pitchFamily="18" charset="0"/>
                          <a:ea typeface="Cambria" panose="02040503050406030204" pitchFamily="18" charset="0"/>
                        </a:rPr>
                        <a:t>15 000,0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Cambria" panose="02040503050406030204" pitchFamily="18" charset="0"/>
                          <a:ea typeface="Cambria" panose="02040503050406030204" pitchFamily="18" charset="0"/>
                        </a:rPr>
                        <a:t>14 000,0</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effectLst/>
                          <a:latin typeface="Cambria" panose="02040503050406030204" pitchFamily="18" charset="0"/>
                          <a:ea typeface="Cambria" panose="02040503050406030204" pitchFamily="18" charset="0"/>
                        </a:rPr>
                        <a:t> </a:t>
                      </a: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Cambria" panose="02040503050406030204" pitchFamily="18" charset="0"/>
                          <a:ea typeface="Cambria" panose="02040503050406030204" pitchFamily="18" charset="0"/>
                        </a:rPr>
                        <a:t>11 978,2</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effectLst/>
                          <a:latin typeface="Cambria" panose="02040503050406030204" pitchFamily="18" charset="0"/>
                          <a:ea typeface="Cambria" panose="02040503050406030204" pitchFamily="18" charset="0"/>
                        </a:rPr>
                        <a:t>2 021,8</a:t>
                      </a:r>
                      <a:endParaRPr lang="ru-RU" sz="900" b="0"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effectLst/>
                          <a:latin typeface="Cambria" panose="02040503050406030204" pitchFamily="18" charset="0"/>
                          <a:ea typeface="Cambria" panose="02040503050406030204" pitchFamily="18" charset="0"/>
                        </a:rPr>
                        <a:t>2 021,8</a:t>
                      </a:r>
                      <a:endParaRPr lang="ru-RU" sz="900" b="1" i="0" u="none" strike="noStrike" dirty="0">
                        <a:solidFill>
                          <a:srgbClr val="000000"/>
                        </a:solidFill>
                        <a:effectLst/>
                        <a:latin typeface="Cambria" panose="02040503050406030204" pitchFamily="18" charset="0"/>
                        <a:ea typeface="Cambria" panose="02040503050406030204" pitchFamily="18" charset="0"/>
                      </a:endParaRPr>
                    </a:p>
                  </a:txBody>
                  <a:tcPr marL="4891" marR="4891" marT="4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1039908"/>
                  </a:ext>
                </a:extLst>
              </a:tr>
            </a:tbl>
          </a:graphicData>
        </a:graphic>
      </p:graphicFrame>
      <p:pic>
        <p:nvPicPr>
          <p:cNvPr id="5" name="Рисунок 4"/>
          <p:cNvPicPr>
            <a:picLocks noChangeAspect="1"/>
          </p:cNvPicPr>
          <p:nvPr/>
        </p:nvPicPr>
        <p:blipFill>
          <a:blip r:embed="rId3"/>
          <a:stretch>
            <a:fillRect/>
          </a:stretch>
        </p:blipFill>
        <p:spPr>
          <a:xfrm>
            <a:off x="0" y="6309320"/>
            <a:ext cx="9144000" cy="548680"/>
          </a:xfrm>
          <a:prstGeom prst="rect">
            <a:avLst/>
          </a:prstGeom>
        </p:spPr>
      </p:pic>
    </p:spTree>
    <p:extLst>
      <p:ext uri="{BB962C8B-B14F-4D97-AF65-F5344CB8AC3E}">
        <p14:creationId xmlns:p14="http://schemas.microsoft.com/office/powerpoint/2010/main" val="1792813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80920" cy="576064"/>
          </a:xfrm>
        </p:spPr>
        <p:txBody>
          <a:bodyPr>
            <a:noAutofit/>
          </a:bodyPr>
          <a:lstStyle/>
          <a:p>
            <a:r>
              <a:rPr lang="ru-RU" sz="2400" b="1" cap="small" spc="150" dirty="0" err="1" smtClean="0">
                <a:solidFill>
                  <a:srgbClr val="0070C0"/>
                </a:solidFill>
                <a:latin typeface="Cambria" pitchFamily="18" charset="0"/>
              </a:rPr>
              <a:t>Чыгымдардын</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сметасы</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Негизги</a:t>
            </a:r>
            <a:r>
              <a:rPr lang="ru-RU" sz="2400" b="1" cap="small" spc="150" dirty="0" smtClean="0">
                <a:solidFill>
                  <a:srgbClr val="0070C0"/>
                </a:solidFill>
                <a:latin typeface="Cambria" pitchFamily="18" charset="0"/>
              </a:rPr>
              <a:t> </a:t>
            </a:r>
            <a:r>
              <a:rPr lang="ru-RU" sz="2400" b="1" cap="small" spc="150" dirty="0" err="1" smtClean="0">
                <a:solidFill>
                  <a:srgbClr val="0070C0"/>
                </a:solidFill>
                <a:latin typeface="Cambria" pitchFamily="18" charset="0"/>
              </a:rPr>
              <a:t>ыкмалар</a:t>
            </a:r>
            <a:endParaRPr lang="ru-RU" sz="2400" b="1" cap="small" spc="150" dirty="0">
              <a:solidFill>
                <a:srgbClr val="0070C0"/>
              </a:solidFill>
              <a:latin typeface="Cambria" pitchFamily="18" charset="0"/>
            </a:endParaRPr>
          </a:p>
        </p:txBody>
      </p:sp>
      <p:sp>
        <p:nvSpPr>
          <p:cNvPr id="3" name="Содержимое 2"/>
          <p:cNvSpPr>
            <a:spLocks noGrp="1"/>
          </p:cNvSpPr>
          <p:nvPr>
            <p:ph idx="1"/>
          </p:nvPr>
        </p:nvSpPr>
        <p:spPr>
          <a:xfrm>
            <a:off x="395536" y="692696"/>
            <a:ext cx="8352928" cy="5544616"/>
          </a:xfrm>
        </p:spPr>
        <p:txBody>
          <a:bodyPr>
            <a:noAutofit/>
          </a:bodyPr>
          <a:lstStyle/>
          <a:p>
            <a:pPr marL="0" indent="0" algn="just">
              <a:buNone/>
            </a:pPr>
            <a:r>
              <a:rPr lang="ru-RU" sz="1400" dirty="0" err="1" smtClean="0">
                <a:latin typeface="Cambria" panose="02040503050406030204" pitchFamily="18" charset="0"/>
                <a:ea typeface="Cambria" panose="02040503050406030204" pitchFamily="18" charset="0"/>
                <a:cs typeface="Times New Roman" panose="02020603050405020304" pitchFamily="18" charset="0"/>
              </a:rPr>
              <a:t>Мөөнөтүнөн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мурда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шайлоону</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өткөрүүгө</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кеткен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чыгымдар</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төмөндөгү</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негизги</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көрсөткүчтөргө</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жараша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эсептелди</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p>
          <a:p>
            <a:pPr marL="0" indent="0" algn="just">
              <a:buNone/>
            </a:pP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округдук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комиссияларынын</a:t>
            </a:r>
            <a:r>
              <a:rPr lang="ru-RU" sz="1400" dirty="0" smtClean="0">
                <a:latin typeface="Cambria" panose="02040503050406030204" pitchFamily="18" charset="0"/>
                <a:ea typeface="Cambria" panose="02040503050406030204" pitchFamily="18" charset="0"/>
                <a:cs typeface="Times New Roman" panose="02020603050405020304" pitchFamily="18" charset="0"/>
              </a:rPr>
              <a:t> (ОШК) </a:t>
            </a:r>
            <a:r>
              <a:rPr lang="ru-RU" sz="1400" dirty="0">
                <a:latin typeface="Cambria" panose="02040503050406030204" pitchFamily="18" charset="0"/>
                <a:ea typeface="Cambria" panose="02040503050406030204" pitchFamily="18" charset="0"/>
                <a:cs typeface="Times New Roman" panose="02020603050405020304" pitchFamily="18" charset="0"/>
              </a:rPr>
              <a:t>саны – </a:t>
            </a:r>
            <a:r>
              <a:rPr lang="ru-RU" sz="1400" dirty="0" smtClean="0">
                <a:latin typeface="Cambria" panose="02040503050406030204" pitchFamily="18" charset="0"/>
                <a:ea typeface="Cambria" panose="02040503050406030204" pitchFamily="18" charset="0"/>
                <a:cs typeface="Times New Roman" panose="02020603050405020304" pitchFamily="18" charset="0"/>
              </a:rPr>
              <a:t>30, ОШК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мүчөлөрүнүн</a:t>
            </a:r>
            <a:r>
              <a:rPr lang="ru-RU" sz="1400" dirty="0" smtClean="0">
                <a:latin typeface="Cambria" panose="02040503050406030204" pitchFamily="18" charset="0"/>
                <a:ea typeface="Cambria" panose="02040503050406030204" pitchFamily="18" charset="0"/>
                <a:cs typeface="Times New Roman" panose="02020603050405020304" pitchFamily="18" charset="0"/>
              </a:rPr>
              <a:t> саны </a:t>
            </a:r>
            <a:r>
              <a:rPr lang="ru-RU" sz="1400" dirty="0">
                <a:latin typeface="Cambria" panose="02040503050406030204" pitchFamily="18" charset="0"/>
                <a:ea typeface="Cambria" panose="02040503050406030204" pitchFamily="18" charset="0"/>
                <a:cs typeface="Times New Roman" panose="02020603050405020304" pitchFamily="18" charset="0"/>
              </a:rPr>
              <a:t>– </a:t>
            </a:r>
            <a:r>
              <a:rPr lang="ru-RU" sz="1400" dirty="0" smtClean="0">
                <a:latin typeface="Cambria" panose="02040503050406030204" pitchFamily="18" charset="0"/>
                <a:ea typeface="Cambria" panose="02040503050406030204" pitchFamily="18" charset="0"/>
                <a:cs typeface="Times New Roman" panose="02020603050405020304" pitchFamily="18" charset="0"/>
              </a:rPr>
              <a:t>450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адам</a:t>
            </a:r>
            <a:r>
              <a:rPr lang="ru-RU" sz="1400" dirty="0" smtClean="0">
                <a:latin typeface="Cambria" panose="02040503050406030204" pitchFamily="18" charset="0"/>
                <a:ea typeface="Cambria" panose="02040503050406030204" pitchFamily="18" charset="0"/>
                <a:cs typeface="Times New Roman" panose="02020603050405020304" pitchFamily="18" charset="0"/>
              </a:rPr>
              <a:t>;</a:t>
            </a:r>
          </a:p>
          <a:p>
            <a:pPr marL="0" indent="0" algn="just">
              <a:buNone/>
            </a:pPr>
            <a:r>
              <a:rPr lang="ky-KG" sz="1400" dirty="0" smtClean="0">
                <a:latin typeface="Cambria" panose="02040503050406030204" pitchFamily="18" charset="0"/>
                <a:ea typeface="Cambria" panose="02040503050406030204" pitchFamily="18" charset="0"/>
                <a:cs typeface="Times New Roman" panose="02020603050405020304" pitchFamily="18" charset="0"/>
              </a:rPr>
              <a:t>- участкалык шайлоо комиссияларынын (УШК) саны (чет жактагы мекемелердеги 100 УШКны жана кошумча 30 УШКны кошо алганда) </a:t>
            </a:r>
            <a:r>
              <a:rPr lang="ru-RU" sz="1400" dirty="0" smtClean="0">
                <a:latin typeface="Cambria" panose="02040503050406030204" pitchFamily="18" charset="0"/>
                <a:ea typeface="Cambria" panose="02040503050406030204" pitchFamily="18" charset="0"/>
                <a:cs typeface="Times New Roman" panose="02020603050405020304" pitchFamily="18" charset="0"/>
              </a:rPr>
              <a:t>– 2622, УШК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мүчөлөрүнүн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жалпы</a:t>
            </a:r>
            <a:r>
              <a:rPr lang="ru-RU" sz="1400" dirty="0" smtClean="0">
                <a:latin typeface="Cambria" panose="02040503050406030204" pitchFamily="18" charset="0"/>
                <a:ea typeface="Cambria" panose="02040503050406030204" pitchFamily="18" charset="0"/>
                <a:cs typeface="Times New Roman" panose="02020603050405020304" pitchFamily="18" charset="0"/>
              </a:rPr>
              <a:t> саны </a:t>
            </a:r>
            <a:r>
              <a:rPr lang="ru-RU" sz="1400" dirty="0">
                <a:latin typeface="Cambria" panose="02040503050406030204" pitchFamily="18" charset="0"/>
                <a:ea typeface="Cambria" panose="02040503050406030204" pitchFamily="18" charset="0"/>
                <a:cs typeface="Times New Roman" panose="02020603050405020304" pitchFamily="18" charset="0"/>
              </a:rPr>
              <a:t>– 25720 </a:t>
            </a:r>
            <a:r>
              <a:rPr lang="ru-RU" sz="1400" dirty="0" err="1">
                <a:latin typeface="Cambria" panose="02040503050406030204" pitchFamily="18" charset="0"/>
                <a:ea typeface="Cambria" panose="02040503050406030204" pitchFamily="18" charset="0"/>
                <a:cs typeface="Times New Roman" panose="02020603050405020304" pitchFamily="18" charset="0"/>
              </a:rPr>
              <a:t>адам</a:t>
            </a:r>
            <a:r>
              <a:rPr lang="ru-RU" sz="1400" dirty="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анын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ичинде</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автоматтык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эсептөөчү</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урналар</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менен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иштеген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операторлордун</a:t>
            </a:r>
            <a:r>
              <a:rPr lang="ru-RU" sz="1400" dirty="0" smtClean="0">
                <a:latin typeface="Cambria" panose="02040503050406030204" pitchFamily="18" charset="0"/>
                <a:ea typeface="Cambria" panose="02040503050406030204" pitchFamily="18" charset="0"/>
                <a:cs typeface="Times New Roman" panose="02020603050405020304" pitchFamily="18" charset="0"/>
              </a:rPr>
              <a:t> саны </a:t>
            </a:r>
            <a:r>
              <a:rPr lang="ru-RU" sz="1400" dirty="0">
                <a:latin typeface="Cambria" panose="02040503050406030204" pitchFamily="18" charset="0"/>
                <a:ea typeface="Cambria" panose="02040503050406030204" pitchFamily="18" charset="0"/>
                <a:cs typeface="Times New Roman" panose="02020603050405020304" pitchFamily="18" charset="0"/>
              </a:rPr>
              <a:t>– 5000 </a:t>
            </a:r>
            <a:r>
              <a:rPr lang="ru-RU" sz="1400" dirty="0" err="1">
                <a:latin typeface="Cambria" panose="02040503050406030204" pitchFamily="18" charset="0"/>
                <a:ea typeface="Cambria" panose="02040503050406030204" pitchFamily="18" charset="0"/>
                <a:cs typeface="Times New Roman" panose="02020603050405020304" pitchFamily="18" charset="0"/>
              </a:rPr>
              <a:t>адам</a:t>
            </a:r>
            <a:r>
              <a:rPr lang="ru-RU" sz="1400" dirty="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шайлоочуларды</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идентификациялоо</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үчүн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жабдуулар</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менен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иштеген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операторлордун</a:t>
            </a:r>
            <a:r>
              <a:rPr lang="ru-RU" sz="1400" dirty="0" smtClean="0">
                <a:latin typeface="Cambria" panose="02040503050406030204" pitchFamily="18" charset="0"/>
                <a:ea typeface="Cambria" panose="02040503050406030204" pitchFamily="18" charset="0"/>
                <a:cs typeface="Times New Roman" panose="02020603050405020304" pitchFamily="18" charset="0"/>
              </a:rPr>
              <a:t> саны </a:t>
            </a:r>
            <a:r>
              <a:rPr lang="ru-RU" sz="1400" dirty="0">
                <a:latin typeface="Cambria" panose="02040503050406030204" pitchFamily="18" charset="0"/>
                <a:ea typeface="Cambria" panose="02040503050406030204" pitchFamily="18" charset="0"/>
                <a:cs typeface="Times New Roman" panose="02020603050405020304" pitchFamily="18" charset="0"/>
              </a:rPr>
              <a:t>– 5000 </a:t>
            </a:r>
            <a:r>
              <a:rPr lang="ru-RU" sz="1400" dirty="0" err="1">
                <a:latin typeface="Cambria" panose="02040503050406030204" pitchFamily="18" charset="0"/>
                <a:ea typeface="Cambria" panose="02040503050406030204" pitchFamily="18" charset="0"/>
                <a:cs typeface="Times New Roman" panose="02020603050405020304" pitchFamily="18" charset="0"/>
              </a:rPr>
              <a:t>адам</a:t>
            </a:r>
            <a:r>
              <a:rPr lang="ru-RU" sz="1400" dirty="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400" dirty="0" smtClean="0">
                <a:latin typeface="Cambria" panose="02040503050406030204" pitchFamily="18" charset="0"/>
                <a:ea typeface="Cambria" panose="02040503050406030204" pitchFamily="18" charset="0"/>
                <a:cs typeface="Times New Roman" panose="02020603050405020304" pitchFamily="18" charset="0"/>
              </a:rPr>
              <a:t> референдум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убагында</a:t>
            </a:r>
            <a:r>
              <a:rPr lang="ru-RU" sz="1400" dirty="0" smtClean="0">
                <a:latin typeface="Cambria" panose="02040503050406030204" pitchFamily="18" charset="0"/>
                <a:ea typeface="Cambria" panose="02040503050406030204" pitchFamily="18" charset="0"/>
                <a:cs typeface="Times New Roman" panose="02020603050405020304" pitchFamily="18" charset="0"/>
              </a:rPr>
              <a:t> (УШК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үчүн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жарандарды</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идентификациялоо</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боюнча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техникалык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кызмат</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көрсөтүүлөрдү</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камсыздоочу</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тартылган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операторлордун</a:t>
            </a:r>
            <a:r>
              <a:rPr lang="ru-RU" sz="1400" dirty="0" smtClean="0">
                <a:latin typeface="Cambria" panose="02040503050406030204" pitchFamily="18" charset="0"/>
                <a:ea typeface="Cambria" panose="02040503050406030204" pitchFamily="18" charset="0"/>
                <a:cs typeface="Times New Roman" panose="02020603050405020304" pitchFamily="18" charset="0"/>
              </a:rPr>
              <a:t> саны </a:t>
            </a:r>
            <a:r>
              <a:rPr lang="ru-RU" sz="1400" dirty="0">
                <a:latin typeface="Cambria" panose="02040503050406030204" pitchFamily="18" charset="0"/>
                <a:ea typeface="Cambria" panose="02040503050406030204" pitchFamily="18" charset="0"/>
                <a:cs typeface="Times New Roman" panose="02020603050405020304" pitchFamily="18" charset="0"/>
              </a:rPr>
              <a:t>– 2500 </a:t>
            </a:r>
            <a:r>
              <a:rPr lang="ru-RU" sz="1400" dirty="0" err="1">
                <a:latin typeface="Cambria" panose="02040503050406030204" pitchFamily="18" charset="0"/>
                <a:ea typeface="Cambria" panose="02040503050406030204" pitchFamily="18" charset="0"/>
                <a:cs typeface="Times New Roman" panose="02020603050405020304" pitchFamily="18" charset="0"/>
              </a:rPr>
              <a:t>адам</a:t>
            </a:r>
            <a:r>
              <a:rPr lang="ru-RU" sz="1400" dirty="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техникалык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колдоону</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камсыздоочу</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операторлордун</a:t>
            </a:r>
            <a:r>
              <a:rPr lang="ru-RU" sz="1400" dirty="0" smtClean="0">
                <a:latin typeface="Cambria" panose="02040503050406030204" pitchFamily="18" charset="0"/>
                <a:ea typeface="Cambria" panose="02040503050406030204" pitchFamily="18" charset="0"/>
                <a:cs typeface="Times New Roman" panose="02020603050405020304" pitchFamily="18" charset="0"/>
              </a:rPr>
              <a:t> саны </a:t>
            </a:r>
            <a:r>
              <a:rPr lang="ru-RU" sz="1400" dirty="0">
                <a:latin typeface="Cambria" panose="02040503050406030204" pitchFamily="18" charset="0"/>
                <a:ea typeface="Cambria" panose="02040503050406030204" pitchFamily="18" charset="0"/>
                <a:cs typeface="Times New Roman" panose="02020603050405020304" pitchFamily="18" charset="0"/>
              </a:rPr>
              <a:t>– 600 </a:t>
            </a:r>
            <a:r>
              <a:rPr lang="ru-RU" sz="1400" dirty="0" err="1">
                <a:latin typeface="Cambria" panose="02040503050406030204" pitchFamily="18" charset="0"/>
                <a:ea typeface="Cambria" panose="02040503050406030204" pitchFamily="18" charset="0"/>
                <a:cs typeface="Times New Roman" panose="02020603050405020304" pitchFamily="18" charset="0"/>
              </a:rPr>
              <a:t>адам</a:t>
            </a:r>
            <a:r>
              <a:rPr lang="ru-RU" sz="1400" dirty="0">
                <a:latin typeface="Cambria" panose="02040503050406030204" pitchFamily="18" charset="0"/>
                <a:ea typeface="Cambria" panose="02040503050406030204" pitchFamily="18" charset="0"/>
                <a:cs typeface="Times New Roman" panose="02020603050405020304" pitchFamily="18" charset="0"/>
              </a:rPr>
              <a:t>.</a:t>
            </a:r>
            <a:endParaRPr lang="ru-RU" sz="1400" dirty="0" smtClean="0">
              <a:latin typeface="Cambria" panose="02040503050406030204" pitchFamily="18" charset="0"/>
              <a:ea typeface="Cambria" panose="02040503050406030204" pitchFamily="18" charset="0"/>
              <a:cs typeface="Times New Roman" panose="02020603050405020304" pitchFamily="18" charset="0"/>
            </a:endParaRPr>
          </a:p>
          <a:p>
            <a:pPr marL="0" indent="0" algn="just">
              <a:buNone/>
            </a:pPr>
            <a:r>
              <a:rPr lang="ky-KG" sz="1400" dirty="0" smtClean="0">
                <a:latin typeface="Cambria" panose="02040503050406030204" pitchFamily="18" charset="0"/>
                <a:ea typeface="Cambria" panose="02040503050406030204" pitchFamily="18" charset="0"/>
                <a:cs typeface="Times New Roman" panose="02020603050405020304" pitchFamily="18" charset="0"/>
              </a:rPr>
              <a:t>Мамлекеттик сатып алуулар пландары бекитилди, бардык жол-жоболор Кыргыз Республикасынын мыйзамдарына ылайык жүргүзүлүп жатат. Бекитилген смета шайлоо жөнүндөгү мыйзамдарда каралган иш-чаралардын толук комплексин камтыйт, анын ичинде:  	</a:t>
            </a:r>
            <a:endParaRPr lang="ru-RU" sz="1400" dirty="0" smtClean="0">
              <a:latin typeface="Cambria" panose="02040503050406030204" pitchFamily="18" charset="0"/>
              <a:ea typeface="Cambria" panose="02040503050406030204" pitchFamily="18" charset="0"/>
              <a:cs typeface="Times New Roman" panose="02020603050405020304" pitchFamily="18" charset="0"/>
            </a:endParaRPr>
          </a:p>
          <a:p>
            <a:pPr marL="0" indent="0" algn="just" defTabSz="179388">
              <a:buNone/>
            </a:pPr>
            <a:r>
              <a:rPr lang="ru-RU" sz="1400" dirty="0" smtClean="0">
                <a:latin typeface="Cambria" panose="02040503050406030204" pitchFamily="18" charset="0"/>
                <a:ea typeface="Cambria" panose="02040503050406030204" pitchFamily="18" charset="0"/>
                <a:cs typeface="Times New Roman" panose="02020603050405020304" pitchFamily="18" charset="0"/>
              </a:rPr>
              <a:t>	-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комиссиялары</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үчүн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борборлоштурулган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сатып</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алууларды</a:t>
            </a:r>
            <a:r>
              <a:rPr lang="ru-RU" sz="1400" dirty="0" smtClean="0">
                <a:latin typeface="Cambria" panose="02040503050406030204" pitchFamily="18" charset="0"/>
                <a:ea typeface="Cambria" panose="02040503050406030204" pitchFamily="18" charset="0"/>
                <a:cs typeface="Times New Roman" panose="02020603050405020304" pitchFamily="18" charset="0"/>
              </a:rPr>
              <a:t>;</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marL="0" indent="0" algn="just" defTabSz="179388">
              <a:buNone/>
            </a:pPr>
            <a:r>
              <a:rPr lang="ru-RU" sz="1400" dirty="0" smtClean="0">
                <a:latin typeface="Cambria" panose="02040503050406030204" pitchFamily="18" charset="0"/>
                <a:ea typeface="Cambria" panose="02040503050406030204" pitchFamily="18" charset="0"/>
                <a:cs typeface="Times New Roman" panose="02020603050405020304" pitchFamily="18" charset="0"/>
              </a:rPr>
              <a:t>	-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шайлоо</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участокторун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техникалык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жабдууну</a:t>
            </a:r>
            <a:r>
              <a:rPr lang="ru-RU" sz="1400" dirty="0" smtClean="0">
                <a:latin typeface="Cambria" panose="02040503050406030204" pitchFamily="18" charset="0"/>
                <a:ea typeface="Cambria" panose="02040503050406030204" pitchFamily="18" charset="0"/>
                <a:cs typeface="Times New Roman" panose="02020603050405020304" pitchFamily="18" charset="0"/>
              </a:rPr>
              <a:t>;</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marL="0" indent="0" algn="just">
              <a:buNone/>
              <a:tabLst>
                <a:tab pos="179388" algn="l"/>
              </a:tabLst>
            </a:pPr>
            <a:r>
              <a:rPr lang="ru-RU" sz="1400" dirty="0" smtClean="0">
                <a:latin typeface="Cambria" panose="02040503050406030204" pitchFamily="18" charset="0"/>
                <a:ea typeface="Cambria" panose="02040503050406030204" pitchFamily="18" charset="0"/>
                <a:cs typeface="Times New Roman" panose="02020603050405020304" pitchFamily="18" charset="0"/>
              </a:rPr>
              <a:t>	-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маалыматтык-түшүндүрүү</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материалдарын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даярдоону</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жайылтууну</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p>
          <a:p>
            <a:pPr marL="0" indent="0" algn="just" defTabSz="179388">
              <a:buNone/>
            </a:pPr>
            <a:r>
              <a:rPr lang="ru-RU" sz="1400" dirty="0" smtClean="0">
                <a:latin typeface="Cambria" panose="02040503050406030204" pitchFamily="18" charset="0"/>
                <a:ea typeface="Cambria" panose="02040503050406030204" pitchFamily="18" charset="0"/>
                <a:cs typeface="Times New Roman" panose="02020603050405020304" pitchFamily="18" charset="0"/>
              </a:rPr>
              <a:t>	-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комиссиялардын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мүчөлөрүн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окутууну</a:t>
            </a:r>
            <a:r>
              <a:rPr lang="ru-RU" sz="1400" dirty="0" smtClean="0">
                <a:latin typeface="Cambria" panose="02040503050406030204" pitchFamily="18" charset="0"/>
                <a:ea typeface="Cambria" panose="02040503050406030204" pitchFamily="18" charset="0"/>
                <a:cs typeface="Times New Roman" panose="02020603050405020304" pitchFamily="18" charset="0"/>
              </a:rPr>
              <a:t>;</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marL="0" indent="0" algn="just" defTabSz="179388">
              <a:buNone/>
            </a:pPr>
            <a:r>
              <a:rPr lang="ru-RU" sz="1400" dirty="0" smtClean="0">
                <a:latin typeface="Cambria" panose="02040503050406030204" pitchFamily="18" charset="0"/>
                <a:ea typeface="Cambria" panose="02040503050406030204" pitchFamily="18" charset="0"/>
                <a:cs typeface="Times New Roman" panose="02020603050405020304" pitchFamily="18" charset="0"/>
              </a:rPr>
              <a:t>	-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сый</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акыларды</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командировкалык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400" dirty="0" smtClean="0">
                <a:latin typeface="Cambria" panose="02040503050406030204" pitchFamily="18" charset="0"/>
                <a:ea typeface="Cambria" panose="02040503050406030204" pitchFamily="18" charset="0"/>
                <a:cs typeface="Times New Roman" panose="02020603050405020304" pitchFamily="18" charset="0"/>
              </a:rPr>
              <a:t> башка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уюштуруучулук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чыгымдарды</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төлөөнү</a:t>
            </a:r>
            <a:r>
              <a:rPr lang="ru-RU" sz="1400" dirty="0" smtClean="0">
                <a:latin typeface="Cambria" panose="02040503050406030204" pitchFamily="18" charset="0"/>
                <a:ea typeface="Cambria" panose="02040503050406030204" pitchFamily="18" charset="0"/>
                <a:cs typeface="Times New Roman" panose="02020603050405020304" pitchFamily="18" charset="0"/>
              </a:rPr>
              <a:t>.</a:t>
            </a:r>
          </a:p>
          <a:p>
            <a:pPr marL="0" indent="0" algn="just" defTabSz="179388">
              <a:buNone/>
            </a:pPr>
            <a:r>
              <a:rPr lang="ru-RU" sz="1400" dirty="0" err="1" smtClean="0">
                <a:latin typeface="Cambria" panose="02040503050406030204" pitchFamily="18" charset="0"/>
                <a:ea typeface="Cambria" panose="02040503050406030204" pitchFamily="18" charset="0"/>
                <a:cs typeface="Times New Roman" panose="02020603050405020304" pitchFamily="18" charset="0"/>
              </a:rPr>
              <a:t>Андан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тышкары</a:t>
            </a:r>
            <a:r>
              <a:rPr lang="ru-RU" sz="1400" dirty="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өкүлчүлүк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окутуу</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иш-чаралары</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анын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ичинде</a:t>
            </a:r>
            <a:r>
              <a:rPr lang="ru-RU" sz="1400" dirty="0" smtClean="0">
                <a:latin typeface="Cambria" panose="02040503050406030204" pitchFamily="18" charset="0"/>
                <a:ea typeface="Cambria" panose="02040503050406030204" pitchFamily="18" charset="0"/>
                <a:cs typeface="Times New Roman" panose="02020603050405020304" pitchFamily="18" charset="0"/>
              </a:rPr>
              <a:t> чет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өлкөлүк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байкоочуларды</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жалпыга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маалымдоо</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каражаттарынын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өкүлдөрүн</a:t>
            </a:r>
            <a:r>
              <a:rPr lang="ru-RU" sz="1400" dirty="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кабыл</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алуу</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коштоо</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ошондой</a:t>
            </a:r>
            <a:r>
              <a:rPr lang="ru-RU" sz="1400" dirty="0" smtClean="0">
                <a:latin typeface="Cambria" panose="02040503050406030204" pitchFamily="18" charset="0"/>
                <a:ea typeface="Cambria" panose="02040503050406030204" pitchFamily="18" charset="0"/>
                <a:cs typeface="Times New Roman" panose="02020603050405020304" pitchFamily="18" charset="0"/>
              </a:rPr>
              <a:t> эле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мамлекеттик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бийлик</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органдарынын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кызматкерлери</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саясий</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партиялардын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өкүлдөрү</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майыптыгы</a:t>
            </a:r>
            <a:r>
              <a:rPr lang="ru-RU" sz="1400" dirty="0" smtClean="0">
                <a:latin typeface="Cambria" panose="02040503050406030204" pitchFamily="18" charset="0"/>
                <a:ea typeface="Cambria" panose="02040503050406030204" pitchFamily="18" charset="0"/>
                <a:cs typeface="Times New Roman" panose="02020603050405020304" pitchFamily="18" charset="0"/>
              </a:rPr>
              <a:t> бар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жарандар</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үчүн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семинарларды</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жана</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тренингдерди</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өткөрүү</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400" dirty="0" err="1" smtClean="0">
                <a:latin typeface="Cambria" panose="02040503050406030204" pitchFamily="18" charset="0"/>
                <a:ea typeface="Cambria" panose="02040503050406030204" pitchFamily="18" charset="0"/>
                <a:cs typeface="Times New Roman" panose="02020603050405020304" pitchFamily="18" charset="0"/>
              </a:rPr>
              <a:t>каралган</a:t>
            </a:r>
            <a:r>
              <a:rPr lang="ru-RU" sz="1400" dirty="0" smtClean="0">
                <a:latin typeface="Cambria" panose="02040503050406030204" pitchFamily="18" charset="0"/>
                <a:ea typeface="Cambria" panose="020405030504060302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793" y="6237312"/>
            <a:ext cx="9144793" cy="620688"/>
          </a:xfrm>
          <a:prstGeom prst="rect">
            <a:avLst/>
          </a:prstGeom>
        </p:spPr>
      </p:pic>
    </p:spTree>
    <p:extLst>
      <p:ext uri="{BB962C8B-B14F-4D97-AF65-F5344CB8AC3E}">
        <p14:creationId xmlns:p14="http://schemas.microsoft.com/office/powerpoint/2010/main" val="2728354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5912</TotalTime>
  <Words>1891</Words>
  <Application>Microsoft Office PowerPoint</Application>
  <PresentationFormat>Экран (4:3)</PresentationFormat>
  <Paragraphs>407</Paragraphs>
  <Slides>11</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Arial Cyr</vt:lpstr>
      <vt:lpstr>Calibri</vt:lpstr>
      <vt:lpstr>Cambria</vt:lpstr>
      <vt:lpstr>Times New Roman</vt:lpstr>
      <vt:lpstr>Тема Office</vt:lpstr>
      <vt:lpstr>   </vt:lpstr>
      <vt:lpstr>Жогорку Кеңештин депутаттарын мөөнөтүнөн мурда шайлоону даярдоону жана өткөрүүнү финансылык камсыздоонун укуктук негизи</vt:lpstr>
      <vt:lpstr>Жогорку Кеңештин депутаттарын мөөнөтүнөн мурда шайлоону даярдоону жана өткөрүүнү камсыздоонун финансылык негизи</vt:lpstr>
      <vt:lpstr>Шайлоону даярдоону жана өткөрүүнү камсыздоонун финансылык негизи</vt:lpstr>
      <vt:lpstr> Шайлоо комиссияларынын Жогорку Кеңештин депутаттарын мөөнөтүнөн мурда шайлоого кеткен чыгымдарынын сметасы </vt:lpstr>
      <vt:lpstr>  2025-жылдын 30-ноябрына дайындалган Кыргыз Республикасынын Жогорку кеңешинин депутаттарын мөөнөтүнөн мурда шайлоону даярдоого жана өткөрүүгө кеткен ЧЫГЫМДАРДЫН СМЕТАСЫНЫН ЖЫЙЫНДЫСЫ  </vt:lpstr>
      <vt:lpstr>2025-жылдын 30-ноябрына дайындалган Кыргыз Республикасынын Жогорку Кеңешинин депутаттарын мөөнөтүнөн мурда шайлоону даярдоого жана өткөрүүгө республикалык бюджеттен бөлүнгөн каражаттардын сметасынын аткарылышы жөнүндө финансылык отчёт </vt:lpstr>
      <vt:lpstr> КР ЖК депутаттарын мөөнөтүнөн мурда шайлоону даярдоого жана өткөрүүгө иш жүзүндө чыгымдалган акча каражаттары жөнүндө маалымат    </vt:lpstr>
      <vt:lpstr>Чыгымдардын сметасы: Негизги ыкмалар</vt:lpstr>
      <vt:lpstr>Презентация PowerPoint</vt:lpstr>
      <vt:lpstr>Шайлоону өткөрүүгө кетчү чыгымдардын сметасын түзүүнүн жана аткаруунун ачык-айкындуулугу</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282</cp:revision>
  <cp:lastPrinted>2024-12-05T11:19:36Z</cp:lastPrinted>
  <dcterms:created xsi:type="dcterms:W3CDTF">2020-07-20T11:39:57Z</dcterms:created>
  <dcterms:modified xsi:type="dcterms:W3CDTF">2025-12-30T10:49:54Z</dcterms:modified>
</cp:coreProperties>
</file>